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8"/>
  </p:notesMasterIdLst>
  <p:sldIdLst>
    <p:sldId id="4299" r:id="rId2"/>
    <p:sldId id="4303" r:id="rId3"/>
    <p:sldId id="4370" r:id="rId4"/>
    <p:sldId id="4305" r:id="rId5"/>
    <p:sldId id="4368" r:id="rId6"/>
    <p:sldId id="4369" r:id="rId7"/>
    <p:sldId id="4371" r:id="rId8"/>
    <p:sldId id="4372" r:id="rId9"/>
    <p:sldId id="4373" r:id="rId10"/>
    <p:sldId id="4333" r:id="rId11"/>
    <p:sldId id="4374" r:id="rId12"/>
    <p:sldId id="4329" r:id="rId13"/>
    <p:sldId id="4375" r:id="rId14"/>
    <p:sldId id="4376" r:id="rId15"/>
    <p:sldId id="4377" r:id="rId16"/>
    <p:sldId id="4378" r:id="rId17"/>
    <p:sldId id="4379" r:id="rId18"/>
    <p:sldId id="4380" r:id="rId19"/>
    <p:sldId id="4381" r:id="rId20"/>
    <p:sldId id="4382" r:id="rId21"/>
    <p:sldId id="4383" r:id="rId22"/>
    <p:sldId id="4384" r:id="rId23"/>
    <p:sldId id="4385" r:id="rId24"/>
    <p:sldId id="4386" r:id="rId25"/>
    <p:sldId id="4331" r:id="rId26"/>
    <p:sldId id="4387" r:id="rId27"/>
    <p:sldId id="4388" r:id="rId28"/>
    <p:sldId id="4389" r:id="rId29"/>
    <p:sldId id="4390" r:id="rId30"/>
    <p:sldId id="4391" r:id="rId31"/>
    <p:sldId id="4392" r:id="rId32"/>
    <p:sldId id="4393" r:id="rId33"/>
    <p:sldId id="4394" r:id="rId34"/>
    <p:sldId id="4395" r:id="rId35"/>
    <p:sldId id="4396" r:id="rId36"/>
    <p:sldId id="4397" r:id="rId37"/>
    <p:sldId id="4398" r:id="rId38"/>
    <p:sldId id="4342" r:id="rId39"/>
    <p:sldId id="4334" r:id="rId40"/>
    <p:sldId id="4399" r:id="rId41"/>
    <p:sldId id="4400" r:id="rId42"/>
    <p:sldId id="4401" r:id="rId43"/>
    <p:sldId id="4332" r:id="rId44"/>
    <p:sldId id="4402" r:id="rId45"/>
    <p:sldId id="4403" r:id="rId46"/>
    <p:sldId id="4335" r:id="rId47"/>
    <p:sldId id="4404" r:id="rId48"/>
    <p:sldId id="4405" r:id="rId49"/>
    <p:sldId id="4337" r:id="rId50"/>
    <p:sldId id="4336" r:id="rId51"/>
    <p:sldId id="4407" r:id="rId52"/>
    <p:sldId id="4406" r:id="rId53"/>
    <p:sldId id="4408" r:id="rId54"/>
    <p:sldId id="4409" r:id="rId55"/>
    <p:sldId id="4410" r:id="rId56"/>
    <p:sldId id="431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98A2"/>
    <a:srgbClr val="404040"/>
    <a:srgbClr val="1F8E47"/>
    <a:srgbClr val="84C245"/>
    <a:srgbClr val="5DACB8"/>
    <a:srgbClr val="0C4659"/>
    <a:srgbClr val="4174BA"/>
    <a:srgbClr val="A555A1"/>
    <a:srgbClr val="3FB5A1"/>
    <a:srgbClr val="EE4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1D51A5-DFFB-458F-A28C-B1F3F87E2E3A}" v="1" dt="2025-12-13T18:57:47.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201"/>
    <p:restoredTop sz="95082"/>
  </p:normalViewPr>
  <p:slideViewPr>
    <p:cSldViewPr snapToGrid="0" snapToObjects="1">
      <p:cViewPr varScale="1">
        <p:scale>
          <a:sx n="103" d="100"/>
          <a:sy n="103" d="100"/>
        </p:scale>
        <p:origin x="9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Klicken Sie hier, um die Master-Textstile zu bearbeiten</a:t>
            </a:r>
          </a:p>
          <a:p>
            <a:pPr lvl="1"/>
            <a:r>
              <a:rPr lang="en-GB"/>
              <a:t>Zweite Ebene</a:t>
            </a:r>
          </a:p>
          <a:p>
            <a:pPr lvl="2"/>
            <a:r>
              <a:rPr lang="en-GB"/>
              <a:t>Dritte Ebene</a:t>
            </a:r>
          </a:p>
          <a:p>
            <a:pPr lvl="3"/>
            <a:r>
              <a:rPr lang="en-GB"/>
              <a:t>Vierte Ebene</a:t>
            </a:r>
          </a:p>
          <a:p>
            <a:pPr lvl="4"/>
            <a:r>
              <a:rPr lang="en-GB"/>
              <a:t>Fünfte Ebene</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4" name="Picture 3">
            <a:extLst>
              <a:ext uri="{FF2B5EF4-FFF2-40B4-BE49-F238E27FC236}">
                <a16:creationId xmlns:a16="http://schemas.microsoft.com/office/drawing/2014/main" id="{599604F4-97D9-E71D-6636-CEECBB9450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156" y="6141597"/>
            <a:ext cx="1552020" cy="345591"/>
          </a:xfrm>
          <a:prstGeom prst="rect">
            <a:avLst/>
          </a:prstGeom>
        </p:spPr>
      </p:pic>
      <p:sp>
        <p:nvSpPr>
          <p:cNvPr id="6" name="Rectangle 5">
            <a:extLst>
              <a:ext uri="{FF2B5EF4-FFF2-40B4-BE49-F238E27FC236}">
                <a16:creationId xmlns:a16="http://schemas.microsoft.com/office/drawing/2014/main" id="{C1C738BA-2C82-07C3-FB56-53C5F6CEF8BD}"/>
              </a:ext>
            </a:extLst>
          </p:cNvPr>
          <p:cNvSpPr/>
          <p:nvPr userDrawn="1"/>
        </p:nvSpPr>
        <p:spPr>
          <a:xfrm>
            <a:off x="2334272" y="6194055"/>
            <a:ext cx="2925905" cy="284693"/>
          </a:xfrm>
          <a:prstGeom prst="rect">
            <a:avLst/>
          </a:prstGeom>
        </p:spPr>
        <p:txBody>
          <a:bodyPr wrap="square">
            <a:spAutoFit/>
          </a:bodyPr>
          <a:lstStyle/>
          <a:p>
            <a:pPr marL="0" marR="0" indent="0" algn="just" defTabSz="457200" rtl="0" eaLnBrk="1" fontAlgn="auto" latinLnBrk="0" hangingPunct="0">
              <a:lnSpc>
                <a:spcPts val="460"/>
              </a:lnSpc>
              <a:spcBef>
                <a:spcPts val="0"/>
              </a:spcBef>
              <a:spcAft>
                <a:spcPts val="0"/>
              </a:spcAft>
              <a:buClrTx/>
              <a:buSzTx/>
              <a:buFontTx/>
              <a:buNone/>
              <a:tabLst/>
              <a:defRPr/>
            </a:pPr>
            <a:r>
              <a:rPr lang="en-US" sz="450" kern="1200">
                <a:solidFill>
                  <a:srgbClr val="3A3953"/>
                </a:solidFill>
                <a:effectLst/>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450" kern="1200" dirty="0">
              <a:solidFill>
                <a:srgbClr val="3A3953"/>
              </a:solidFill>
              <a:effectLst/>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screen">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pic>
        <p:nvPicPr>
          <p:cNvPr id="3" name="Picture 2">
            <a:extLst>
              <a:ext uri="{FF2B5EF4-FFF2-40B4-BE49-F238E27FC236}">
                <a16:creationId xmlns:a16="http://schemas.microsoft.com/office/drawing/2014/main" id="{B4352957-04AF-9112-26F6-7DF4F68888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883" y="5993225"/>
            <a:ext cx="1552020" cy="345591"/>
          </a:xfrm>
          <a:prstGeom prst="rect">
            <a:avLst/>
          </a:prstGeom>
        </p:spPr>
      </p:pic>
      <p:sp>
        <p:nvSpPr>
          <p:cNvPr id="4" name="Rectangle 3">
            <a:extLst>
              <a:ext uri="{FF2B5EF4-FFF2-40B4-BE49-F238E27FC236}">
                <a16:creationId xmlns:a16="http://schemas.microsoft.com/office/drawing/2014/main" id="{3D5AE782-572C-613F-43FE-C129AD508FE0}"/>
              </a:ext>
            </a:extLst>
          </p:cNvPr>
          <p:cNvSpPr/>
          <p:nvPr userDrawn="1"/>
        </p:nvSpPr>
        <p:spPr>
          <a:xfrm>
            <a:off x="2377211" y="6054123"/>
            <a:ext cx="2925905" cy="284693"/>
          </a:xfrm>
          <a:prstGeom prst="rect">
            <a:avLst/>
          </a:prstGeom>
        </p:spPr>
        <p:txBody>
          <a:bodyPr wrap="square">
            <a:spAutoFit/>
          </a:bodyPr>
          <a:lstStyle/>
          <a:p>
            <a:pPr marL="0" marR="0" indent="0" algn="just" defTabSz="457200" rtl="0" eaLnBrk="1" fontAlgn="auto" latinLnBrk="0" hangingPunct="0">
              <a:lnSpc>
                <a:spcPts val="460"/>
              </a:lnSpc>
              <a:spcBef>
                <a:spcPts val="0"/>
              </a:spcBef>
              <a:spcAft>
                <a:spcPts val="0"/>
              </a:spcAft>
              <a:buClrTx/>
              <a:buSzTx/>
              <a:buFontTx/>
              <a:buNone/>
              <a:tabLst/>
              <a:defRPr/>
            </a:pPr>
            <a:r>
              <a:rPr lang="en-US" sz="450" kern="1200">
                <a:solidFill>
                  <a:srgbClr val="3A3953"/>
                </a:solidFill>
                <a:effectLst/>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450" kern="1200" dirty="0">
              <a:solidFill>
                <a:srgbClr val="3A3953"/>
              </a:solidFill>
              <a:effectLst/>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17601" y="3429000"/>
            <a:ext cx="811302" cy="547146"/>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2075310" y="3429000"/>
            <a:ext cx="8447547" cy="547147"/>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17601" y="4130704"/>
            <a:ext cx="811302" cy="547146"/>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2075310" y="4130704"/>
            <a:ext cx="8447547" cy="547147"/>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17601" y="4832408"/>
            <a:ext cx="811302" cy="547146"/>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2075310" y="4832408"/>
            <a:ext cx="8447547" cy="547147"/>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17601" y="5534111"/>
            <a:ext cx="811302" cy="547146"/>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2075310" y="5534111"/>
            <a:ext cx="8447547" cy="547147"/>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393462"/>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64700" y="-56819"/>
            <a:ext cx="5932925" cy="6404796"/>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35936" y="-56820"/>
            <a:ext cx="5932925" cy="6404796"/>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524729"/>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rot="16200000">
            <a:off x="11194976" y="5551031"/>
            <a:ext cx="1512233" cy="166935"/>
          </a:xfrm>
          <a:prstGeom prst="rect">
            <a:avLst/>
          </a:prstGeom>
        </p:spPr>
      </p:pic>
      <p:sp>
        <p:nvSpPr>
          <p:cNvPr id="2" name="Slide Number Placeholder 5">
            <a:extLst>
              <a:ext uri="{FF2B5EF4-FFF2-40B4-BE49-F238E27FC236}">
                <a16:creationId xmlns:a16="http://schemas.microsoft.com/office/drawing/2014/main" id="{D1E581E4-C58E-A67C-EACB-204DCABD0780}"/>
              </a:ext>
            </a:extLst>
          </p:cNvPr>
          <p:cNvSpPr txBox="1">
            <a:spLocks/>
          </p:cNvSpPr>
          <p:nvPr userDrawn="1"/>
        </p:nvSpPr>
        <p:spPr>
          <a:xfrm>
            <a:off x="11800757" y="6525547"/>
            <a:ext cx="300669"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040"/>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mtClean="0">
                <a:solidFill>
                  <a:srgbClr val="404040"/>
                </a:solidFill>
              </a:rPr>
              <a:t>‹#›</a:t>
            </a:fld>
            <a:endParaRPr lang="en-US" dirty="0">
              <a:solidFill>
                <a:srgbClr val="404040"/>
              </a:solidFill>
            </a:endParaRP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79" r:id="rId12"/>
    <p:sldLayoutId id="2147483878" r:id="rId13"/>
    <p:sldLayoutId id="2147483891" r:id="rId14"/>
    <p:sldLayoutId id="2147483894" r:id="rId15"/>
    <p:sldLayoutId id="2147483893" r:id="rId16"/>
    <p:sldLayoutId id="2147483895" r:id="rId17"/>
    <p:sldLayoutId id="214748385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youtu.be/zbjr3kwIJkg?si=JPOExC_Z0Q2hrl60" TargetMode="Externa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instagram.com/reel/C5az4E5BKnq/?utm_source=ig_web_copy_link" TargetMode="External"/><Relationship Id="rId2" Type="http://schemas.openxmlformats.org/officeDocument/2006/relationships/hyperlink" Target="https://www.facebook.com/103990172128093/videos/327155193708149" TargetMode="Externa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s://www.instagram.com/reel/Cy_hsY8KOSD/?utm_source=ig_web_copy_link" TargetMode="External"/><Relationship Id="rId4" Type="http://schemas.openxmlformats.org/officeDocument/2006/relationships/hyperlink" Target="https://www.facebook.com/reel/532376609323949"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 Id="rId6" Type="http://schemas.openxmlformats.org/officeDocument/2006/relationships/hyperlink" Target="https://www.imdb.com/title/tt12888462/" TargetMode="External"/><Relationship Id="rId5" Type="http://schemas.openxmlformats.org/officeDocument/2006/relationships/hyperlink" Target="https://open.spotify.com/episode/6LvV7mSRHDQVwbZOdvMhW6" TargetMode="External"/><Relationship Id="rId4" Type="http://schemas.openxmlformats.org/officeDocument/2006/relationships/hyperlink" Target="https://www.robinwallkimmerer.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Close-up of a person's foot walking on the ground&#10;&#10;AI-generated content may be incorrect.">
            <a:extLst>
              <a:ext uri="{FF2B5EF4-FFF2-40B4-BE49-F238E27FC236}">
                <a16:creationId xmlns:a16="http://schemas.microsoft.com/office/drawing/2014/main" id="{FBBDF3B2-8F01-9A1F-6099-42F0E30BBA49}"/>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t="-172"/>
          <a:stretch/>
        </p:blipFill>
        <p:spPr>
          <a:xfrm>
            <a:off x="5555673" y="337875"/>
            <a:ext cx="6636327" cy="4609194"/>
          </a:xfrm>
        </p:spPr>
      </p:pic>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77479"/>
            <a:ext cx="4862945" cy="679345"/>
          </a:xfrm>
          <a:prstGeom prst="rect">
            <a:avLst/>
          </a:prstGeom>
        </p:spPr>
        <p:txBody>
          <a:bodyPr/>
          <a:lstStyle/>
          <a:p>
            <a:pPr marL="0" indent="0" algn="r">
              <a:buNone/>
            </a:pPr>
            <a:r>
              <a:rPr lang="en-US" sz="3600" kern="1200" dirty="0" err="1">
                <a:solidFill>
                  <a:srgbClr val="5398A2"/>
                </a:solidFill>
                <a:effectLst/>
                <a:latin typeface="Calibri" panose="020F0502020204030204" pitchFamily="34" charset="0"/>
                <a:ea typeface="Calibri" panose="020F0502020204030204" pitchFamily="34" charset="0"/>
                <a:cs typeface="Times New Roman" panose="02020603050405020304" pitchFamily="18" charset="0"/>
              </a:rPr>
              <a:t>www.planet-pulse.eu</a:t>
            </a:r>
            <a:endParaRPr lang="en-IE" sz="3600" dirty="0">
              <a:solidFill>
                <a:srgbClr val="5398A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D543B-908E-6CBC-E635-5AAF93F49CCA}"/>
              </a:ext>
            </a:extLst>
          </p:cNvPr>
          <p:cNvSpPr/>
          <p:nvPr/>
        </p:nvSpPr>
        <p:spPr>
          <a:xfrm>
            <a:off x="555095" y="2967180"/>
            <a:ext cx="6585400"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3" name="TextBox 12">
            <a:extLst>
              <a:ext uri="{FF2B5EF4-FFF2-40B4-BE49-F238E27FC236}">
                <a16:creationId xmlns:a16="http://schemas.microsoft.com/office/drawing/2014/main" id="{64A5EA1B-C58B-1942-F904-14C5020B87BF}"/>
              </a:ext>
            </a:extLst>
          </p:cNvPr>
          <p:cNvSpPr txBox="1"/>
          <p:nvPr/>
        </p:nvSpPr>
        <p:spPr>
          <a:xfrm>
            <a:off x="681016" y="2967180"/>
            <a:ext cx="6517618" cy="1569660"/>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Modul 2 – Resilienz</a:t>
            </a:r>
          </a:p>
          <a:p>
            <a:endParaRPr lang="en-US" sz="4800" b="1" spc="324" dirty="0">
              <a:solidFill>
                <a:srgbClr val="5398A2"/>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9BAE77B-25AB-8830-C905-5C81EE82F875}"/>
              </a:ext>
            </a:extLst>
          </p:cNvPr>
          <p:cNvSpPr txBox="1"/>
          <p:nvPr/>
        </p:nvSpPr>
        <p:spPr>
          <a:xfrm>
            <a:off x="605582" y="4218039"/>
            <a:ext cx="4827218" cy="1444242"/>
          </a:xfrm>
          <a:prstGeom prst="rect">
            <a:avLst/>
          </a:prstGeom>
          <a:noFill/>
        </p:spPr>
        <p:txBody>
          <a:bodyPr wrap="square">
            <a:spAutoFit/>
          </a:bodyPr>
          <a:lstStyle/>
          <a:p>
            <a:pPr>
              <a:lnSpc>
                <a:spcPts val="2620"/>
              </a:lnSpc>
            </a:pPr>
            <a:r>
              <a:rPr lang="en-IE" sz="3000" dirty="0">
                <a:solidFill>
                  <a:schemeClr val="bg1"/>
                </a:solidFill>
                <a:effectLst/>
                <a:latin typeface="Calibri" panose="020F0502020204030204" pitchFamily="34" charset="0"/>
                <a:ea typeface="Arial" panose="020B0604020202020204" pitchFamily="34" charset="0"/>
                <a:cs typeface="Calibri" panose="020F0502020204030204" pitchFamily="34" charset="0"/>
              </a:rPr>
              <a:t>Wie können wir Resilienz aufbauen, indem wir uns mit uns selbst, unserer Kreativität und der Natur verbinden?</a:t>
            </a:r>
          </a:p>
          <a:p>
            <a:pPr>
              <a:lnSpc>
                <a:spcPts val="2620"/>
              </a:lnSpc>
            </a:pPr>
            <a:endParaRPr lang="en-IE" sz="3000"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254164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58936-01F8-230E-6487-86B90E2F5E61}"/>
            </a:ext>
          </a:extLst>
        </p:cNvPr>
        <p:cNvGrpSpPr/>
        <p:nvPr/>
      </p:nvGrpSpPr>
      <p:grpSpPr>
        <a:xfrm>
          <a:off x="0" y="0"/>
          <a:ext cx="0" cy="0"/>
          <a:chOff x="0" y="0"/>
          <a:chExt cx="0" cy="0"/>
        </a:xfrm>
      </p:grpSpPr>
      <p:pic>
        <p:nvPicPr>
          <p:cNvPr id="5" name="Picture 4" descr="A person swimming in a lake&#10;&#10;AI-generated content may be incorrect.">
            <a:extLst>
              <a:ext uri="{FF2B5EF4-FFF2-40B4-BE49-F238E27FC236}">
                <a16:creationId xmlns:a16="http://schemas.microsoft.com/office/drawing/2014/main" id="{0034CAD4-A4A6-3B28-72AA-9837AD3C0D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06985" y="10769"/>
            <a:ext cx="5269295" cy="1551216"/>
          </a:xfrm>
          <a:prstGeom prst="rect">
            <a:avLst/>
          </a:prstGeom>
        </p:spPr>
      </p:pic>
      <p:sp>
        <p:nvSpPr>
          <p:cNvPr id="11" name="Google Shape;133;p1">
            <a:extLst>
              <a:ext uri="{FF2B5EF4-FFF2-40B4-BE49-F238E27FC236}">
                <a16:creationId xmlns:a16="http://schemas.microsoft.com/office/drawing/2014/main" id="{19944D97-C47D-780C-7B88-AF565D9B6444}"/>
              </a:ext>
            </a:extLst>
          </p:cNvPr>
          <p:cNvSpPr/>
          <p:nvPr/>
        </p:nvSpPr>
        <p:spPr>
          <a:xfrm rot="10800000">
            <a:off x="-15722" y="0"/>
            <a:ext cx="12192001" cy="155121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E042F24A-CC52-77DC-361A-98797CF0DC2F}"/>
              </a:ext>
            </a:extLst>
          </p:cNvPr>
          <p:cNvSpPr/>
          <p:nvPr/>
        </p:nvSpPr>
        <p:spPr>
          <a:xfrm rot="10800000">
            <a:off x="-15722" y="-1"/>
            <a:ext cx="4827217" cy="1551215"/>
          </a:xfrm>
          <a:prstGeom prst="rect">
            <a:avLst/>
          </a:prstGeom>
          <a:blipFill>
            <a:blip r:embed="rId3" cstate="screen">
              <a:alphaModFix amt="73000"/>
              <a:extLst>
                <a:ext uri="{28A0092B-C50C-407E-A947-70E740481C1C}">
                  <a14:useLocalDpi xmlns:a14="http://schemas.microsoft.com/office/drawing/2010/main"/>
                </a:ext>
              </a:extLst>
            </a:blip>
            <a:srcRect/>
            <a:stretch>
              <a:fillRect l="1455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145;p2">
            <a:extLst>
              <a:ext uri="{FF2B5EF4-FFF2-40B4-BE49-F238E27FC236}">
                <a16:creationId xmlns:a16="http://schemas.microsoft.com/office/drawing/2014/main" id="{E49BEB36-C7CB-90B2-E948-13C48E14232A}"/>
              </a:ext>
            </a:extLst>
          </p:cNvPr>
          <p:cNvSpPr txBox="1">
            <a:spLocks/>
          </p:cNvSpPr>
          <p:nvPr/>
        </p:nvSpPr>
        <p:spPr>
          <a:xfrm>
            <a:off x="-15722" y="439713"/>
            <a:ext cx="5959929"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01.  Kaltwasserschwimmen</a:t>
            </a:r>
          </a:p>
        </p:txBody>
      </p:sp>
      <p:sp>
        <p:nvSpPr>
          <p:cNvPr id="29" name="Text Placeholder 3">
            <a:extLst>
              <a:ext uri="{FF2B5EF4-FFF2-40B4-BE49-F238E27FC236}">
                <a16:creationId xmlns:a16="http://schemas.microsoft.com/office/drawing/2014/main" id="{9F5892B3-4313-BD39-D464-2CD0B30D70AA}"/>
              </a:ext>
            </a:extLst>
          </p:cNvPr>
          <p:cNvSpPr txBox="1">
            <a:spLocks/>
          </p:cNvSpPr>
          <p:nvPr/>
        </p:nvSpPr>
        <p:spPr>
          <a:xfrm>
            <a:off x="686609" y="1849144"/>
            <a:ext cx="3151213" cy="45290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Kaltwasserschwimmen ist eine belebende Praxis</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 bei der man sich in </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natürliche Gewässer wie Seen, Flüsse oder das Meer </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stürzt</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 wenn das Wasser kalt ist. </a:t>
            </a:r>
          </a:p>
        </p:txBody>
      </p:sp>
      <p:sp>
        <p:nvSpPr>
          <p:cNvPr id="2" name="Text Placeholder 3">
            <a:extLst>
              <a:ext uri="{FF2B5EF4-FFF2-40B4-BE49-F238E27FC236}">
                <a16:creationId xmlns:a16="http://schemas.microsoft.com/office/drawing/2014/main" id="{5CC54491-7BD7-C05D-B738-646D11018E6F}"/>
              </a:ext>
            </a:extLst>
          </p:cNvPr>
          <p:cNvSpPr txBox="1">
            <a:spLocks/>
          </p:cNvSpPr>
          <p:nvPr/>
        </p:nvSpPr>
        <p:spPr>
          <a:xfrm>
            <a:off x="4131135" y="1849144"/>
            <a:ext cx="7374256" cy="53929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Auch wenn es zunächst abschreckend klingen mag, weicht der anfängliche Schock für Ihren Körper schnell einem Gefühl der Ruhe und Klarheit. Kaltwasserschwimmen wird immer beliebter, nicht nur wegen seiner positiven Auswirkungen auf die körperliche Gesundheit, sondern auch wegen seines positiven Einflusses auf das psychische Wohlbefinden.  Wenn Sie sich in kaltes Wasser tauchen, reagiert Ihr Körper mit der Ausschüttung von Endorphinen, die auf natürliche Weise Ihre Stimmung und Ihr Energieniveau verbessern. </a:t>
            </a:r>
          </a:p>
          <a:p>
            <a:pPr marL="0" indent="0">
              <a:lnSpc>
                <a:spcPts val="2200"/>
              </a:lnSpc>
              <a:spcBef>
                <a:spcPts val="0"/>
              </a:spcBef>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Das kalte Wasser verbessert außerdem die Durchblutung und stärkt das Immunsystem. Was es jedoch besonders wirksam bei der Bewältigung von Stress und Angstzuständen macht, ist die Art und Weise, wie es Sie in den gegenwärtigen Moment zurückholt. Die Kälte zwingt Sie dazu, sich auf Ihre Atmung und Ihren Körper zu konzentrieren, was Ihnen hilft, Ihren Geist zu beruhigen und ängstliche Gedanken loszulassen, wenn auch nur für einen Moment.</a:t>
            </a:r>
          </a:p>
          <a:p>
            <a:pPr marL="0" indent="0">
              <a:lnSpc>
                <a:spcPts val="2200"/>
              </a:lnSpc>
              <a:spcBef>
                <a:spcPts val="0"/>
              </a:spcBef>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endParaRPr lang="sv-S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9B7ED029-02AB-4CCA-27C1-7B486496DD53}"/>
              </a:ext>
            </a:extLst>
          </p:cNvPr>
          <p:cNvCxnSpPr>
            <a:cxnSpLocks/>
          </p:cNvCxnSpPr>
          <p:nvPr/>
        </p:nvCxnSpPr>
        <p:spPr>
          <a:xfrm>
            <a:off x="3892713" y="1710360"/>
            <a:ext cx="0" cy="4581877"/>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7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4B766-B27B-618D-B978-B68B49588A60}"/>
            </a:ext>
          </a:extLst>
        </p:cNvPr>
        <p:cNvGrpSpPr/>
        <p:nvPr/>
      </p:nvGrpSpPr>
      <p:grpSpPr>
        <a:xfrm>
          <a:off x="0" y="0"/>
          <a:ext cx="0" cy="0"/>
          <a:chOff x="0" y="0"/>
          <a:chExt cx="0" cy="0"/>
        </a:xfrm>
      </p:grpSpPr>
      <p:pic>
        <p:nvPicPr>
          <p:cNvPr id="4" name="Picture 3" descr="A person swimming in a lake&#10;&#10;AI-generated content may be incorrect.">
            <a:extLst>
              <a:ext uri="{FF2B5EF4-FFF2-40B4-BE49-F238E27FC236}">
                <a16:creationId xmlns:a16="http://schemas.microsoft.com/office/drawing/2014/main" id="{E242943F-E26E-1D01-723F-9643AC5347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90657" y="-17450"/>
            <a:ext cx="4543227" cy="3774931"/>
          </a:xfrm>
          <a:prstGeom prst="rect">
            <a:avLst/>
          </a:prstGeom>
        </p:spPr>
      </p:pic>
      <p:sp>
        <p:nvSpPr>
          <p:cNvPr id="11" name="Google Shape;133;p1">
            <a:extLst>
              <a:ext uri="{FF2B5EF4-FFF2-40B4-BE49-F238E27FC236}">
                <a16:creationId xmlns:a16="http://schemas.microsoft.com/office/drawing/2014/main" id="{44BCBA03-391C-5025-798B-C939C78DBB9A}"/>
              </a:ext>
            </a:extLst>
          </p:cNvPr>
          <p:cNvSpPr/>
          <p:nvPr/>
        </p:nvSpPr>
        <p:spPr>
          <a:xfrm rot="10800000">
            <a:off x="23558" y="0"/>
            <a:ext cx="11394610" cy="685799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A3C6A9F0-4EDD-8DEA-91CE-A8D8ACA63621}"/>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
            <a:extLst>
              <a:ext uri="{FF2B5EF4-FFF2-40B4-BE49-F238E27FC236}">
                <a16:creationId xmlns:a16="http://schemas.microsoft.com/office/drawing/2014/main" id="{3899031A-83A8-D2AD-7150-ADD06502D8CF}"/>
              </a:ext>
            </a:extLst>
          </p:cNvPr>
          <p:cNvSpPr txBox="1">
            <a:spLocks/>
          </p:cNvSpPr>
          <p:nvPr/>
        </p:nvSpPr>
        <p:spPr>
          <a:xfrm>
            <a:off x="773831" y="2759528"/>
            <a:ext cx="7847655" cy="3245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Wenn Sie noch keine Erfahrung mit dem Schwimmen in kaltem Wasser haben,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ist es wichtig, sich langsam daran zu gewöhnen</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 Beginnen Sie mit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kurzen Bädern </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und gehen Sie aus Sicherheitsgründen immer mit einem Freund oder einer Gruppe. </a:t>
            </a:r>
          </a:p>
          <a:p>
            <a:pPr marL="0" indent="0">
              <a:lnSpc>
                <a:spcPts val="2500"/>
              </a:lnSpc>
              <a:spcBef>
                <a:spcPts val="0"/>
              </a:spcBef>
              <a:buNone/>
            </a:pPr>
            <a:endParaRPr lang="en-IE"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Mit der Zeit kann diese Praxis zu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einer beständigen Quelle der Kraft und Ruhe </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werden und Ihnen beibringen, wie Sie Herausforderungen annehmen und Momente des Friedens in Unbehagen finden können.</a:t>
            </a:r>
          </a:p>
          <a:p>
            <a:pPr marL="0" indent="0">
              <a:lnSpc>
                <a:spcPts val="2500"/>
              </a:lnSpc>
              <a:spcBef>
                <a:spcPts val="0"/>
              </a:spcBef>
              <a:buNone/>
            </a:pPr>
            <a:endParaRPr lang="sv-S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145;p2">
            <a:extLst>
              <a:ext uri="{FF2B5EF4-FFF2-40B4-BE49-F238E27FC236}">
                <a16:creationId xmlns:a16="http://schemas.microsoft.com/office/drawing/2014/main" id="{C5B01355-1CFD-0B09-F99E-57BBB9EB4140}"/>
              </a:ext>
            </a:extLst>
          </p:cNvPr>
          <p:cNvSpPr txBox="1">
            <a:spLocks/>
          </p:cNvSpPr>
          <p:nvPr/>
        </p:nvSpPr>
        <p:spPr>
          <a:xfrm>
            <a:off x="-29362" y="987672"/>
            <a:ext cx="5959929"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01.  Kaltwasserschwimmen</a:t>
            </a:r>
          </a:p>
        </p:txBody>
      </p:sp>
    </p:spTree>
    <p:extLst>
      <p:ext uri="{BB962C8B-B14F-4D97-AF65-F5344CB8AC3E}">
        <p14:creationId xmlns:p14="http://schemas.microsoft.com/office/powerpoint/2010/main" val="2281694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7A680-7270-6732-0C13-BC3024129D6A}"/>
            </a:ext>
          </a:extLst>
        </p:cNvPr>
        <p:cNvGrpSpPr/>
        <p:nvPr/>
      </p:nvGrpSpPr>
      <p:grpSpPr>
        <a:xfrm>
          <a:off x="0" y="0"/>
          <a:ext cx="0" cy="0"/>
          <a:chOff x="0" y="0"/>
          <a:chExt cx="0" cy="0"/>
        </a:xfrm>
      </p:grpSpPr>
      <p:pic>
        <p:nvPicPr>
          <p:cNvPr id="2" name="Picture 1" descr="A person swimming in a lake&#10;&#10;AI-generated content may be incorrect.">
            <a:extLst>
              <a:ext uri="{FF2B5EF4-FFF2-40B4-BE49-F238E27FC236}">
                <a16:creationId xmlns:a16="http://schemas.microsoft.com/office/drawing/2014/main" id="{D245F8E9-A7AC-AD7D-8363-5BEDE0A0BB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90657" y="-17450"/>
            <a:ext cx="4543227" cy="3774931"/>
          </a:xfrm>
          <a:prstGeom prst="rect">
            <a:avLst/>
          </a:prstGeom>
        </p:spPr>
      </p:pic>
      <p:sp>
        <p:nvSpPr>
          <p:cNvPr id="11" name="Google Shape;133;p1">
            <a:extLst>
              <a:ext uri="{FF2B5EF4-FFF2-40B4-BE49-F238E27FC236}">
                <a16:creationId xmlns:a16="http://schemas.microsoft.com/office/drawing/2014/main" id="{0FBAECCA-748B-591D-9231-8C3594EB527F}"/>
              </a:ext>
            </a:extLst>
          </p:cNvPr>
          <p:cNvSpPr/>
          <p:nvPr/>
        </p:nvSpPr>
        <p:spPr>
          <a:xfrm rot="10800000">
            <a:off x="23558" y="0"/>
            <a:ext cx="11410325" cy="685799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A992354F-C026-0D3E-A5FD-162754502F40}"/>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80D2ACB1-718A-E2A6-1314-3749081ABE1B}"/>
              </a:ext>
            </a:extLst>
          </p:cNvPr>
          <p:cNvSpPr/>
          <p:nvPr/>
        </p:nvSpPr>
        <p:spPr>
          <a:xfrm>
            <a:off x="498765" y="1452265"/>
            <a:ext cx="10509894" cy="5405730"/>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 name="Google Shape;145;p2">
            <a:extLst>
              <a:ext uri="{FF2B5EF4-FFF2-40B4-BE49-F238E27FC236}">
                <a16:creationId xmlns:a16="http://schemas.microsoft.com/office/drawing/2014/main" id="{A49CC94B-717F-5FDF-A5AB-308CCC8E4704}"/>
              </a:ext>
            </a:extLst>
          </p:cNvPr>
          <p:cNvSpPr txBox="1">
            <a:spLocks/>
          </p:cNvSpPr>
          <p:nvPr/>
        </p:nvSpPr>
        <p:spPr>
          <a:xfrm>
            <a:off x="2" y="568191"/>
            <a:ext cx="11131418"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Tipps und Tricks für das Schwimmen in kaltem Wasser:</a:t>
            </a:r>
          </a:p>
        </p:txBody>
      </p:sp>
      <p:sp>
        <p:nvSpPr>
          <p:cNvPr id="27" name="Text Placeholder 3">
            <a:extLst>
              <a:ext uri="{FF2B5EF4-FFF2-40B4-BE49-F238E27FC236}">
                <a16:creationId xmlns:a16="http://schemas.microsoft.com/office/drawing/2014/main" id="{3F974401-8F81-A2C9-7E86-B95FF57AF677}"/>
              </a:ext>
            </a:extLst>
          </p:cNvPr>
          <p:cNvSpPr txBox="1">
            <a:spLocks/>
          </p:cNvSpPr>
          <p:nvPr/>
        </p:nvSpPr>
        <p:spPr>
          <a:xfrm>
            <a:off x="773831" y="1808167"/>
            <a:ext cx="9946993"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Fangen Sie langsam an: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Wenn Sie noch keine Erfahrung mit dem Schwimmen in kaltem Wasser haben, beginnen Sie mit kurzen Eintauchvorgängen und verlängern Sie die Zeit, die Sie im Wasser verbringen, nach und nach.</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Schwimmen Sie mit einem Partner: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Schwimmen Sie aus Sicherheitsgründen immer mit einem Freund oder einer Gruppe, insbesondere in natürlichen Gewässern.</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Wählen Sie sichere Orte</a:t>
            </a:r>
            <a:r>
              <a:rPr lang="en-IE" sz="2300" b="1" dirty="0">
                <a:solidFill>
                  <a:srgbClr val="1F8E47"/>
                </a:solidFill>
                <a:latin typeface="Calibri" panose="020F0502020204030204" pitchFamily="34" charset="0"/>
                <a:ea typeface="Calibri" panose="020F0502020204030204" pitchFamily="34" charset="0"/>
                <a:cs typeface="Calibri" panose="020F0502020204030204" pitchFamily="34" charset="0"/>
              </a:rPr>
              <a:t>: </a:t>
            </a:r>
            <a:r>
              <a:rPr lang="en-IE" sz="2300" dirty="0" err="1">
                <a:solidFill>
                  <a:srgbClr val="404040"/>
                </a:solidFill>
                <a:latin typeface="Calibri" panose="020F0502020204030204" pitchFamily="34" charset="0"/>
                <a:ea typeface="Calibri" panose="020F0502020204030204" pitchFamily="34" charset="0"/>
                <a:cs typeface="Calibri" panose="020F0502020204030204" pitchFamily="34" charset="0"/>
              </a:rPr>
              <a:t>Entscheiden Sie sich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für bekannte Badeplätze ohne starke Strömungen oder Gefahren unter Wasser.</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Wärmen Sie sich zuerst auf: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Leichte Dehnübungen oder Bewegungen vor dem Schwimmen helfen Ihrem Körper, sich auf den Kälteschock vorzubereiten.</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Konzentrieren Sie sich auf Ihre Atmung: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Atmen Sie tief und gleichmäßig, damit sich Ihr Körper an das kalte Wasser gewöhnen kann.</a:t>
            </a:r>
          </a:p>
          <a:p>
            <a:pPr marL="401638" lvl="0"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Ziehen Sie sich danach warm an</a:t>
            </a:r>
            <a:r>
              <a:rPr lang="en-IE" sz="2300" b="1" dirty="0">
                <a:solidFill>
                  <a:srgbClr val="1F8E47"/>
                </a:solidFill>
                <a:latin typeface="Calibri" panose="020F0502020204030204" pitchFamily="34" charset="0"/>
                <a:ea typeface="Calibri" panose="020F0502020204030204" pitchFamily="34" charset="0"/>
                <a:cs typeface="Calibri" panose="020F0502020204030204" pitchFamily="34" charset="0"/>
              </a:rPr>
              <a:t>: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Bringen Sie warme Kleidung mit, um Ihren Körper nach dem Schwimmen schnell aufzuwärmen, da Ihre Körpertemperatur weiter sinkt.</a:t>
            </a:r>
          </a:p>
          <a:p>
            <a:pPr marL="401638" lvl="0" indent="-401638">
              <a:lnSpc>
                <a:spcPts val="2200"/>
              </a:lnSpc>
              <a:spcBef>
                <a:spcPts val="1200"/>
              </a:spcBef>
              <a:buClr>
                <a:srgbClr val="5398A2"/>
              </a:buClr>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401638" indent="-401638">
              <a:lnSpc>
                <a:spcPts val="2200"/>
              </a:lnSpc>
              <a:spcBef>
                <a:spcPts val="1200"/>
              </a:spcBef>
              <a:buClr>
                <a:srgbClr val="5398A2"/>
              </a:buClr>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515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056FF-B77B-E15A-A56A-53C04FE7C1D1}"/>
            </a:ext>
          </a:extLst>
        </p:cNvPr>
        <p:cNvGrpSpPr/>
        <p:nvPr/>
      </p:nvGrpSpPr>
      <p:grpSpPr>
        <a:xfrm>
          <a:off x="0" y="0"/>
          <a:ext cx="0" cy="0"/>
          <a:chOff x="0" y="0"/>
          <a:chExt cx="0" cy="0"/>
        </a:xfrm>
      </p:grpSpPr>
      <p:pic>
        <p:nvPicPr>
          <p:cNvPr id="4" name="Picture 3" descr="Looking up a tree with many trees&#10;&#10;AI-generated content may be incorrect.">
            <a:extLst>
              <a:ext uri="{FF2B5EF4-FFF2-40B4-BE49-F238E27FC236}">
                <a16:creationId xmlns:a16="http://schemas.microsoft.com/office/drawing/2014/main" id="{13F04950-6020-9772-5857-9E0F35BC00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97598" y="10768"/>
            <a:ext cx="4578683" cy="1551216"/>
          </a:xfrm>
          <a:prstGeom prst="rect">
            <a:avLst/>
          </a:prstGeom>
        </p:spPr>
      </p:pic>
      <p:sp>
        <p:nvSpPr>
          <p:cNvPr id="11" name="Google Shape;133;p1">
            <a:extLst>
              <a:ext uri="{FF2B5EF4-FFF2-40B4-BE49-F238E27FC236}">
                <a16:creationId xmlns:a16="http://schemas.microsoft.com/office/drawing/2014/main" id="{62A42646-41D7-8957-EB08-8330D3E43CCA}"/>
              </a:ext>
            </a:extLst>
          </p:cNvPr>
          <p:cNvSpPr/>
          <p:nvPr/>
        </p:nvSpPr>
        <p:spPr>
          <a:xfrm rot="10800000">
            <a:off x="-15722" y="0"/>
            <a:ext cx="12192002" cy="155121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9591CA89-D26F-94A9-57E4-E113D5F881B1}"/>
              </a:ext>
            </a:extLst>
          </p:cNvPr>
          <p:cNvSpPr/>
          <p:nvPr/>
        </p:nvSpPr>
        <p:spPr>
          <a:xfrm rot="10800000">
            <a:off x="-15722" y="-1"/>
            <a:ext cx="4827217" cy="1551215"/>
          </a:xfrm>
          <a:prstGeom prst="rect">
            <a:avLst/>
          </a:prstGeom>
          <a:blipFill>
            <a:blip r:embed="rId3" cstate="screen">
              <a:alphaModFix amt="73000"/>
              <a:extLst>
                <a:ext uri="{28A0092B-C50C-407E-A947-70E740481C1C}">
                  <a14:useLocalDpi xmlns:a14="http://schemas.microsoft.com/office/drawing/2010/main"/>
                </a:ext>
              </a:extLst>
            </a:blip>
            <a:srcRect/>
            <a:stretch>
              <a:fillRect l="1455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145;p2">
            <a:extLst>
              <a:ext uri="{FF2B5EF4-FFF2-40B4-BE49-F238E27FC236}">
                <a16:creationId xmlns:a16="http://schemas.microsoft.com/office/drawing/2014/main" id="{CD38FF18-2A9B-D69B-8C4A-68F90621B9FF}"/>
              </a:ext>
            </a:extLst>
          </p:cNvPr>
          <p:cNvSpPr txBox="1">
            <a:spLocks/>
          </p:cNvSpPr>
          <p:nvPr/>
        </p:nvSpPr>
        <p:spPr>
          <a:xfrm>
            <a:off x="-15722" y="439713"/>
            <a:ext cx="6267232"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02.  Naturbeobachtung</a:t>
            </a:r>
          </a:p>
        </p:txBody>
      </p:sp>
      <p:sp>
        <p:nvSpPr>
          <p:cNvPr id="29" name="Text Placeholder 3">
            <a:extLst>
              <a:ext uri="{FF2B5EF4-FFF2-40B4-BE49-F238E27FC236}">
                <a16:creationId xmlns:a16="http://schemas.microsoft.com/office/drawing/2014/main" id="{EE687565-C00D-5AE4-B34D-2744CB051C47}"/>
              </a:ext>
            </a:extLst>
          </p:cNvPr>
          <p:cNvSpPr txBox="1">
            <a:spLocks/>
          </p:cNvSpPr>
          <p:nvPr/>
        </p:nvSpPr>
        <p:spPr>
          <a:xfrm>
            <a:off x="686610" y="1849144"/>
            <a:ext cx="2840362" cy="45290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Naturbeobachtung ist eine sanfte, beruhigende Praxis, </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die uns dazu einlädt, langsamer zu werden und die Natur zu beobachten. </a:t>
            </a:r>
          </a:p>
          <a:p>
            <a:pPr marL="0" indent="0">
              <a:lnSpc>
                <a:spcPts val="2500"/>
              </a:lnSpc>
              <a:spcBef>
                <a:spcPts val="0"/>
              </a:spcBef>
              <a:buNone/>
            </a:pPr>
            <a:endParaRPr lang="en-IE"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4A6EDB06-9C40-2335-5DB9-17D9A3747FE8}"/>
              </a:ext>
            </a:extLst>
          </p:cNvPr>
          <p:cNvSpPr txBox="1">
            <a:spLocks/>
          </p:cNvSpPr>
          <p:nvPr/>
        </p:nvSpPr>
        <p:spPr>
          <a:xfrm>
            <a:off x="4131135" y="1849144"/>
            <a:ext cx="7374256" cy="53929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rPr>
              <a:t>Ob Sie nun Vögel, Wolken oder Wellen beobachten oder einfach nur still dasitzen und Ihre Umgebung auf sich wirken lassen – bei dieser Aktivität geht es darum, ganz im Hier und Jetzt zu sein. Dazu braucht man keine besondere Ausrüstung, nur Aufmerksamkeit und die Bereitschaft, inne zu halten.</a:t>
            </a:r>
          </a:p>
          <a:p>
            <a:pPr marL="0" indent="0">
              <a:lnSpc>
                <a:spcPts val="2200"/>
              </a:lnSpc>
              <a:spcBef>
                <a:spcPts val="0"/>
              </a:spcBef>
              <a:buNone/>
            </a:pPr>
            <a:endPar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rPr>
              <a:t>Indem Sie sich auf die Natur einstimmen, können Sie dem Trubel des Alltags entfliehen. Das Beobachten von Vögeln, die zwischen Bäumen hin und her fliegen, oder von Wolken, die über den Himmel ziehen, kann ein Gefühl von Frieden und Stille vermitteln. Es ist eine Gelegenheit, kleine Details wahrzunehmen, wie das Rascheln von Blättern oder das Plätschern von Wasser, die die Aufmerksamkeit auf den gegenwärtigen Moment lenken und Sorgen über die Vergangenheit oder Zukunft in den Hintergrund treten lassen.</a:t>
            </a:r>
          </a:p>
          <a:p>
            <a:pPr marL="0" indent="0">
              <a:lnSpc>
                <a:spcPts val="2200"/>
              </a:lnSpc>
              <a:spcBef>
                <a:spcPts val="0"/>
              </a:spcBef>
              <a:buNone/>
            </a:pPr>
            <a:endParaRPr lang="sv-SE" sz="22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E1076B2-7F3A-70CA-F923-49722BE889CE}"/>
              </a:ext>
            </a:extLst>
          </p:cNvPr>
          <p:cNvCxnSpPr>
            <a:cxnSpLocks/>
          </p:cNvCxnSpPr>
          <p:nvPr/>
        </p:nvCxnSpPr>
        <p:spPr>
          <a:xfrm>
            <a:off x="3892713" y="1710360"/>
            <a:ext cx="0" cy="4581877"/>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23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7AD18-077E-815A-8EF3-EE5162ACBB34}"/>
            </a:ext>
          </a:extLst>
        </p:cNvPr>
        <p:cNvGrpSpPr/>
        <p:nvPr/>
      </p:nvGrpSpPr>
      <p:grpSpPr>
        <a:xfrm>
          <a:off x="0" y="0"/>
          <a:ext cx="0" cy="0"/>
          <a:chOff x="0" y="0"/>
          <a:chExt cx="0" cy="0"/>
        </a:xfrm>
      </p:grpSpPr>
      <p:pic>
        <p:nvPicPr>
          <p:cNvPr id="3" name="Picture 2" descr="Looking up a tree with many trees&#10;&#10;AI-generated content may be incorrect.">
            <a:extLst>
              <a:ext uri="{FF2B5EF4-FFF2-40B4-BE49-F238E27FC236}">
                <a16:creationId xmlns:a16="http://schemas.microsoft.com/office/drawing/2014/main" id="{F12157FD-BED9-AF9B-DC30-3F6D7763D7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39477" y="9583"/>
            <a:ext cx="4578683" cy="3778646"/>
          </a:xfrm>
          <a:prstGeom prst="rect">
            <a:avLst/>
          </a:prstGeom>
        </p:spPr>
      </p:pic>
      <p:sp>
        <p:nvSpPr>
          <p:cNvPr id="11" name="Google Shape;133;p1">
            <a:extLst>
              <a:ext uri="{FF2B5EF4-FFF2-40B4-BE49-F238E27FC236}">
                <a16:creationId xmlns:a16="http://schemas.microsoft.com/office/drawing/2014/main" id="{9D9DA775-1686-0E0E-7B75-DCFF2CE37C41}"/>
              </a:ext>
            </a:extLst>
          </p:cNvPr>
          <p:cNvSpPr/>
          <p:nvPr/>
        </p:nvSpPr>
        <p:spPr>
          <a:xfrm rot="10800000">
            <a:off x="23559" y="0"/>
            <a:ext cx="11394600" cy="685799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AAA1A7B6-8A36-5870-5ADF-E884D191CED0}"/>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
            <a:extLst>
              <a:ext uri="{FF2B5EF4-FFF2-40B4-BE49-F238E27FC236}">
                <a16:creationId xmlns:a16="http://schemas.microsoft.com/office/drawing/2014/main" id="{B7EE209D-9567-E64D-A529-4DE76DA2C9AC}"/>
              </a:ext>
            </a:extLst>
          </p:cNvPr>
          <p:cNvSpPr txBox="1">
            <a:spLocks/>
          </p:cNvSpPr>
          <p:nvPr/>
        </p:nvSpPr>
        <p:spPr>
          <a:xfrm>
            <a:off x="773831" y="2759528"/>
            <a:ext cx="7847655" cy="3245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Es ist erwiesen,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dass</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 Zeit in der Natur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den Stresspegel senkt und die Stimmung verbessert.</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500"/>
              </a:lnSpc>
              <a:spcBef>
                <a:spcPts val="0"/>
              </a:spcBef>
              <a:buNone/>
            </a:pPr>
            <a:endParaRPr lang="en-IE"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Ob auf einer Parkbank, bei einem Spaziergang durch einen Garten oder am Ufer eines Flusses – Naturbeobachtungen sind eine einfache Möglichkeit, sich verbundener und geerdeter zu fühlen.</a:t>
            </a:r>
          </a:p>
          <a:p>
            <a:pPr marL="0" indent="0">
              <a:lnSpc>
                <a:spcPts val="2500"/>
              </a:lnSpc>
              <a:spcBef>
                <a:spcPts val="0"/>
              </a:spcBef>
              <a:buNone/>
            </a:pPr>
            <a:endParaRPr lang="sv-S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145;p2">
            <a:extLst>
              <a:ext uri="{FF2B5EF4-FFF2-40B4-BE49-F238E27FC236}">
                <a16:creationId xmlns:a16="http://schemas.microsoft.com/office/drawing/2014/main" id="{2DA6C986-3AFA-460B-BF91-E2EE00226B4C}"/>
              </a:ext>
            </a:extLst>
          </p:cNvPr>
          <p:cNvSpPr txBox="1">
            <a:spLocks/>
          </p:cNvSpPr>
          <p:nvPr/>
        </p:nvSpPr>
        <p:spPr>
          <a:xfrm>
            <a:off x="-29362" y="987672"/>
            <a:ext cx="7139289"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02.  Naturbeobachtung</a:t>
            </a:r>
          </a:p>
        </p:txBody>
      </p:sp>
    </p:spTree>
    <p:extLst>
      <p:ext uri="{BB962C8B-B14F-4D97-AF65-F5344CB8AC3E}">
        <p14:creationId xmlns:p14="http://schemas.microsoft.com/office/powerpoint/2010/main" val="87572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D5141-0E78-EE9D-5B14-47605E17C692}"/>
            </a:ext>
          </a:extLst>
        </p:cNvPr>
        <p:cNvGrpSpPr/>
        <p:nvPr/>
      </p:nvGrpSpPr>
      <p:grpSpPr>
        <a:xfrm>
          <a:off x="0" y="0"/>
          <a:ext cx="0" cy="0"/>
          <a:chOff x="0" y="0"/>
          <a:chExt cx="0" cy="0"/>
        </a:xfrm>
      </p:grpSpPr>
      <p:pic>
        <p:nvPicPr>
          <p:cNvPr id="3" name="Picture 2" descr="Looking up a tree with many trees&#10;&#10;AI-generated content may be incorrect.">
            <a:extLst>
              <a:ext uri="{FF2B5EF4-FFF2-40B4-BE49-F238E27FC236}">
                <a16:creationId xmlns:a16="http://schemas.microsoft.com/office/drawing/2014/main" id="{D30EBAF0-FC8E-E81D-8AEC-D81E3A6778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39477" y="9583"/>
            <a:ext cx="4578683" cy="3778646"/>
          </a:xfrm>
          <a:prstGeom prst="rect">
            <a:avLst/>
          </a:prstGeom>
        </p:spPr>
      </p:pic>
      <p:sp>
        <p:nvSpPr>
          <p:cNvPr id="11" name="Google Shape;133;p1">
            <a:extLst>
              <a:ext uri="{FF2B5EF4-FFF2-40B4-BE49-F238E27FC236}">
                <a16:creationId xmlns:a16="http://schemas.microsoft.com/office/drawing/2014/main" id="{85E909B7-8B6C-0C48-E109-46751C64E3F8}"/>
              </a:ext>
            </a:extLst>
          </p:cNvPr>
          <p:cNvSpPr/>
          <p:nvPr/>
        </p:nvSpPr>
        <p:spPr>
          <a:xfrm rot="10800000">
            <a:off x="23556" y="0"/>
            <a:ext cx="11394603" cy="685799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E818450C-1D9E-9B29-117B-B2BA55C17662}"/>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077A916A-44D8-B6C8-E9AC-A8809A99B531}"/>
              </a:ext>
            </a:extLst>
          </p:cNvPr>
          <p:cNvSpPr/>
          <p:nvPr/>
        </p:nvSpPr>
        <p:spPr>
          <a:xfrm>
            <a:off x="498765" y="1452265"/>
            <a:ext cx="10509894" cy="4998413"/>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 name="Google Shape;145;p2">
            <a:extLst>
              <a:ext uri="{FF2B5EF4-FFF2-40B4-BE49-F238E27FC236}">
                <a16:creationId xmlns:a16="http://schemas.microsoft.com/office/drawing/2014/main" id="{CCF41429-EB8D-09D9-35CC-5658988BF4E6}"/>
              </a:ext>
            </a:extLst>
          </p:cNvPr>
          <p:cNvSpPr txBox="1">
            <a:spLocks/>
          </p:cNvSpPr>
          <p:nvPr/>
        </p:nvSpPr>
        <p:spPr>
          <a:xfrm>
            <a:off x="2" y="568191"/>
            <a:ext cx="9806471"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Tipps und Tricks für die Naturbeobachtung:</a:t>
            </a:r>
          </a:p>
        </p:txBody>
      </p:sp>
      <p:sp>
        <p:nvSpPr>
          <p:cNvPr id="27" name="Text Placeholder 3">
            <a:extLst>
              <a:ext uri="{FF2B5EF4-FFF2-40B4-BE49-F238E27FC236}">
                <a16:creationId xmlns:a16="http://schemas.microsoft.com/office/drawing/2014/main" id="{C25F7CEE-BA4E-2828-D5B9-664D835B2DEA}"/>
              </a:ext>
            </a:extLst>
          </p:cNvPr>
          <p:cNvSpPr txBox="1">
            <a:spLocks/>
          </p:cNvSpPr>
          <p:nvPr/>
        </p:nvSpPr>
        <p:spPr>
          <a:xfrm>
            <a:off x="780215" y="1452265"/>
            <a:ext cx="9946993"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lvl="0" indent="-401638">
              <a:lnSpc>
                <a:spcPts val="2200"/>
              </a:lnSpc>
              <a:spcBef>
                <a:spcPts val="1200"/>
              </a:spcBef>
              <a:buClr>
                <a:srgbClr val="5398A2"/>
              </a:buClr>
            </a:pPr>
            <a:r>
              <a:rPr lang="en-IE" sz="1800" b="1" dirty="0">
                <a:solidFill>
                  <a:srgbClr val="5398A2"/>
                </a:solidFill>
                <a:latin typeface="Calibri" panose="020F0502020204030204" pitchFamily="34" charset="0"/>
                <a:ea typeface="Calibri" panose="020F0502020204030204" pitchFamily="34" charset="0"/>
                <a:cs typeface="Calibri" panose="020F0502020204030204" pitchFamily="34" charset="0"/>
              </a:rPr>
              <a:t>Suchen Sie sich einen ruhigen Ort: </a:t>
            </a:r>
            <a:r>
              <a:rPr lang="en-IE" sz="1800" dirty="0">
                <a:solidFill>
                  <a:srgbClr val="404040"/>
                </a:solidFill>
                <a:latin typeface="Calibri" panose="020F0502020204030204" pitchFamily="34" charset="0"/>
                <a:ea typeface="Calibri" panose="020F0502020204030204" pitchFamily="34" charset="0"/>
                <a:cs typeface="Calibri" panose="020F0502020204030204" pitchFamily="34" charset="0"/>
              </a:rPr>
              <a:t>Wählen Sie einen ruhigen Ort, an dem Sie nicht gestört werden, beispielsweise einen Park, einen Garten oder einen Ort in der Nähe von Wasser.</a:t>
            </a:r>
          </a:p>
          <a:p>
            <a:pPr marL="401638" lvl="0" indent="-401638">
              <a:lnSpc>
                <a:spcPts val="2200"/>
              </a:lnSpc>
              <a:spcBef>
                <a:spcPts val="1200"/>
              </a:spcBef>
              <a:buClr>
                <a:srgbClr val="5398A2"/>
              </a:buClr>
            </a:pPr>
            <a:r>
              <a:rPr lang="en-IE" sz="1800" b="1" dirty="0">
                <a:solidFill>
                  <a:srgbClr val="5398A2"/>
                </a:solidFill>
                <a:latin typeface="Calibri" panose="020F0502020204030204" pitchFamily="34" charset="0"/>
                <a:ea typeface="Calibri" panose="020F0502020204030204" pitchFamily="34" charset="0"/>
                <a:cs typeface="Calibri" panose="020F0502020204030204" pitchFamily="34" charset="0"/>
              </a:rPr>
              <a:t>Seien Sie geduldig: </a:t>
            </a:r>
            <a:r>
              <a:rPr lang="en-IE" sz="1800" dirty="0">
                <a:solidFill>
                  <a:srgbClr val="404040"/>
                </a:solidFill>
                <a:latin typeface="Calibri" panose="020F0502020204030204" pitchFamily="34" charset="0"/>
                <a:ea typeface="Calibri" panose="020F0502020204030204" pitchFamily="34" charset="0"/>
                <a:cs typeface="Calibri" panose="020F0502020204030204" pitchFamily="34" charset="0"/>
              </a:rPr>
              <a:t>Die Natur braucht ihre Zeit, also entspannen Sie sich und beobachten Sie die Welt ohne Eile.</a:t>
            </a:r>
          </a:p>
          <a:p>
            <a:pPr marL="401638" lvl="0" indent="-401638">
              <a:lnSpc>
                <a:spcPts val="2200"/>
              </a:lnSpc>
              <a:spcBef>
                <a:spcPts val="1200"/>
              </a:spcBef>
              <a:buClr>
                <a:srgbClr val="5398A2"/>
              </a:buClr>
            </a:pPr>
            <a:r>
              <a:rPr lang="en-IE" sz="1800" b="1" dirty="0">
                <a:solidFill>
                  <a:srgbClr val="5398A2"/>
                </a:solidFill>
                <a:latin typeface="Calibri" panose="020F0502020204030204" pitchFamily="34" charset="0"/>
                <a:ea typeface="Calibri" panose="020F0502020204030204" pitchFamily="34" charset="0"/>
                <a:cs typeface="Calibri" panose="020F0502020204030204" pitchFamily="34" charset="0"/>
              </a:rPr>
              <a:t>Beziehen Sie alle Sinne mit ein: </a:t>
            </a:r>
            <a:r>
              <a:rPr lang="en-IE" sz="1800" dirty="0">
                <a:solidFill>
                  <a:srgbClr val="404040"/>
                </a:solidFill>
                <a:latin typeface="Calibri" panose="020F0502020204030204" pitchFamily="34" charset="0"/>
                <a:ea typeface="Calibri" panose="020F0502020204030204" pitchFamily="34" charset="0"/>
                <a:cs typeface="Calibri" panose="020F0502020204030204" pitchFamily="34" charset="0"/>
              </a:rPr>
              <a:t>Konzentrieren Sie sich nicht nur auf das, was Sie sehen – lauschen Sie den Geräuschen der Vögel, des Windes oder des Wassers. Nehmen Sie die Texturen und Gerüche um Sie herum wahr.</a:t>
            </a:r>
          </a:p>
          <a:p>
            <a:pPr marL="401638" lvl="0" indent="-401638">
              <a:lnSpc>
                <a:spcPts val="2200"/>
              </a:lnSpc>
              <a:spcBef>
                <a:spcPts val="1200"/>
              </a:spcBef>
              <a:buClr>
                <a:srgbClr val="5398A2"/>
              </a:buClr>
            </a:pPr>
            <a:r>
              <a:rPr lang="en-IE" sz="1800" b="1" dirty="0">
                <a:solidFill>
                  <a:srgbClr val="5398A2"/>
                </a:solidFill>
                <a:latin typeface="Calibri" panose="020F0502020204030204" pitchFamily="34" charset="0"/>
                <a:ea typeface="Calibri" panose="020F0502020204030204" pitchFamily="34" charset="0"/>
                <a:cs typeface="Calibri" panose="020F0502020204030204" pitchFamily="34" charset="0"/>
              </a:rPr>
              <a:t>Nehmen Sie ein Fernglas oder ein Notizbuch mit: </a:t>
            </a:r>
            <a:r>
              <a:rPr lang="en-IE" sz="1800" dirty="0">
                <a:solidFill>
                  <a:srgbClr val="404040"/>
                </a:solidFill>
                <a:latin typeface="Calibri" panose="020F0502020204030204" pitchFamily="34" charset="0"/>
                <a:ea typeface="Calibri" panose="020F0502020204030204" pitchFamily="34" charset="0"/>
                <a:cs typeface="Calibri" panose="020F0502020204030204" pitchFamily="34" charset="0"/>
              </a:rPr>
              <a:t>Mit einem Fernglas können Sie Wildtiere näher beobachten, und ein Notizbuch hilft Ihnen dabei, Ihre Beobachtungen festzuhalten und zu reflektieren.</a:t>
            </a:r>
          </a:p>
          <a:p>
            <a:pPr marL="401638" lvl="0" indent="-401638">
              <a:lnSpc>
                <a:spcPts val="2200"/>
              </a:lnSpc>
              <a:spcBef>
                <a:spcPts val="1200"/>
              </a:spcBef>
              <a:buClr>
                <a:srgbClr val="5398A2"/>
              </a:buClr>
            </a:pPr>
            <a:r>
              <a:rPr lang="en-IE" sz="1800" b="1" dirty="0">
                <a:solidFill>
                  <a:srgbClr val="5398A2"/>
                </a:solidFill>
                <a:latin typeface="Calibri" panose="020F0502020204030204" pitchFamily="34" charset="0"/>
                <a:ea typeface="Calibri" panose="020F0502020204030204" pitchFamily="34" charset="0"/>
                <a:cs typeface="Calibri" panose="020F0502020204030204" pitchFamily="34" charset="0"/>
              </a:rPr>
              <a:t>Variieren Sie Ihre Zeiten: </a:t>
            </a:r>
            <a:r>
              <a:rPr lang="en-IE" sz="1800" dirty="0">
                <a:solidFill>
                  <a:srgbClr val="404040"/>
                </a:solidFill>
                <a:latin typeface="Calibri" panose="020F0502020204030204" pitchFamily="34" charset="0"/>
                <a:ea typeface="Calibri" panose="020F0502020204030204" pitchFamily="34" charset="0"/>
                <a:cs typeface="Calibri" panose="020F0502020204030204" pitchFamily="34" charset="0"/>
              </a:rPr>
              <a:t>Versuchen Sie, zu verschiedenen Tageszeiten zu beobachten, beispielsweise am frühen Morgen oder am Abend, um zu sehen, wie sich die Natur verändert. Üben Sie dies über ein Jahr hinweg und beobachten Sie die jahreszeitlichen Veränderungen.</a:t>
            </a:r>
          </a:p>
          <a:p>
            <a:pPr marL="401638" lvl="0" indent="-401638">
              <a:lnSpc>
                <a:spcPts val="2200"/>
              </a:lnSpc>
              <a:spcBef>
                <a:spcPts val="1200"/>
              </a:spcBef>
              <a:buClr>
                <a:srgbClr val="5398A2"/>
              </a:buClr>
            </a:pPr>
            <a:r>
              <a:rPr lang="en-IE" sz="1800" b="1" dirty="0">
                <a:solidFill>
                  <a:srgbClr val="5398A2"/>
                </a:solidFill>
                <a:latin typeface="Calibri" panose="020F0502020204030204" pitchFamily="34" charset="0"/>
                <a:ea typeface="Calibri" panose="020F0502020204030204" pitchFamily="34" charset="0"/>
                <a:cs typeface="Calibri" panose="020F0502020204030204" pitchFamily="34" charset="0"/>
              </a:rPr>
              <a:t>Trennen Sie sich von der Technik: </a:t>
            </a:r>
            <a:r>
              <a:rPr lang="en-IE" sz="1800" dirty="0">
                <a:solidFill>
                  <a:srgbClr val="404040"/>
                </a:solidFill>
                <a:latin typeface="Calibri" panose="020F0502020204030204" pitchFamily="34" charset="0"/>
                <a:ea typeface="Calibri" panose="020F0502020204030204" pitchFamily="34" charset="0"/>
                <a:cs typeface="Calibri" panose="020F0502020204030204" pitchFamily="34" charset="0"/>
              </a:rPr>
              <a:t>Legen Sie Ihr Handy beiseite, um während Ihrer Zeit in der Natur ganz präsent zu </a:t>
            </a:r>
            <a:r>
              <a:rPr lang="en-IE" sz="1800">
                <a:solidFill>
                  <a:srgbClr val="404040"/>
                </a:solidFill>
                <a:latin typeface="Calibri" panose="020F0502020204030204" pitchFamily="34" charset="0"/>
                <a:ea typeface="Calibri" panose="020F0502020204030204" pitchFamily="34" charset="0"/>
                <a:cs typeface="Calibri" panose="020F0502020204030204" pitchFamily="34" charset="0"/>
              </a:rPr>
              <a:t>sein.</a:t>
            </a:r>
            <a:endParaRPr lang="en-IE" sz="18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293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D6871-3C25-B38A-C674-09A5A1A056FA}"/>
            </a:ext>
          </a:extLst>
        </p:cNvPr>
        <p:cNvGrpSpPr/>
        <p:nvPr/>
      </p:nvGrpSpPr>
      <p:grpSpPr>
        <a:xfrm>
          <a:off x="0" y="0"/>
          <a:ext cx="0" cy="0"/>
          <a:chOff x="0" y="0"/>
          <a:chExt cx="0" cy="0"/>
        </a:xfrm>
      </p:grpSpPr>
      <p:pic>
        <p:nvPicPr>
          <p:cNvPr id="6" name="Picture 5" descr="Close-up of a person's foot walking on the ground&#10;&#10;AI-generated content may be incorrect.">
            <a:extLst>
              <a:ext uri="{FF2B5EF4-FFF2-40B4-BE49-F238E27FC236}">
                <a16:creationId xmlns:a16="http://schemas.microsoft.com/office/drawing/2014/main" id="{CC0FA635-F6E4-5553-9178-037E851D5D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8049988" y="0"/>
            <a:ext cx="4142011" cy="1561984"/>
          </a:xfrm>
          <a:prstGeom prst="rect">
            <a:avLst/>
          </a:prstGeom>
        </p:spPr>
      </p:pic>
      <p:sp>
        <p:nvSpPr>
          <p:cNvPr id="11" name="Google Shape;133;p1">
            <a:extLst>
              <a:ext uri="{FF2B5EF4-FFF2-40B4-BE49-F238E27FC236}">
                <a16:creationId xmlns:a16="http://schemas.microsoft.com/office/drawing/2014/main" id="{83F450F5-B376-3CAC-C28A-3454D1354D9A}"/>
              </a:ext>
            </a:extLst>
          </p:cNvPr>
          <p:cNvSpPr/>
          <p:nvPr/>
        </p:nvSpPr>
        <p:spPr>
          <a:xfrm rot="10800000">
            <a:off x="-15724" y="0"/>
            <a:ext cx="11521114" cy="1551214"/>
          </a:xfrm>
          <a:prstGeom prst="rect">
            <a:avLst/>
          </a:prstGeom>
          <a:gradFill>
            <a:gsLst>
              <a:gs pos="33000">
                <a:srgbClr val="1F8E47"/>
              </a:gs>
              <a:gs pos="74000">
                <a:srgbClr val="1F8E47"/>
              </a:gs>
              <a:gs pos="90000">
                <a:srgbClr val="5398A2">
                  <a:alpha val="0"/>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7E6B75CF-3408-F705-CBFE-70A687764040}"/>
              </a:ext>
            </a:extLst>
          </p:cNvPr>
          <p:cNvSpPr/>
          <p:nvPr/>
        </p:nvSpPr>
        <p:spPr>
          <a:xfrm rot="10800000">
            <a:off x="-15722" y="-1"/>
            <a:ext cx="4827217" cy="1551215"/>
          </a:xfrm>
          <a:prstGeom prst="rect">
            <a:avLst/>
          </a:prstGeom>
          <a:blipFill>
            <a:blip r:embed="rId3" cstate="screen">
              <a:alphaModFix amt="73000"/>
              <a:extLst>
                <a:ext uri="{28A0092B-C50C-407E-A947-70E740481C1C}">
                  <a14:useLocalDpi xmlns:a14="http://schemas.microsoft.com/office/drawing/2010/main"/>
                </a:ext>
              </a:extLst>
            </a:blip>
            <a:srcRect/>
            <a:stretch>
              <a:fillRect l="1455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145;p2">
            <a:extLst>
              <a:ext uri="{FF2B5EF4-FFF2-40B4-BE49-F238E27FC236}">
                <a16:creationId xmlns:a16="http://schemas.microsoft.com/office/drawing/2014/main" id="{C1CF3CB8-259C-8403-8522-C361E0D43C65}"/>
              </a:ext>
            </a:extLst>
          </p:cNvPr>
          <p:cNvSpPr txBox="1">
            <a:spLocks/>
          </p:cNvSpPr>
          <p:nvPr/>
        </p:nvSpPr>
        <p:spPr>
          <a:xfrm>
            <a:off x="-15722" y="439713"/>
            <a:ext cx="7183965"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03. Waldbaden (</a:t>
            </a:r>
            <a:r>
              <a:rPr lang="en-US" sz="3500" dirty="0" err="1">
                <a:solidFill>
                  <a:srgbClr val="5398A2"/>
                </a:solidFill>
              </a:rPr>
              <a:t>Shinrin-yoku</a:t>
            </a:r>
            <a:r>
              <a:rPr lang="en-US" sz="3500" dirty="0">
                <a:solidFill>
                  <a:srgbClr val="5398A2"/>
                </a:solidFill>
              </a:rPr>
              <a:t>)</a:t>
            </a:r>
          </a:p>
        </p:txBody>
      </p:sp>
      <p:sp>
        <p:nvSpPr>
          <p:cNvPr id="29" name="Text Placeholder 3">
            <a:extLst>
              <a:ext uri="{FF2B5EF4-FFF2-40B4-BE49-F238E27FC236}">
                <a16:creationId xmlns:a16="http://schemas.microsoft.com/office/drawing/2014/main" id="{19C4FBB5-8994-379B-B1D8-96DA58F844BB}"/>
              </a:ext>
            </a:extLst>
          </p:cNvPr>
          <p:cNvSpPr txBox="1">
            <a:spLocks/>
          </p:cNvSpPr>
          <p:nvPr/>
        </p:nvSpPr>
        <p:spPr>
          <a:xfrm>
            <a:off x="686609" y="1990929"/>
            <a:ext cx="3495629" cy="45290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Waldbaden, oder </a:t>
            </a:r>
            <a:r>
              <a:rPr lang="en-IE" dirty="0" err="1">
                <a:solidFill>
                  <a:srgbClr val="404040"/>
                </a:solidFill>
                <a:latin typeface="Calibri" panose="020F0502020204030204" pitchFamily="34" charset="0"/>
                <a:ea typeface="Calibri" panose="020F0502020204030204" pitchFamily="34" charset="0"/>
                <a:cs typeface="Calibri" panose="020F0502020204030204" pitchFamily="34" charset="0"/>
              </a:rPr>
              <a:t>Shinrin-yoku</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ist eine japanische Praxis, bei der man Zeit im Wald verbringt </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und sich ganz auf die Eindrücke, Geräusche und Gerüche der natürlichen Umgebung einlässt. </a:t>
            </a:r>
          </a:p>
        </p:txBody>
      </p:sp>
      <p:sp>
        <p:nvSpPr>
          <p:cNvPr id="2" name="Text Placeholder 3">
            <a:extLst>
              <a:ext uri="{FF2B5EF4-FFF2-40B4-BE49-F238E27FC236}">
                <a16:creationId xmlns:a16="http://schemas.microsoft.com/office/drawing/2014/main" id="{D8E95FE0-6666-94A8-2BA5-48BB1EE3716A}"/>
              </a:ext>
            </a:extLst>
          </p:cNvPr>
          <p:cNvSpPr txBox="1">
            <a:spLocks/>
          </p:cNvSpPr>
          <p:nvPr/>
        </p:nvSpPr>
        <p:spPr>
          <a:xfrm>
            <a:off x="4811495" y="1990929"/>
            <a:ext cx="6693896" cy="53929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rPr>
              <a:t>Im Gegensatz zum Wandern oder Spazierengehen mit einem bestimmten Ziel geht es beim Waldbaden darum, ganz im Hier und Jetzt zu sein und sich vom Wald leiten zu lassen. Es geht darum, langsamer zu werden, tief durchzuatmen und mit allen Sinnen die Umgebung wahrzunehmen.</a:t>
            </a:r>
          </a:p>
          <a:p>
            <a:pPr marL="0" indent="0">
              <a:lnSpc>
                <a:spcPts val="2200"/>
              </a:lnSpc>
              <a:spcBef>
                <a:spcPts val="0"/>
              </a:spcBef>
              <a:buNone/>
            </a:pPr>
            <a:endPar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200" dirty="0">
                <a:solidFill>
                  <a:srgbClr val="404040"/>
                </a:solidFill>
                <a:latin typeface="Calibri" panose="020F0502020204030204" pitchFamily="34" charset="0"/>
                <a:ea typeface="Calibri" panose="020F0502020204030204" pitchFamily="34" charset="0"/>
                <a:cs typeface="Calibri" panose="020F0502020204030204" pitchFamily="34" charset="0"/>
              </a:rPr>
              <a:t>Ein Spaziergang durch den Wald lädt Sie dazu ein, die kleinsten Details wahrzunehmen – wie das Sonnenlicht, das durch die Bäume scheint, den erdigen Duft des Waldbodens oder das Rauschen eines entfernten Baches. Es ist erwiesen, dass diese Art der sensorischen Immersion Stresshormone reduziert, den Blutdruck senkt und die allgemeine Stimmung verbessert. Wälder haben eine einzigartige Fähigkeit, uns zu helfen, Ruhe und Ausgeglichenheit zu finden, und bieten eine Auszeit vom Lärm und der Hektik des Alltags.</a:t>
            </a:r>
          </a:p>
          <a:p>
            <a:pPr marL="0" indent="0">
              <a:lnSpc>
                <a:spcPts val="2200"/>
              </a:lnSpc>
              <a:spcBef>
                <a:spcPts val="0"/>
              </a:spcBef>
              <a:buNone/>
            </a:pPr>
            <a:endParaRPr lang="sv-SE" sz="22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3006A248-8CF0-5B0B-FCBE-A9A59E634F9E}"/>
              </a:ext>
            </a:extLst>
          </p:cNvPr>
          <p:cNvCxnSpPr>
            <a:cxnSpLocks/>
          </p:cNvCxnSpPr>
          <p:nvPr/>
        </p:nvCxnSpPr>
        <p:spPr>
          <a:xfrm>
            <a:off x="4480541" y="1836410"/>
            <a:ext cx="0" cy="4581877"/>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855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25761-8944-0722-77A3-067020636CA8}"/>
            </a:ext>
          </a:extLst>
        </p:cNvPr>
        <p:cNvGrpSpPr/>
        <p:nvPr/>
      </p:nvGrpSpPr>
      <p:grpSpPr>
        <a:xfrm>
          <a:off x="0" y="0"/>
          <a:ext cx="0" cy="0"/>
          <a:chOff x="0" y="0"/>
          <a:chExt cx="0" cy="0"/>
        </a:xfrm>
      </p:grpSpPr>
      <p:pic>
        <p:nvPicPr>
          <p:cNvPr id="6" name="Picture 5" descr="Close-up of a person's feet walking on the ground&#10;&#10;AI-generated content may be incorrect.">
            <a:extLst>
              <a:ext uri="{FF2B5EF4-FFF2-40B4-BE49-F238E27FC236}">
                <a16:creationId xmlns:a16="http://schemas.microsoft.com/office/drawing/2014/main" id="{BE35663F-FB36-3468-094A-165249CDA6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637314" y="0"/>
            <a:ext cx="6612230" cy="4151844"/>
          </a:xfrm>
          <a:prstGeom prst="rect">
            <a:avLst/>
          </a:prstGeom>
        </p:spPr>
      </p:pic>
      <p:sp>
        <p:nvSpPr>
          <p:cNvPr id="11" name="Google Shape;133;p1">
            <a:extLst>
              <a:ext uri="{FF2B5EF4-FFF2-40B4-BE49-F238E27FC236}">
                <a16:creationId xmlns:a16="http://schemas.microsoft.com/office/drawing/2014/main" id="{F507F73F-2C84-EB56-427F-762F4F49BC6D}"/>
              </a:ext>
            </a:extLst>
          </p:cNvPr>
          <p:cNvSpPr/>
          <p:nvPr/>
        </p:nvSpPr>
        <p:spPr>
          <a:xfrm rot="10800000">
            <a:off x="23552" y="0"/>
            <a:ext cx="11225991" cy="6857994"/>
          </a:xfrm>
          <a:prstGeom prst="rect">
            <a:avLst/>
          </a:prstGeom>
          <a:gradFill>
            <a:gsLst>
              <a:gs pos="51000">
                <a:srgbClr val="1F8E47"/>
              </a:gs>
              <a:gs pos="25000">
                <a:srgbClr val="1F8E47"/>
              </a:gs>
              <a:gs pos="67000">
                <a:srgbClr val="1F8E47"/>
              </a:gs>
              <a:gs pos="97000">
                <a:srgbClr val="5398A2">
                  <a:alpha val="54966"/>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59D004E7-CA84-0EDB-8086-6D2E9C9569F3}"/>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
            <a:extLst>
              <a:ext uri="{FF2B5EF4-FFF2-40B4-BE49-F238E27FC236}">
                <a16:creationId xmlns:a16="http://schemas.microsoft.com/office/drawing/2014/main" id="{F938B711-5B3E-FB72-5785-B9B222E2E9D9}"/>
              </a:ext>
            </a:extLst>
          </p:cNvPr>
          <p:cNvSpPr txBox="1">
            <a:spLocks/>
          </p:cNvSpPr>
          <p:nvPr/>
        </p:nvSpPr>
        <p:spPr>
          <a:xfrm>
            <a:off x="773831" y="2759528"/>
            <a:ext cx="8157898" cy="3245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Um Waldbaden auszuprobieren, suchen Sie sich einen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ruhigen Wald </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und lassen Sie Ablenkungen wie Ihr Handy hinter sich. Gehen Sie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langsam und achtsam und </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achten Sie auf das, was Sie sehen, hören und riechen. </a:t>
            </a:r>
          </a:p>
          <a:p>
            <a:pPr marL="0" indent="0">
              <a:lnSpc>
                <a:spcPts val="2500"/>
              </a:lnSpc>
              <a:spcBef>
                <a:spcPts val="0"/>
              </a:spcBef>
              <a:buNone/>
            </a:pPr>
            <a:endParaRPr lang="en-IE"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Sie können sich auf einen Baumstamm setzen, die Rinde eines Baumes berühren oder einfach die Augen schließen und den Geräuschen des Waldes lauschen. Es gibt kein Ziel – genießen Sie einfach den Moment und lassen Sie sich vom Wald geistig und körperlich neue Energie geben.</a:t>
            </a:r>
          </a:p>
          <a:p>
            <a:pPr marL="0" indent="0">
              <a:lnSpc>
                <a:spcPts val="2500"/>
              </a:lnSpc>
              <a:spcBef>
                <a:spcPts val="0"/>
              </a:spcBef>
              <a:buNone/>
            </a:pPr>
            <a:endParaRPr lang="sv-S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145;p2">
            <a:extLst>
              <a:ext uri="{FF2B5EF4-FFF2-40B4-BE49-F238E27FC236}">
                <a16:creationId xmlns:a16="http://schemas.microsoft.com/office/drawing/2014/main" id="{12FDFBE3-F979-C02B-2C6B-39ECE983F91B}"/>
              </a:ext>
            </a:extLst>
          </p:cNvPr>
          <p:cNvSpPr txBox="1">
            <a:spLocks/>
          </p:cNvSpPr>
          <p:nvPr/>
        </p:nvSpPr>
        <p:spPr>
          <a:xfrm>
            <a:off x="-29362" y="987672"/>
            <a:ext cx="7230262"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03. Waldbaden (</a:t>
            </a:r>
            <a:r>
              <a:rPr lang="en-US" sz="3500" dirty="0" err="1">
                <a:solidFill>
                  <a:srgbClr val="5398A2"/>
                </a:solidFill>
              </a:rPr>
              <a:t>Shinrin-yoku</a:t>
            </a:r>
            <a:r>
              <a:rPr lang="en-US" sz="3500" dirty="0">
                <a:solidFill>
                  <a:srgbClr val="5398A2"/>
                </a:solidFill>
              </a:rPr>
              <a:t>)</a:t>
            </a:r>
          </a:p>
        </p:txBody>
      </p:sp>
    </p:spTree>
    <p:extLst>
      <p:ext uri="{BB962C8B-B14F-4D97-AF65-F5344CB8AC3E}">
        <p14:creationId xmlns:p14="http://schemas.microsoft.com/office/powerpoint/2010/main" val="200816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E120C-A329-4B1A-A01E-60719DC7272C}"/>
            </a:ext>
          </a:extLst>
        </p:cNvPr>
        <p:cNvGrpSpPr/>
        <p:nvPr/>
      </p:nvGrpSpPr>
      <p:grpSpPr>
        <a:xfrm>
          <a:off x="0" y="0"/>
          <a:ext cx="0" cy="0"/>
          <a:chOff x="0" y="0"/>
          <a:chExt cx="0" cy="0"/>
        </a:xfrm>
      </p:grpSpPr>
      <p:pic>
        <p:nvPicPr>
          <p:cNvPr id="2" name="Picture 1" descr="Close-up of a person's feet walking on the ground&#10;&#10;AI-generated content may be incorrect.">
            <a:extLst>
              <a:ext uri="{FF2B5EF4-FFF2-40B4-BE49-F238E27FC236}">
                <a16:creationId xmlns:a16="http://schemas.microsoft.com/office/drawing/2014/main" id="{1769EBD7-6003-C160-475F-A4E58EB740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871641" y="0"/>
            <a:ext cx="6612230" cy="4151844"/>
          </a:xfrm>
          <a:prstGeom prst="rect">
            <a:avLst/>
          </a:prstGeom>
        </p:spPr>
      </p:pic>
      <p:sp>
        <p:nvSpPr>
          <p:cNvPr id="4" name="Google Shape;133;p1">
            <a:extLst>
              <a:ext uri="{FF2B5EF4-FFF2-40B4-BE49-F238E27FC236}">
                <a16:creationId xmlns:a16="http://schemas.microsoft.com/office/drawing/2014/main" id="{2DE08D0B-71DC-9A73-9CC8-0A494DE70894}"/>
              </a:ext>
            </a:extLst>
          </p:cNvPr>
          <p:cNvSpPr/>
          <p:nvPr/>
        </p:nvSpPr>
        <p:spPr>
          <a:xfrm rot="10800000">
            <a:off x="23552" y="0"/>
            <a:ext cx="11460318" cy="6857994"/>
          </a:xfrm>
          <a:prstGeom prst="rect">
            <a:avLst/>
          </a:prstGeom>
          <a:gradFill>
            <a:gsLst>
              <a:gs pos="51000">
                <a:srgbClr val="1F8E47"/>
              </a:gs>
              <a:gs pos="25000">
                <a:srgbClr val="1F8E47"/>
              </a:gs>
              <a:gs pos="67000">
                <a:srgbClr val="1F8E47"/>
              </a:gs>
              <a:gs pos="97000">
                <a:srgbClr val="5398A2">
                  <a:alpha val="54966"/>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000B98CB-F1D3-FD01-8BC7-5A871EBAA7D8}"/>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E7B6DE35-0834-23A2-4367-6E4880E43032}"/>
              </a:ext>
            </a:extLst>
          </p:cNvPr>
          <p:cNvSpPr/>
          <p:nvPr/>
        </p:nvSpPr>
        <p:spPr>
          <a:xfrm>
            <a:off x="498764" y="1452265"/>
            <a:ext cx="9988843" cy="4998413"/>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 name="Google Shape;145;p2">
            <a:extLst>
              <a:ext uri="{FF2B5EF4-FFF2-40B4-BE49-F238E27FC236}">
                <a16:creationId xmlns:a16="http://schemas.microsoft.com/office/drawing/2014/main" id="{0F99BF59-4B32-47ED-D670-5C99F3230BEA}"/>
              </a:ext>
            </a:extLst>
          </p:cNvPr>
          <p:cNvSpPr txBox="1">
            <a:spLocks/>
          </p:cNvSpPr>
          <p:nvPr/>
        </p:nvSpPr>
        <p:spPr>
          <a:xfrm>
            <a:off x="2" y="568191"/>
            <a:ext cx="6825341"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Tipps und Tricks für Waldbaden:</a:t>
            </a:r>
          </a:p>
        </p:txBody>
      </p:sp>
      <p:sp>
        <p:nvSpPr>
          <p:cNvPr id="27" name="Text Placeholder 3">
            <a:extLst>
              <a:ext uri="{FF2B5EF4-FFF2-40B4-BE49-F238E27FC236}">
                <a16:creationId xmlns:a16="http://schemas.microsoft.com/office/drawing/2014/main" id="{913F4CA1-8018-FFEC-5F10-465225C2D124}"/>
              </a:ext>
            </a:extLst>
          </p:cNvPr>
          <p:cNvSpPr txBox="1">
            <a:spLocks/>
          </p:cNvSpPr>
          <p:nvPr/>
        </p:nvSpPr>
        <p:spPr>
          <a:xfrm>
            <a:off x="773832" y="1808167"/>
            <a:ext cx="9023311"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Wählen Sie den richtigen Ort: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Suchen Sie sich einen Waldbereich mit möglichst wenigen von Menschen verursachten Geräuschen. Je natürlicher die Umgebung, desto besser. Achten Sie darauf, ob Sie sich in einem alten Wald oder einem gepflanzten Wald befinden. Alte Wälder sind heutzutage seltener zu finden, aber wenn Sie genug Zeit in beiden verbringen, um die Unterschiede zu bemerken, werden Sie sicherlich einen Unterschied in der Artenvielfalt feststellen.</a:t>
            </a:r>
          </a:p>
          <a:p>
            <a:pPr marL="401638"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Gehen Sie allein oder mit einer kleinen Gruppe: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Es ist zwar in Ordnung, mit einem Freund zu gehen, aber eine kleine Gruppe trägt dazu bei, die </a:t>
            </a:r>
            <a:r>
              <a:rPr lang="en-IE" sz="2300" dirty="0" err="1">
                <a:solidFill>
                  <a:srgbClr val="404040"/>
                </a:solidFill>
                <a:latin typeface="Calibri" panose="020F0502020204030204" pitchFamily="34" charset="0"/>
                <a:ea typeface="Calibri" panose="020F0502020204030204" pitchFamily="34" charset="0"/>
                <a:cs typeface="Calibri" panose="020F0502020204030204" pitchFamily="34" charset="0"/>
              </a:rPr>
              <a:t>Ruhe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des Erlebnisses zu bewahren.</a:t>
            </a:r>
          </a:p>
          <a:p>
            <a:pPr marL="401638"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Gehen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Sie</a:t>
            </a: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 langsam: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Nehmen Sie sich Zeit beim Gehen. Es gibt keinen Grund zur Eile – lassen Sie den Wald sich in seinem eigenen Tempo entfalten.</a:t>
            </a:r>
          </a:p>
        </p:txBody>
      </p:sp>
    </p:spTree>
    <p:extLst>
      <p:ext uri="{BB962C8B-B14F-4D97-AF65-F5344CB8AC3E}">
        <p14:creationId xmlns:p14="http://schemas.microsoft.com/office/powerpoint/2010/main" val="3565512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C627D-3F30-8DA2-7F2E-2541BD348CE0}"/>
            </a:ext>
          </a:extLst>
        </p:cNvPr>
        <p:cNvGrpSpPr/>
        <p:nvPr/>
      </p:nvGrpSpPr>
      <p:grpSpPr>
        <a:xfrm>
          <a:off x="0" y="0"/>
          <a:ext cx="0" cy="0"/>
          <a:chOff x="0" y="0"/>
          <a:chExt cx="0" cy="0"/>
        </a:xfrm>
      </p:grpSpPr>
      <p:pic>
        <p:nvPicPr>
          <p:cNvPr id="2" name="Picture 1" descr="Close-up of a person's feet walking on the ground&#10;&#10;AI-generated content may be incorrect.">
            <a:extLst>
              <a:ext uri="{FF2B5EF4-FFF2-40B4-BE49-F238E27FC236}">
                <a16:creationId xmlns:a16="http://schemas.microsoft.com/office/drawing/2014/main" id="{AA4E2D69-DC3D-5EF1-3579-11EB03580E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871641" y="0"/>
            <a:ext cx="6612230" cy="4151844"/>
          </a:xfrm>
          <a:prstGeom prst="rect">
            <a:avLst/>
          </a:prstGeom>
        </p:spPr>
      </p:pic>
      <p:sp>
        <p:nvSpPr>
          <p:cNvPr id="4" name="Google Shape;133;p1">
            <a:extLst>
              <a:ext uri="{FF2B5EF4-FFF2-40B4-BE49-F238E27FC236}">
                <a16:creationId xmlns:a16="http://schemas.microsoft.com/office/drawing/2014/main" id="{3F41DC28-2A2C-F414-B8E7-277C46B420A1}"/>
              </a:ext>
            </a:extLst>
          </p:cNvPr>
          <p:cNvSpPr/>
          <p:nvPr/>
        </p:nvSpPr>
        <p:spPr>
          <a:xfrm rot="10800000">
            <a:off x="23552" y="0"/>
            <a:ext cx="11460318" cy="6857994"/>
          </a:xfrm>
          <a:prstGeom prst="rect">
            <a:avLst/>
          </a:prstGeom>
          <a:gradFill>
            <a:gsLst>
              <a:gs pos="51000">
                <a:srgbClr val="1F8E47"/>
              </a:gs>
              <a:gs pos="25000">
                <a:srgbClr val="1F8E47"/>
              </a:gs>
              <a:gs pos="67000">
                <a:srgbClr val="1F8E47"/>
              </a:gs>
              <a:gs pos="97000">
                <a:srgbClr val="5398A2">
                  <a:alpha val="54966"/>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791706F0-C686-F981-1708-1CD23D97D490}"/>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18B59AB6-4827-657A-B62D-7A109F838EBE}"/>
              </a:ext>
            </a:extLst>
          </p:cNvPr>
          <p:cNvSpPr/>
          <p:nvPr/>
        </p:nvSpPr>
        <p:spPr>
          <a:xfrm>
            <a:off x="498765" y="1452265"/>
            <a:ext cx="9568966" cy="4998413"/>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 name="Text Placeholder 3">
            <a:extLst>
              <a:ext uri="{FF2B5EF4-FFF2-40B4-BE49-F238E27FC236}">
                <a16:creationId xmlns:a16="http://schemas.microsoft.com/office/drawing/2014/main" id="{6DDB24E0-08ED-9A70-AF3C-33303878CB14}"/>
              </a:ext>
            </a:extLst>
          </p:cNvPr>
          <p:cNvSpPr txBox="1">
            <a:spLocks/>
          </p:cNvSpPr>
          <p:nvPr/>
        </p:nvSpPr>
        <p:spPr>
          <a:xfrm>
            <a:off x="773831" y="1808167"/>
            <a:ext cx="8939336"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Beziehen Sie Ihre Sinne mit ein: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Nehmen Sie die Eindrücke, Geräusche und Gerüche des Waldes wahr. Achten Sie darauf, wie sich die Luft anfühlt oder wie das Licht durch die Bäume scheint. Wenn es Ihnen hilft, können Sie eine kurze Sinnesmeditation praktizieren und sich fragen: Welche fünf Dinge sehen Sie? Welche vier Dinge hören Sie? Welche drei Dinge fühlen Sie? Welche zwei Dinge riechen Sie? Welchen einen Geschmack nehmen Sie wahr?</a:t>
            </a:r>
          </a:p>
          <a:p>
            <a:pPr marL="401638"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Setzen Sie sich hin und beobachten Sie: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Suchen Sie sich einen Ort, an dem Sie eine Weile ruhig sitzen können. Lehnen Sie sich an einen Baum, schließen Sie die Augen und lauschen Sie einfach den Geräuschen um Sie herum.</a:t>
            </a:r>
          </a:p>
          <a:p>
            <a:pPr marL="401638" indent="-401638">
              <a:lnSpc>
                <a:spcPts val="2200"/>
              </a:lnSpc>
              <a:spcBef>
                <a:spcPts val="1200"/>
              </a:spcBef>
              <a:buClr>
                <a:srgbClr val="5398A2"/>
              </a:buClr>
            </a:pPr>
            <a:r>
              <a:rPr lang="en-IE" sz="2300" b="1" dirty="0">
                <a:solidFill>
                  <a:srgbClr val="5398A2"/>
                </a:solidFill>
                <a:latin typeface="Calibri" panose="020F0502020204030204" pitchFamily="34" charset="0"/>
                <a:ea typeface="Calibri" panose="020F0502020204030204" pitchFamily="34" charset="0"/>
                <a:cs typeface="Calibri" panose="020F0502020204030204" pitchFamily="34" charset="0"/>
              </a:rPr>
              <a:t>Bleiben Sie eine Weile: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Nehmen Sie sich mindestens 30 Minuten bis eine Stunde Zeit, um die beruhigende Wirkung des Waldes wirklich zu erleben. Je länger Sie bleiben, desto mehr Vorteile können Sie genießen.</a:t>
            </a:r>
          </a:p>
        </p:txBody>
      </p:sp>
      <p:sp>
        <p:nvSpPr>
          <p:cNvPr id="3" name="Google Shape;145;p2">
            <a:extLst>
              <a:ext uri="{FF2B5EF4-FFF2-40B4-BE49-F238E27FC236}">
                <a16:creationId xmlns:a16="http://schemas.microsoft.com/office/drawing/2014/main" id="{2D57C19F-3ABA-10EB-03E5-99104AD16750}"/>
              </a:ext>
            </a:extLst>
          </p:cNvPr>
          <p:cNvSpPr txBox="1">
            <a:spLocks/>
          </p:cNvSpPr>
          <p:nvPr/>
        </p:nvSpPr>
        <p:spPr>
          <a:xfrm>
            <a:off x="2" y="568191"/>
            <a:ext cx="9176655"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Tipps und Tricks für das Waldbaden:</a:t>
            </a:r>
          </a:p>
        </p:txBody>
      </p:sp>
    </p:spTree>
    <p:extLst>
      <p:ext uri="{BB962C8B-B14F-4D97-AF65-F5344CB8AC3E}">
        <p14:creationId xmlns:p14="http://schemas.microsoft.com/office/powerpoint/2010/main" val="152338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55;p26">
            <a:extLst>
              <a:ext uri="{FF2B5EF4-FFF2-40B4-BE49-F238E27FC236}">
                <a16:creationId xmlns:a16="http://schemas.microsoft.com/office/drawing/2014/main" id="{B1982AC3-6782-0730-1116-DFAE2FB33B82}"/>
              </a:ext>
            </a:extLst>
          </p:cNvPr>
          <p:cNvSpPr/>
          <p:nvPr/>
        </p:nvSpPr>
        <p:spPr>
          <a:xfrm>
            <a:off x="1" y="1"/>
            <a:ext cx="4106778" cy="6858000"/>
          </a:xfrm>
          <a:prstGeom prst="rect">
            <a:avLst/>
          </a:prstGeom>
          <a:solidFill>
            <a:srgbClr val="1F8E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A475ECF3-2AE3-7FB2-A102-E0D46C4B6FBF}"/>
              </a:ext>
            </a:extLst>
          </p:cNvPr>
          <p:cNvSpPr/>
          <p:nvPr/>
        </p:nvSpPr>
        <p:spPr>
          <a:xfrm rot="10800000">
            <a:off x="0" y="0"/>
            <a:ext cx="4827217" cy="5198542"/>
          </a:xfrm>
          <a:prstGeom prst="rect">
            <a:avLst/>
          </a:prstGeom>
          <a:blipFill>
            <a:blip r:embed="rId2"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A4B0C5-D4FF-2866-6CDD-9B53126A67A9}"/>
              </a:ext>
            </a:extLst>
          </p:cNvPr>
          <p:cNvSpPr/>
          <p:nvPr/>
        </p:nvSpPr>
        <p:spPr>
          <a:xfrm>
            <a:off x="631534" y="549258"/>
            <a:ext cx="6566493" cy="850446"/>
          </a:xfrm>
          <a:prstGeom prst="rect">
            <a:avLst/>
          </a:prstGeom>
          <a:solidFill>
            <a:schemeClr val="bg1"/>
          </a:solidFill>
          <a:ln>
            <a:noFill/>
          </a:ln>
          <a:effectLst>
            <a:outerShdw blurRad="213389" dist="47724"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1" name="Google Shape;135;p1">
            <a:extLst>
              <a:ext uri="{FF2B5EF4-FFF2-40B4-BE49-F238E27FC236}">
                <a16:creationId xmlns:a16="http://schemas.microsoft.com/office/drawing/2014/main" id="{C181EA17-D873-D41A-1AF9-C99DE9AE1FA4}"/>
              </a:ext>
            </a:extLst>
          </p:cNvPr>
          <p:cNvSpPr txBox="1">
            <a:spLocks/>
          </p:cNvSpPr>
          <p:nvPr/>
        </p:nvSpPr>
        <p:spPr>
          <a:xfrm rot="5400000">
            <a:off x="2031684" y="3478818"/>
            <a:ext cx="3959772" cy="811301"/>
          </a:xfrm>
          <a:prstGeom prst="rect">
            <a:avLst/>
          </a:prstGeom>
          <a:solidFill>
            <a:srgbClr val="84C245"/>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102"/>
              </a:spcBef>
              <a:spcAft>
                <a:spcPts val="0"/>
              </a:spcAft>
              <a:buClr>
                <a:srgbClr val="7FCCBA"/>
              </a:buClr>
              <a:buSzPts val="1800"/>
              <a:buFont typeface="Arial"/>
              <a:buNone/>
              <a:defRPr sz="1800" b="1" i="0" u="none" strike="noStrike" cap="none">
                <a:solidFill>
                  <a:srgbClr val="7FCCBA"/>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12700" indent="0">
              <a:lnSpc>
                <a:spcPct val="111193"/>
              </a:lnSpc>
              <a:spcBef>
                <a:spcPts val="0"/>
              </a:spcBef>
              <a:buClr>
                <a:schemeClr val="lt1"/>
              </a:buClr>
              <a:buSzPts val="3100"/>
            </a:pPr>
            <a:endParaRPr lang="en-US" sz="3200" dirty="0"/>
          </a:p>
        </p:txBody>
      </p:sp>
      <p:sp>
        <p:nvSpPr>
          <p:cNvPr id="7" name="Text Placeholder 6">
            <a:extLst>
              <a:ext uri="{FF2B5EF4-FFF2-40B4-BE49-F238E27FC236}">
                <a16:creationId xmlns:a16="http://schemas.microsoft.com/office/drawing/2014/main" id="{35332716-96CE-5898-5483-AC9370A46FAC}"/>
              </a:ext>
            </a:extLst>
          </p:cNvPr>
          <p:cNvSpPr>
            <a:spLocks noGrp="1"/>
          </p:cNvSpPr>
          <p:nvPr>
            <p:ph type="body" sz="quarter" idx="15"/>
          </p:nvPr>
        </p:nvSpPr>
        <p:spPr>
          <a:xfrm>
            <a:off x="3605920" y="2064517"/>
            <a:ext cx="811302" cy="547146"/>
          </a:xfrm>
          <a:ln>
            <a:noFill/>
          </a:ln>
        </p:spPr>
        <p:txBody>
          <a:bodyPr/>
          <a:lstStyle/>
          <a:p>
            <a:r>
              <a:rPr lang="en-US" b="1" dirty="0">
                <a:solidFill>
                  <a:schemeClr val="bg1"/>
                </a:solidFill>
              </a:rPr>
              <a:t>01</a:t>
            </a:r>
          </a:p>
        </p:txBody>
      </p:sp>
      <p:sp>
        <p:nvSpPr>
          <p:cNvPr id="6" name="Text Placeholder 5">
            <a:extLst>
              <a:ext uri="{FF2B5EF4-FFF2-40B4-BE49-F238E27FC236}">
                <a16:creationId xmlns:a16="http://schemas.microsoft.com/office/drawing/2014/main" id="{43D63E27-25D9-4919-8DFB-F33F333C3548}"/>
              </a:ext>
            </a:extLst>
          </p:cNvPr>
          <p:cNvSpPr>
            <a:spLocks noGrp="1"/>
          </p:cNvSpPr>
          <p:nvPr>
            <p:ph type="body" sz="quarter" idx="14"/>
          </p:nvPr>
        </p:nvSpPr>
        <p:spPr>
          <a:xfrm>
            <a:off x="4563629" y="2064517"/>
            <a:ext cx="6559003" cy="547147"/>
          </a:xfrm>
          <a:ln>
            <a:noFill/>
          </a:ln>
        </p:spPr>
        <p:txBody>
          <a:bodyPr/>
          <a:lstStyle/>
          <a:p>
            <a:pPr>
              <a:tabLst>
                <a:tab pos="5591175" algn="l"/>
              </a:tabLst>
            </a:pPr>
            <a:r>
              <a:rPr lang="en-US" sz="2400"/>
              <a:t>Einleitung    	3</a:t>
            </a:r>
            <a:endParaRPr lang="en-US" sz="2400" dirty="0"/>
          </a:p>
        </p:txBody>
      </p:sp>
      <p:sp>
        <p:nvSpPr>
          <p:cNvPr id="10" name="Text Placeholder 9">
            <a:extLst>
              <a:ext uri="{FF2B5EF4-FFF2-40B4-BE49-F238E27FC236}">
                <a16:creationId xmlns:a16="http://schemas.microsoft.com/office/drawing/2014/main" id="{A7A12F72-9959-07DD-A16E-8E2EB4ADC470}"/>
              </a:ext>
            </a:extLst>
          </p:cNvPr>
          <p:cNvSpPr>
            <a:spLocks noGrp="1"/>
          </p:cNvSpPr>
          <p:nvPr>
            <p:ph type="body" sz="quarter" idx="29"/>
          </p:nvPr>
        </p:nvSpPr>
        <p:spPr>
          <a:xfrm>
            <a:off x="3605920" y="2656493"/>
            <a:ext cx="811302" cy="547146"/>
          </a:xfrm>
          <a:ln>
            <a:noFill/>
          </a:ln>
        </p:spPr>
        <p:txBody>
          <a:bodyPr/>
          <a:lstStyle/>
          <a:p>
            <a:r>
              <a:rPr lang="en-US" b="1" dirty="0">
                <a:solidFill>
                  <a:schemeClr val="bg1"/>
                </a:solidFill>
              </a:rPr>
              <a:t>02</a:t>
            </a:r>
          </a:p>
        </p:txBody>
      </p:sp>
      <p:sp>
        <p:nvSpPr>
          <p:cNvPr id="11" name="Text Placeholder 10">
            <a:extLst>
              <a:ext uri="{FF2B5EF4-FFF2-40B4-BE49-F238E27FC236}">
                <a16:creationId xmlns:a16="http://schemas.microsoft.com/office/drawing/2014/main" id="{0D4384D8-C9BE-3A21-3637-568A04D30488}"/>
              </a:ext>
            </a:extLst>
          </p:cNvPr>
          <p:cNvSpPr>
            <a:spLocks noGrp="1"/>
          </p:cNvSpPr>
          <p:nvPr>
            <p:ph type="body" sz="quarter" idx="30"/>
          </p:nvPr>
        </p:nvSpPr>
        <p:spPr>
          <a:xfrm>
            <a:off x="4563629" y="2656493"/>
            <a:ext cx="6559003" cy="547147"/>
          </a:xfrm>
          <a:ln>
            <a:noFill/>
          </a:ln>
        </p:spPr>
        <p:txBody>
          <a:bodyPr/>
          <a:lstStyle/>
          <a:p>
            <a:pPr>
              <a:tabLst>
                <a:tab pos="5591175" algn="l"/>
              </a:tabLst>
            </a:pPr>
            <a:r>
              <a:rPr lang="en-US" sz="2400" dirty="0"/>
              <a:t>Aktivitäten in der Natur zur Stärkung der </a:t>
            </a:r>
            <a:r>
              <a:rPr lang="en-US" sz="2400"/>
              <a:t>Resilienz    	8</a:t>
            </a:r>
            <a:endParaRPr lang="en-US" sz="2400" dirty="0"/>
          </a:p>
        </p:txBody>
      </p:sp>
      <p:sp>
        <p:nvSpPr>
          <p:cNvPr id="12" name="Text Placeholder 11">
            <a:extLst>
              <a:ext uri="{FF2B5EF4-FFF2-40B4-BE49-F238E27FC236}">
                <a16:creationId xmlns:a16="http://schemas.microsoft.com/office/drawing/2014/main" id="{83090131-0E8A-A3B3-4801-78F232BBFD98}"/>
              </a:ext>
            </a:extLst>
          </p:cNvPr>
          <p:cNvSpPr>
            <a:spLocks noGrp="1"/>
          </p:cNvSpPr>
          <p:nvPr>
            <p:ph type="body" sz="quarter" idx="31"/>
          </p:nvPr>
        </p:nvSpPr>
        <p:spPr>
          <a:xfrm>
            <a:off x="3605920" y="3260661"/>
            <a:ext cx="811302" cy="547146"/>
          </a:xfrm>
          <a:ln>
            <a:noFill/>
          </a:ln>
        </p:spPr>
        <p:txBody>
          <a:bodyPr/>
          <a:lstStyle/>
          <a:p>
            <a:r>
              <a:rPr lang="en-US" b="1" dirty="0">
                <a:solidFill>
                  <a:schemeClr val="bg1"/>
                </a:solidFill>
              </a:rPr>
              <a:t>03</a:t>
            </a:r>
          </a:p>
        </p:txBody>
      </p:sp>
      <p:sp>
        <p:nvSpPr>
          <p:cNvPr id="13" name="Text Placeholder 12">
            <a:extLst>
              <a:ext uri="{FF2B5EF4-FFF2-40B4-BE49-F238E27FC236}">
                <a16:creationId xmlns:a16="http://schemas.microsoft.com/office/drawing/2014/main" id="{8200CF51-BD65-558A-3660-B4F2C25FF695}"/>
              </a:ext>
            </a:extLst>
          </p:cNvPr>
          <p:cNvSpPr>
            <a:spLocks noGrp="1"/>
          </p:cNvSpPr>
          <p:nvPr>
            <p:ph type="body" sz="quarter" idx="32"/>
          </p:nvPr>
        </p:nvSpPr>
        <p:spPr>
          <a:xfrm>
            <a:off x="4563629" y="3260661"/>
            <a:ext cx="6559003" cy="547147"/>
          </a:xfrm>
          <a:ln>
            <a:noFill/>
          </a:ln>
        </p:spPr>
        <p:txBody>
          <a:bodyPr/>
          <a:lstStyle/>
          <a:p>
            <a:pPr>
              <a:tabLst>
                <a:tab pos="5591175" algn="l"/>
              </a:tabLst>
            </a:pPr>
            <a:r>
              <a:rPr lang="en-US" sz="2400" dirty="0"/>
              <a:t>Beruhigende kreative </a:t>
            </a:r>
            <a:r>
              <a:rPr lang="en-US" sz="2400"/>
              <a:t>Praktiken    	23</a:t>
            </a:r>
            <a:endParaRPr lang="en-US" sz="2400" dirty="0"/>
          </a:p>
        </p:txBody>
      </p:sp>
      <p:sp>
        <p:nvSpPr>
          <p:cNvPr id="14" name="Text Placeholder 13">
            <a:extLst>
              <a:ext uri="{FF2B5EF4-FFF2-40B4-BE49-F238E27FC236}">
                <a16:creationId xmlns:a16="http://schemas.microsoft.com/office/drawing/2014/main" id="{C68FDACD-2866-5909-F407-66556167D794}"/>
              </a:ext>
            </a:extLst>
          </p:cNvPr>
          <p:cNvSpPr>
            <a:spLocks noGrp="1"/>
          </p:cNvSpPr>
          <p:nvPr>
            <p:ph type="body" sz="quarter" idx="33"/>
          </p:nvPr>
        </p:nvSpPr>
        <p:spPr>
          <a:xfrm>
            <a:off x="3605920" y="3889212"/>
            <a:ext cx="811302" cy="547146"/>
          </a:xfrm>
          <a:ln>
            <a:noFill/>
          </a:ln>
        </p:spPr>
        <p:txBody>
          <a:bodyPr/>
          <a:lstStyle/>
          <a:p>
            <a:r>
              <a:rPr lang="en-US" b="1" dirty="0">
                <a:solidFill>
                  <a:schemeClr val="bg1"/>
                </a:solidFill>
              </a:rPr>
              <a:t>04</a:t>
            </a:r>
          </a:p>
        </p:txBody>
      </p:sp>
      <p:sp>
        <p:nvSpPr>
          <p:cNvPr id="15" name="Text Placeholder 14">
            <a:extLst>
              <a:ext uri="{FF2B5EF4-FFF2-40B4-BE49-F238E27FC236}">
                <a16:creationId xmlns:a16="http://schemas.microsoft.com/office/drawing/2014/main" id="{CADCB91F-97FD-BA93-03ED-60272CBB45BD}"/>
              </a:ext>
            </a:extLst>
          </p:cNvPr>
          <p:cNvSpPr>
            <a:spLocks noGrp="1"/>
          </p:cNvSpPr>
          <p:nvPr>
            <p:ph type="body" sz="quarter" idx="34"/>
          </p:nvPr>
        </p:nvSpPr>
        <p:spPr>
          <a:xfrm>
            <a:off x="4563629" y="3889212"/>
            <a:ext cx="6559003" cy="547147"/>
          </a:xfrm>
          <a:ln>
            <a:noFill/>
          </a:ln>
        </p:spPr>
        <p:txBody>
          <a:bodyPr/>
          <a:lstStyle/>
          <a:p>
            <a:pPr>
              <a:lnSpc>
                <a:spcPts val="2180"/>
              </a:lnSpc>
              <a:spcBef>
                <a:spcPts val="0"/>
              </a:spcBef>
              <a:tabLst>
                <a:tab pos="5591175" algn="l"/>
              </a:tabLst>
            </a:pPr>
            <a:r>
              <a:rPr lang="en-US" sz="2400" dirty="0"/>
              <a:t>Künstlerische Aktivitäten zum Ausdruck von Emotionen </a:t>
            </a:r>
          </a:p>
          <a:p>
            <a:pPr>
              <a:lnSpc>
                <a:spcPts val="2180"/>
              </a:lnSpc>
              <a:spcBef>
                <a:spcPts val="0"/>
              </a:spcBef>
              <a:tabLst>
                <a:tab pos="5591175" algn="l"/>
              </a:tabLst>
            </a:pPr>
            <a:r>
              <a:rPr lang="en-US" sz="2400" dirty="0"/>
              <a:t>und eine Verbindung zur Natur herzustellen    32</a:t>
            </a:r>
          </a:p>
        </p:txBody>
      </p:sp>
      <p:sp>
        <p:nvSpPr>
          <p:cNvPr id="5" name="Text Placeholder 11">
            <a:extLst>
              <a:ext uri="{FF2B5EF4-FFF2-40B4-BE49-F238E27FC236}">
                <a16:creationId xmlns:a16="http://schemas.microsoft.com/office/drawing/2014/main" id="{B236C1A5-5899-0145-0161-0E1B8F9F1DF1}"/>
              </a:ext>
            </a:extLst>
          </p:cNvPr>
          <p:cNvSpPr txBox="1">
            <a:spLocks/>
          </p:cNvSpPr>
          <p:nvPr/>
        </p:nvSpPr>
        <p:spPr>
          <a:xfrm>
            <a:off x="3586272" y="4505235"/>
            <a:ext cx="811302" cy="547146"/>
          </a:xfrm>
          <a:prstGeom prst="rect">
            <a:avLst/>
          </a:prstGeom>
          <a:noFill/>
          <a:ln>
            <a:noFill/>
          </a:ln>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5398A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rPr>
              <a:t>05</a:t>
            </a:r>
          </a:p>
        </p:txBody>
      </p:sp>
      <p:sp>
        <p:nvSpPr>
          <p:cNvPr id="8" name="Text Placeholder 12">
            <a:extLst>
              <a:ext uri="{FF2B5EF4-FFF2-40B4-BE49-F238E27FC236}">
                <a16:creationId xmlns:a16="http://schemas.microsoft.com/office/drawing/2014/main" id="{72CDCB67-12E3-D1DB-2119-D854245223D4}"/>
              </a:ext>
            </a:extLst>
          </p:cNvPr>
          <p:cNvSpPr txBox="1">
            <a:spLocks/>
          </p:cNvSpPr>
          <p:nvPr/>
        </p:nvSpPr>
        <p:spPr>
          <a:xfrm>
            <a:off x="4543981" y="4505235"/>
            <a:ext cx="6559003" cy="547147"/>
          </a:xfrm>
          <a:prstGeom prst="rect">
            <a:avLst/>
          </a:prstGeom>
          <a:ln>
            <a:no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5591175" algn="l"/>
              </a:tabLst>
            </a:pPr>
            <a:r>
              <a:rPr lang="en-US" sz="2400"/>
              <a:t>Tagebuchaktivitäten     	37</a:t>
            </a:r>
            <a:endParaRPr lang="en-US" sz="2400" dirty="0"/>
          </a:p>
        </p:txBody>
      </p:sp>
      <p:sp>
        <p:nvSpPr>
          <p:cNvPr id="9" name="Text Placeholder 13">
            <a:extLst>
              <a:ext uri="{FF2B5EF4-FFF2-40B4-BE49-F238E27FC236}">
                <a16:creationId xmlns:a16="http://schemas.microsoft.com/office/drawing/2014/main" id="{52C1383F-6660-D671-3D95-ED6E0AEBA3C8}"/>
              </a:ext>
            </a:extLst>
          </p:cNvPr>
          <p:cNvSpPr txBox="1">
            <a:spLocks/>
          </p:cNvSpPr>
          <p:nvPr/>
        </p:nvSpPr>
        <p:spPr>
          <a:xfrm>
            <a:off x="3586272" y="5097210"/>
            <a:ext cx="811302" cy="547146"/>
          </a:xfrm>
          <a:prstGeom prst="rect">
            <a:avLst/>
          </a:prstGeom>
          <a:noFill/>
          <a:ln>
            <a:noFill/>
          </a:ln>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5398A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rPr>
              <a:t>06</a:t>
            </a:r>
          </a:p>
        </p:txBody>
      </p:sp>
      <p:sp>
        <p:nvSpPr>
          <p:cNvPr id="16" name="Text Placeholder 14">
            <a:extLst>
              <a:ext uri="{FF2B5EF4-FFF2-40B4-BE49-F238E27FC236}">
                <a16:creationId xmlns:a16="http://schemas.microsoft.com/office/drawing/2014/main" id="{E0C5BF72-C468-AC1D-15D8-AACF152DB5F3}"/>
              </a:ext>
            </a:extLst>
          </p:cNvPr>
          <p:cNvSpPr txBox="1">
            <a:spLocks/>
          </p:cNvSpPr>
          <p:nvPr/>
        </p:nvSpPr>
        <p:spPr>
          <a:xfrm>
            <a:off x="4543981" y="5097210"/>
            <a:ext cx="6559003" cy="547147"/>
          </a:xfrm>
          <a:prstGeom prst="rect">
            <a:avLst/>
          </a:prstGeom>
          <a:ln>
            <a:no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5591175" algn="l"/>
              </a:tabLst>
            </a:pPr>
            <a:r>
              <a:rPr lang="en-US" sz="2400" dirty="0"/>
              <a:t>Ressourcen für weitere </a:t>
            </a:r>
            <a:r>
              <a:rPr lang="en-US" sz="2400"/>
              <a:t>Erkundungen     	45</a:t>
            </a:r>
            <a:endParaRPr lang="en-US" sz="2400" dirty="0"/>
          </a:p>
        </p:txBody>
      </p:sp>
      <p:sp>
        <p:nvSpPr>
          <p:cNvPr id="38" name="TextBox 37">
            <a:extLst>
              <a:ext uri="{FF2B5EF4-FFF2-40B4-BE49-F238E27FC236}">
                <a16:creationId xmlns:a16="http://schemas.microsoft.com/office/drawing/2014/main" id="{0EE736CC-90F5-F162-014E-6287479AE759}"/>
              </a:ext>
            </a:extLst>
          </p:cNvPr>
          <p:cNvSpPr txBox="1"/>
          <p:nvPr/>
        </p:nvSpPr>
        <p:spPr>
          <a:xfrm>
            <a:off x="680409" y="547816"/>
            <a:ext cx="6517618"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Modul 2 – Resilienz</a:t>
            </a:r>
          </a:p>
        </p:txBody>
      </p:sp>
    </p:spTree>
    <p:extLst>
      <p:ext uri="{BB962C8B-B14F-4D97-AF65-F5344CB8AC3E}">
        <p14:creationId xmlns:p14="http://schemas.microsoft.com/office/powerpoint/2010/main" val="2225212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9898C-37F4-55B1-4EB0-2E54E12ECE3C}"/>
            </a:ext>
          </a:extLst>
        </p:cNvPr>
        <p:cNvGrpSpPr/>
        <p:nvPr/>
      </p:nvGrpSpPr>
      <p:grpSpPr>
        <a:xfrm>
          <a:off x="0" y="0"/>
          <a:ext cx="0" cy="0"/>
          <a:chOff x="0" y="0"/>
          <a:chExt cx="0" cy="0"/>
        </a:xfrm>
      </p:grpSpPr>
      <p:pic>
        <p:nvPicPr>
          <p:cNvPr id="4" name="Picture 3" descr="A mushroom growing in the moss&#10;&#10;AI-generated content may be incorrect.">
            <a:extLst>
              <a:ext uri="{FF2B5EF4-FFF2-40B4-BE49-F238E27FC236}">
                <a16:creationId xmlns:a16="http://schemas.microsoft.com/office/drawing/2014/main" id="{2F7B721F-A281-19B4-83EE-7AA5F01DA1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59865" y="0"/>
            <a:ext cx="4432135" cy="1551215"/>
          </a:xfrm>
          <a:prstGeom prst="rect">
            <a:avLst/>
          </a:prstGeom>
        </p:spPr>
      </p:pic>
      <p:sp>
        <p:nvSpPr>
          <p:cNvPr id="11" name="Google Shape;133;p1">
            <a:extLst>
              <a:ext uri="{FF2B5EF4-FFF2-40B4-BE49-F238E27FC236}">
                <a16:creationId xmlns:a16="http://schemas.microsoft.com/office/drawing/2014/main" id="{888C410C-F299-BD6C-C274-B2332CBF0A9B}"/>
              </a:ext>
            </a:extLst>
          </p:cNvPr>
          <p:cNvSpPr/>
          <p:nvPr/>
        </p:nvSpPr>
        <p:spPr>
          <a:xfrm rot="10800000">
            <a:off x="-15724" y="0"/>
            <a:ext cx="11521114" cy="1551214"/>
          </a:xfrm>
          <a:prstGeom prst="rect">
            <a:avLst/>
          </a:prstGeom>
          <a:gradFill>
            <a:gsLst>
              <a:gs pos="33000">
                <a:srgbClr val="1F8E47"/>
              </a:gs>
              <a:gs pos="74000">
                <a:srgbClr val="1F8E47"/>
              </a:gs>
              <a:gs pos="90000">
                <a:srgbClr val="5398A2">
                  <a:alpha val="0"/>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97BDBA97-9548-4067-B5A6-E4C003136440}"/>
              </a:ext>
            </a:extLst>
          </p:cNvPr>
          <p:cNvSpPr/>
          <p:nvPr/>
        </p:nvSpPr>
        <p:spPr>
          <a:xfrm rot="10800000">
            <a:off x="-15722" y="-1"/>
            <a:ext cx="4827217" cy="1551215"/>
          </a:xfrm>
          <a:prstGeom prst="rect">
            <a:avLst/>
          </a:prstGeom>
          <a:blipFill>
            <a:blip r:embed="rId3" cstate="screen">
              <a:alphaModFix amt="73000"/>
              <a:extLst>
                <a:ext uri="{28A0092B-C50C-407E-A947-70E740481C1C}">
                  <a14:useLocalDpi xmlns:a14="http://schemas.microsoft.com/office/drawing/2010/main"/>
                </a:ext>
              </a:extLst>
            </a:blip>
            <a:srcRect/>
            <a:stretch>
              <a:fillRect l="1455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145;p2">
            <a:extLst>
              <a:ext uri="{FF2B5EF4-FFF2-40B4-BE49-F238E27FC236}">
                <a16:creationId xmlns:a16="http://schemas.microsoft.com/office/drawing/2014/main" id="{52281B90-8887-870A-1E72-0965303E1DD2}"/>
              </a:ext>
            </a:extLst>
          </p:cNvPr>
          <p:cNvSpPr txBox="1">
            <a:spLocks/>
          </p:cNvSpPr>
          <p:nvPr/>
        </p:nvSpPr>
        <p:spPr>
          <a:xfrm>
            <a:off x="-15721" y="439713"/>
            <a:ext cx="7739136"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04. Pflanzen- und Pilzbestimmung</a:t>
            </a:r>
          </a:p>
        </p:txBody>
      </p:sp>
      <p:sp>
        <p:nvSpPr>
          <p:cNvPr id="29" name="Text Placeholder 3">
            <a:extLst>
              <a:ext uri="{FF2B5EF4-FFF2-40B4-BE49-F238E27FC236}">
                <a16:creationId xmlns:a16="http://schemas.microsoft.com/office/drawing/2014/main" id="{832018D4-333B-EC48-9819-1C33D74CFA27}"/>
              </a:ext>
            </a:extLst>
          </p:cNvPr>
          <p:cNvSpPr txBox="1">
            <a:spLocks/>
          </p:cNvSpPr>
          <p:nvPr/>
        </p:nvSpPr>
        <p:spPr>
          <a:xfrm>
            <a:off x="686610" y="1990929"/>
            <a:ext cx="4124882" cy="45290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Das Erlernen der Identifizierung von Pflanzen und Pilzen in Ihrer Umgebung ist eine lohnende Möglichkeit, Ihre Verbindung zur Natur zu vertiefen</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 Ob es nun darum geht, Bäume, Blumen oder verschiedene Pilze zu erkennen – die Identifizierung von Pflanzen und Pilzen fördert die Neugier und hilft Ihnen, die komplexen Details der Welt um Sie herum wahrzunehmen. </a:t>
            </a:r>
          </a:p>
          <a:p>
            <a:pPr marL="0" indent="0">
              <a:lnSpc>
                <a:spcPts val="2500"/>
              </a:lnSpc>
              <a:spcBef>
                <a:spcPts val="0"/>
              </a:spcBef>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0EAEEA7C-78BD-7EB8-EEB5-2047E5A04F4A}"/>
              </a:ext>
            </a:extLst>
          </p:cNvPr>
          <p:cNvSpPr txBox="1">
            <a:spLocks/>
          </p:cNvSpPr>
          <p:nvPr/>
        </p:nvSpPr>
        <p:spPr>
          <a:xfrm>
            <a:off x="5617029" y="1990929"/>
            <a:ext cx="6008912" cy="53929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Es geht darum, sich die Zeit zu nehmen, um wirklich zu sehen, was in Ihrer Umgebung wächst, und zu verstehen, welche Rolle diese Pflanzen im Ökosystem spielen.</a:t>
            </a:r>
          </a:p>
          <a:p>
            <a:pPr marL="0" indent="0">
              <a:lnSpc>
                <a:spcPts val="2200"/>
              </a:lnSpc>
              <a:spcBef>
                <a:spcPts val="0"/>
              </a:spcBef>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Diese Aktivität erfordert Konzentration und Aufmerksamkeit, was Ihnen helfen kann, Ihren Geist von Stress und Ängsten zu befreien. Wenn Sie durch einen Park, einen Wald oder sogar Ihre </a:t>
            </a:r>
            <a:r>
              <a:rPr lang="en-IE" sz="2000" dirty="0" err="1">
                <a:solidFill>
                  <a:srgbClr val="404040"/>
                </a:solidFill>
                <a:latin typeface="Calibri" panose="020F0502020204030204" pitchFamily="34" charset="0"/>
                <a:ea typeface="Calibri" panose="020F0502020204030204" pitchFamily="34" charset="0"/>
                <a:cs typeface="Calibri" panose="020F0502020204030204" pitchFamily="34" charset="0"/>
              </a:rPr>
              <a:t>Nachbarschaft</a:t>
            </a: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 spazieren, werden Sie beginnen, die Vielfalt des Lebens zu bemerken, die oft unbemerkt bleibt. Es ist zutiefst befriedigend und erdend, die Namen und Eigenschaften der Pflanzen und Pilze in Ihrer Umgebung zu kennen. Pilze machen die Pflanzenbestimmung aufgrund ihrer unglaublichen Vielfalt noch spannender, aber sie erfordern auch Vorsicht – viele Pilze sind nicht sicher anzufassen oder zu essen. </a:t>
            </a:r>
          </a:p>
        </p:txBody>
      </p:sp>
      <p:cxnSp>
        <p:nvCxnSpPr>
          <p:cNvPr id="3" name="Straight Connector 2">
            <a:extLst>
              <a:ext uri="{FF2B5EF4-FFF2-40B4-BE49-F238E27FC236}">
                <a16:creationId xmlns:a16="http://schemas.microsoft.com/office/drawing/2014/main" id="{03310F6D-90F6-82EF-ABD2-44DB2968B17C}"/>
              </a:ext>
            </a:extLst>
          </p:cNvPr>
          <p:cNvCxnSpPr>
            <a:cxnSpLocks/>
          </p:cNvCxnSpPr>
          <p:nvPr/>
        </p:nvCxnSpPr>
        <p:spPr>
          <a:xfrm>
            <a:off x="5150012" y="1836410"/>
            <a:ext cx="0" cy="4581877"/>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891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5E407-1C27-BF14-2D92-05781D6044EA}"/>
            </a:ext>
          </a:extLst>
        </p:cNvPr>
        <p:cNvGrpSpPr/>
        <p:nvPr/>
      </p:nvGrpSpPr>
      <p:grpSpPr>
        <a:xfrm>
          <a:off x="0" y="0"/>
          <a:ext cx="0" cy="0"/>
          <a:chOff x="0" y="0"/>
          <a:chExt cx="0" cy="0"/>
        </a:xfrm>
      </p:grpSpPr>
      <p:pic>
        <p:nvPicPr>
          <p:cNvPr id="4" name="Picture 3" descr="A mushroom growing in the moss&#10;&#10;AI-generated content may be incorrect.">
            <a:extLst>
              <a:ext uri="{FF2B5EF4-FFF2-40B4-BE49-F238E27FC236}">
                <a16:creationId xmlns:a16="http://schemas.microsoft.com/office/drawing/2014/main" id="{7A1A6DD6-A42D-12E5-A3D6-27F13242CB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83"/>
          <a:stretch/>
        </p:blipFill>
        <p:spPr>
          <a:xfrm>
            <a:off x="5257800" y="0"/>
            <a:ext cx="5991744" cy="4151844"/>
          </a:xfrm>
          <a:prstGeom prst="rect">
            <a:avLst/>
          </a:prstGeom>
        </p:spPr>
      </p:pic>
      <p:sp>
        <p:nvSpPr>
          <p:cNvPr id="11" name="Google Shape;133;p1">
            <a:extLst>
              <a:ext uri="{FF2B5EF4-FFF2-40B4-BE49-F238E27FC236}">
                <a16:creationId xmlns:a16="http://schemas.microsoft.com/office/drawing/2014/main" id="{3E279D3E-DEEC-8965-48C9-3526E4579146}"/>
              </a:ext>
            </a:extLst>
          </p:cNvPr>
          <p:cNvSpPr/>
          <p:nvPr/>
        </p:nvSpPr>
        <p:spPr>
          <a:xfrm rot="10800000">
            <a:off x="23551" y="6"/>
            <a:ext cx="11225993" cy="6857994"/>
          </a:xfrm>
          <a:prstGeom prst="rect">
            <a:avLst/>
          </a:prstGeom>
          <a:gradFill>
            <a:gsLst>
              <a:gs pos="47000">
                <a:srgbClr val="1F8E47"/>
              </a:gs>
              <a:gs pos="25000">
                <a:srgbClr val="1F8E47"/>
              </a:gs>
              <a:gs pos="69000">
                <a:srgbClr val="1F8E47"/>
              </a:gs>
              <a:gs pos="97000">
                <a:srgbClr val="5398A2">
                  <a:alpha val="54966"/>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1919DC4B-E906-6B4A-E520-2E378238604D}"/>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
            <a:extLst>
              <a:ext uri="{FF2B5EF4-FFF2-40B4-BE49-F238E27FC236}">
                <a16:creationId xmlns:a16="http://schemas.microsoft.com/office/drawing/2014/main" id="{14375616-2C37-7AE8-FBFC-1B76426199C7}"/>
              </a:ext>
            </a:extLst>
          </p:cNvPr>
          <p:cNvSpPr txBox="1">
            <a:spLocks/>
          </p:cNvSpPr>
          <p:nvPr/>
        </p:nvSpPr>
        <p:spPr>
          <a:xfrm>
            <a:off x="757502" y="2528861"/>
            <a:ext cx="8990655" cy="3245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Für Anfänger ist es ratsam, mit gängigen Pflanzen und Bäumen zu beginnen und dabei nach Möglichkeit auf bewährte menschliche Ratgeber sowie Identifizierungs-Apps oder Bestimmungsbücher zurückzugreifen, die Ihnen bei der Identifizierung helfen. Wenn Sie mehr über Pilze oder seltene Pflanzenarten erfahren möchten, ist die Teilnahme an einer lokalen Gruppe zum Sammeln oder Bestimmen von Pflanzen eine sichere und unterhaltsame Möglichkeit, dies zu tun. Je mehr Sie über die Pflanzen in Ihrer Umgebung lernen, desto mehr fühlen Sie sich mit der Natur verbunden. Jede Entdeckung bringt ein Gefühl der Erfüllung mit sich und stärkt Ihre Beziehung zur Natur. Diese Verbindung kann Ihre Zeit im Freien noch bedeutungsvoller machen. </a:t>
            </a:r>
          </a:p>
          <a:p>
            <a:pPr marL="0" indent="0">
              <a:lnSpc>
                <a:spcPts val="2500"/>
              </a:lnSpc>
              <a:spcBef>
                <a:spcPts val="0"/>
              </a:spcBef>
              <a:buNone/>
            </a:pPr>
            <a:endParaRPr lang="sv-S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145;p2">
            <a:extLst>
              <a:ext uri="{FF2B5EF4-FFF2-40B4-BE49-F238E27FC236}">
                <a16:creationId xmlns:a16="http://schemas.microsoft.com/office/drawing/2014/main" id="{CE0578F7-7631-BF44-AE15-E10B3EBF4232}"/>
              </a:ext>
            </a:extLst>
          </p:cNvPr>
          <p:cNvSpPr txBox="1">
            <a:spLocks/>
          </p:cNvSpPr>
          <p:nvPr/>
        </p:nvSpPr>
        <p:spPr>
          <a:xfrm>
            <a:off x="-29362" y="987672"/>
            <a:ext cx="7850748"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04. Pflanzen- und Pilzbestimmung</a:t>
            </a:r>
          </a:p>
        </p:txBody>
      </p:sp>
    </p:spTree>
    <p:extLst>
      <p:ext uri="{BB962C8B-B14F-4D97-AF65-F5344CB8AC3E}">
        <p14:creationId xmlns:p14="http://schemas.microsoft.com/office/powerpoint/2010/main" val="3116054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96EB5-EC52-F815-19C8-CDD7CEC1C5BC}"/>
            </a:ext>
          </a:extLst>
        </p:cNvPr>
        <p:cNvGrpSpPr/>
        <p:nvPr/>
      </p:nvGrpSpPr>
      <p:grpSpPr>
        <a:xfrm>
          <a:off x="0" y="0"/>
          <a:ext cx="0" cy="0"/>
          <a:chOff x="0" y="0"/>
          <a:chExt cx="0" cy="0"/>
        </a:xfrm>
      </p:grpSpPr>
      <p:pic>
        <p:nvPicPr>
          <p:cNvPr id="5" name="Picture 4" descr="A mushroom growing in the moss&#10;&#10;AI-generated content may be incorrect.">
            <a:extLst>
              <a:ext uri="{FF2B5EF4-FFF2-40B4-BE49-F238E27FC236}">
                <a16:creationId xmlns:a16="http://schemas.microsoft.com/office/drawing/2014/main" id="{390F5FA0-0BA6-9850-8B75-EEE6899A0A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83"/>
          <a:stretch/>
        </p:blipFill>
        <p:spPr>
          <a:xfrm>
            <a:off x="5257800" y="0"/>
            <a:ext cx="5991744" cy="4151844"/>
          </a:xfrm>
          <a:prstGeom prst="rect">
            <a:avLst/>
          </a:prstGeom>
        </p:spPr>
      </p:pic>
      <p:sp>
        <p:nvSpPr>
          <p:cNvPr id="6" name="Google Shape;133;p1">
            <a:extLst>
              <a:ext uri="{FF2B5EF4-FFF2-40B4-BE49-F238E27FC236}">
                <a16:creationId xmlns:a16="http://schemas.microsoft.com/office/drawing/2014/main" id="{FEB5A425-D23B-F8B5-E1F4-F092C1188710}"/>
              </a:ext>
            </a:extLst>
          </p:cNvPr>
          <p:cNvSpPr/>
          <p:nvPr/>
        </p:nvSpPr>
        <p:spPr>
          <a:xfrm rot="10800000">
            <a:off x="23549" y="6"/>
            <a:ext cx="11225994" cy="6857994"/>
          </a:xfrm>
          <a:prstGeom prst="rect">
            <a:avLst/>
          </a:prstGeom>
          <a:gradFill>
            <a:gsLst>
              <a:gs pos="47000">
                <a:srgbClr val="1F8E47"/>
              </a:gs>
              <a:gs pos="25000">
                <a:srgbClr val="1F8E47"/>
              </a:gs>
              <a:gs pos="69000">
                <a:srgbClr val="1F8E47"/>
              </a:gs>
              <a:gs pos="97000">
                <a:srgbClr val="5398A2">
                  <a:alpha val="54966"/>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B5BBE382-03B9-D9BC-38F9-4820063B0453}"/>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665D7F2A-CFEF-4B24-B48E-840FF5003ED4}"/>
              </a:ext>
            </a:extLst>
          </p:cNvPr>
          <p:cNvSpPr/>
          <p:nvPr/>
        </p:nvSpPr>
        <p:spPr>
          <a:xfrm>
            <a:off x="498764" y="1452265"/>
            <a:ext cx="10558011" cy="5191131"/>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 name="Text Placeholder 3">
            <a:extLst>
              <a:ext uri="{FF2B5EF4-FFF2-40B4-BE49-F238E27FC236}">
                <a16:creationId xmlns:a16="http://schemas.microsoft.com/office/drawing/2014/main" id="{8C139B40-01B7-C5DB-8A6F-AE3F66BCD6CE}"/>
              </a:ext>
            </a:extLst>
          </p:cNvPr>
          <p:cNvSpPr txBox="1">
            <a:spLocks/>
          </p:cNvSpPr>
          <p:nvPr/>
        </p:nvSpPr>
        <p:spPr>
          <a:xfrm>
            <a:off x="773831" y="1808167"/>
            <a:ext cx="10133655"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lvl="0" indent="-401638">
              <a:lnSpc>
                <a:spcPts val="2200"/>
              </a:lnSpc>
              <a:spcBef>
                <a:spcPts val="1200"/>
              </a:spcBef>
              <a:buClr>
                <a:srgbClr val="5398A2"/>
              </a:buClr>
            </a:pPr>
            <a:r>
              <a:rPr lang="en-IE" sz="2000" b="1" dirty="0">
                <a:solidFill>
                  <a:srgbClr val="5398A2"/>
                </a:solidFill>
                <a:latin typeface="Calibri" panose="020F0502020204030204" pitchFamily="34" charset="0"/>
                <a:ea typeface="Calibri" panose="020F0502020204030204" pitchFamily="34" charset="0"/>
                <a:cs typeface="Calibri" panose="020F0502020204030204" pitchFamily="34" charset="0"/>
              </a:rPr>
              <a:t>Beginnen Sie mit gängigen Arten: </a:t>
            </a: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Konzentrieren Sie sich zunächst darauf, bekannte Pflanzen und Bäume zu identifizieren, bevor Sie sich komplexeren Arten wie Pilzen zuwenden.</a:t>
            </a:r>
          </a:p>
          <a:p>
            <a:pPr marL="401638" lvl="0" indent="-401638">
              <a:lnSpc>
                <a:spcPts val="2200"/>
              </a:lnSpc>
              <a:spcBef>
                <a:spcPts val="1200"/>
              </a:spcBef>
              <a:buClr>
                <a:srgbClr val="5398A2"/>
              </a:buClr>
            </a:pPr>
            <a:r>
              <a:rPr lang="en-IE" sz="2000" b="1" dirty="0">
                <a:solidFill>
                  <a:srgbClr val="5398A2"/>
                </a:solidFill>
                <a:latin typeface="Calibri" panose="020F0502020204030204" pitchFamily="34" charset="0"/>
                <a:ea typeface="Calibri" panose="020F0502020204030204" pitchFamily="34" charset="0"/>
                <a:cs typeface="Calibri" panose="020F0502020204030204" pitchFamily="34" charset="0"/>
              </a:rPr>
              <a:t>Nutzen Sie Technologie oder Feldführer: </a:t>
            </a: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Laden Sie eine Pflanzenbestimmungs-App herunter oder nehmen Sie einen Feldführer mit, um unterwegs zu lernen.</a:t>
            </a:r>
          </a:p>
          <a:p>
            <a:pPr marL="401638" lvl="0" indent="-401638">
              <a:lnSpc>
                <a:spcPts val="2200"/>
              </a:lnSpc>
              <a:spcBef>
                <a:spcPts val="1200"/>
              </a:spcBef>
              <a:buClr>
                <a:srgbClr val="5398A2"/>
              </a:buClr>
            </a:pPr>
            <a:r>
              <a:rPr lang="en-IE" sz="2000" b="1" dirty="0">
                <a:solidFill>
                  <a:srgbClr val="5398A2"/>
                </a:solidFill>
                <a:latin typeface="Calibri" panose="020F0502020204030204" pitchFamily="34" charset="0"/>
                <a:ea typeface="Calibri" panose="020F0502020204030204" pitchFamily="34" charset="0"/>
                <a:cs typeface="Calibri" panose="020F0502020204030204" pitchFamily="34" charset="0"/>
              </a:rPr>
              <a:t>Machen Sie Fotos: </a:t>
            </a: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Machen Sie klare Fotos von Pflanzen und Pilzen aus verschiedenen Blickwinkeln, um sie später zu studieren, insbesondere wenn Sie sich bei der Identifizierung unsicher sind.</a:t>
            </a:r>
          </a:p>
          <a:p>
            <a:pPr marL="401638" lvl="0" indent="-401638">
              <a:lnSpc>
                <a:spcPts val="2200"/>
              </a:lnSpc>
              <a:spcBef>
                <a:spcPts val="1200"/>
              </a:spcBef>
              <a:buClr>
                <a:srgbClr val="5398A2"/>
              </a:buClr>
            </a:pPr>
            <a:r>
              <a:rPr lang="en-IE" sz="2000" b="1" dirty="0">
                <a:solidFill>
                  <a:srgbClr val="5398A2"/>
                </a:solidFill>
                <a:latin typeface="Calibri" panose="020F0502020204030204" pitchFamily="34" charset="0"/>
                <a:ea typeface="Calibri" panose="020F0502020204030204" pitchFamily="34" charset="0"/>
                <a:cs typeface="Calibri" panose="020F0502020204030204" pitchFamily="34" charset="0"/>
              </a:rPr>
              <a:t>Seien Sie vorsichtig mit Pilzen: </a:t>
            </a: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Denken Sie daran, dass einige Pilze giftig sein können. Berühren oder verzehren Sie nur solche, von denen Sie wissen, dass sie sicher sind.</a:t>
            </a:r>
          </a:p>
          <a:p>
            <a:pPr marL="401638" lvl="0" indent="-401638">
              <a:lnSpc>
                <a:spcPts val="2200"/>
              </a:lnSpc>
              <a:spcBef>
                <a:spcPts val="1200"/>
              </a:spcBef>
              <a:buClr>
                <a:srgbClr val="5398A2"/>
              </a:buClr>
            </a:pPr>
            <a:r>
              <a:rPr lang="en-IE" sz="2000" b="1" dirty="0">
                <a:solidFill>
                  <a:srgbClr val="5398A2"/>
                </a:solidFill>
                <a:latin typeface="Calibri" panose="020F0502020204030204" pitchFamily="34" charset="0"/>
                <a:ea typeface="Calibri" panose="020F0502020204030204" pitchFamily="34" charset="0"/>
                <a:cs typeface="Calibri" panose="020F0502020204030204" pitchFamily="34" charset="0"/>
              </a:rPr>
              <a:t>Treten Sie einer Gruppe oder einem Workshop bei: </a:t>
            </a: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Die Teilnahme an lokalen Gruppen zum Sammeln von Wildpflanzen oder zur Pflanzenbestimmung kann eine unterhaltsame Möglichkeit sein, gemeinsam mit anderen zu lernen.</a:t>
            </a:r>
          </a:p>
          <a:p>
            <a:pPr marL="401638" lvl="0" indent="-401638">
              <a:lnSpc>
                <a:spcPts val="2200"/>
              </a:lnSpc>
              <a:spcBef>
                <a:spcPts val="1200"/>
              </a:spcBef>
              <a:buClr>
                <a:srgbClr val="5398A2"/>
              </a:buClr>
            </a:pPr>
            <a:r>
              <a:rPr lang="en-IE" sz="2000" b="1" dirty="0">
                <a:solidFill>
                  <a:srgbClr val="5398A2"/>
                </a:solidFill>
                <a:latin typeface="Calibri" panose="020F0502020204030204" pitchFamily="34" charset="0"/>
                <a:ea typeface="Calibri" panose="020F0502020204030204" pitchFamily="34" charset="0"/>
                <a:cs typeface="Calibri" panose="020F0502020204030204" pitchFamily="34" charset="0"/>
              </a:rPr>
              <a:t>Führen Sie ein Tagebuch: </a:t>
            </a: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Dokumentieren Sie Ihre Entdeckungen in einem Naturtagebuch, um Ihr Wissen zu festigen und Ihre Erfahrungen zu reflektieren.</a:t>
            </a:r>
          </a:p>
          <a:p>
            <a:pPr marL="401638" lvl="0" indent="-401638">
              <a:lnSpc>
                <a:spcPts val="2200"/>
              </a:lnSpc>
              <a:spcBef>
                <a:spcPts val="1200"/>
              </a:spcBef>
              <a:buClr>
                <a:srgbClr val="5398A2"/>
              </a:buClr>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Google Shape;145;p2">
            <a:extLst>
              <a:ext uri="{FF2B5EF4-FFF2-40B4-BE49-F238E27FC236}">
                <a16:creationId xmlns:a16="http://schemas.microsoft.com/office/drawing/2014/main" id="{B1B3CEBE-5393-7628-0FFD-4AFBDB75EF34}"/>
              </a:ext>
            </a:extLst>
          </p:cNvPr>
          <p:cNvSpPr txBox="1">
            <a:spLocks/>
          </p:cNvSpPr>
          <p:nvPr/>
        </p:nvSpPr>
        <p:spPr>
          <a:xfrm>
            <a:off x="2" y="568191"/>
            <a:ext cx="12191998"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Tipps und Tricks zur Identifizierung von Pflanzen und Pilzen: </a:t>
            </a:r>
          </a:p>
        </p:txBody>
      </p:sp>
    </p:spTree>
    <p:extLst>
      <p:ext uri="{BB962C8B-B14F-4D97-AF65-F5344CB8AC3E}">
        <p14:creationId xmlns:p14="http://schemas.microsoft.com/office/powerpoint/2010/main" val="2294369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61528-F6BC-8A1E-D49B-DD102AD907C7}"/>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3DD69491-2060-2432-D2ED-1B7CF9CC3CA3}"/>
              </a:ext>
            </a:extLst>
          </p:cNvPr>
          <p:cNvGrpSpPr/>
          <p:nvPr/>
        </p:nvGrpSpPr>
        <p:grpSpPr>
          <a:xfrm rot="10800000">
            <a:off x="4406712" y="304963"/>
            <a:ext cx="7793023" cy="6185473"/>
            <a:chOff x="0" y="304964"/>
            <a:chExt cx="7427496" cy="5895347"/>
          </a:xfrm>
        </p:grpSpPr>
        <p:sp>
          <p:nvSpPr>
            <p:cNvPr id="12" name="Freeform 11">
              <a:extLst>
                <a:ext uri="{FF2B5EF4-FFF2-40B4-BE49-F238E27FC236}">
                  <a16:creationId xmlns:a16="http://schemas.microsoft.com/office/drawing/2014/main" id="{5551EB0A-E0E5-8D19-5AD2-E2ACC5B93600}"/>
                </a:ext>
              </a:extLst>
            </p:cNvPr>
            <p:cNvSpPr/>
            <p:nvPr/>
          </p:nvSpPr>
          <p:spPr>
            <a:xfrm rot="16200000">
              <a:off x="766141" y="-461044"/>
              <a:ext cx="5895217" cy="7427493"/>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6F763377-59FB-15BA-D4FA-A86DB35C686C}"/>
                </a:ext>
              </a:extLst>
            </p:cNvPr>
            <p:cNvSpPr/>
            <p:nvPr/>
          </p:nvSpPr>
          <p:spPr>
            <a:xfrm rot="5400000">
              <a:off x="456517" y="-151553"/>
              <a:ext cx="5894030" cy="6807064"/>
            </a:xfrm>
            <a:prstGeom prst="rect">
              <a:avLst/>
            </a:prstGeom>
            <a:blipFill dpi="0" rotWithShape="1">
              <a:blip r:embed="rId2" cstate="screen">
                <a:alphaModFix amt="86000"/>
                <a:extLst>
                  <a:ext uri="{28A0092B-C50C-407E-A947-70E740481C1C}">
                    <a14:useLocalDpi xmlns:a14="http://schemas.microsoft.com/office/drawing/2010/main"/>
                  </a:ext>
                </a:extLst>
              </a:blip>
              <a:srcRect/>
              <a:stretch>
                <a:fillRect t="340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6">
            <a:extLst>
              <a:ext uri="{FF2B5EF4-FFF2-40B4-BE49-F238E27FC236}">
                <a16:creationId xmlns:a16="http://schemas.microsoft.com/office/drawing/2014/main" id="{CB8AF7C4-D490-D5E3-A008-550DFE1B9821}"/>
              </a:ext>
            </a:extLst>
          </p:cNvPr>
          <p:cNvSpPr txBox="1">
            <a:spLocks/>
          </p:cNvSpPr>
          <p:nvPr/>
        </p:nvSpPr>
        <p:spPr>
          <a:xfrm>
            <a:off x="979940" y="1167544"/>
            <a:ext cx="2998500" cy="547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0" b="1" dirty="0">
                <a:solidFill>
                  <a:srgbClr val="5398A2"/>
                </a:solidFill>
              </a:rPr>
              <a:t>03</a:t>
            </a:r>
          </a:p>
        </p:txBody>
      </p:sp>
      <p:cxnSp>
        <p:nvCxnSpPr>
          <p:cNvPr id="20" name="Straight Connector 19">
            <a:extLst>
              <a:ext uri="{FF2B5EF4-FFF2-40B4-BE49-F238E27FC236}">
                <a16:creationId xmlns:a16="http://schemas.microsoft.com/office/drawing/2014/main" id="{B6E4BFFA-11D8-964D-B4B7-0AF051C76D21}"/>
              </a:ext>
            </a:extLst>
          </p:cNvPr>
          <p:cNvCxnSpPr>
            <a:cxnSpLocks/>
          </p:cNvCxnSpPr>
          <p:nvPr/>
        </p:nvCxnSpPr>
        <p:spPr>
          <a:xfrm flipH="1">
            <a:off x="979940" y="2577269"/>
            <a:ext cx="4004436" cy="0"/>
          </a:xfrm>
          <a:prstGeom prst="line">
            <a:avLst/>
          </a:prstGeom>
          <a:ln w="28575">
            <a:solidFill>
              <a:srgbClr val="5398A2"/>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CC7B5B4-B464-55E7-AD2B-5E9C1D3CCE48}"/>
              </a:ext>
            </a:extLst>
          </p:cNvPr>
          <p:cNvCxnSpPr>
            <a:cxnSpLocks/>
          </p:cNvCxnSpPr>
          <p:nvPr/>
        </p:nvCxnSpPr>
        <p:spPr>
          <a:xfrm flipH="1">
            <a:off x="4625788" y="2581667"/>
            <a:ext cx="4150887"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EB82E98-438A-D85A-59A6-9EC7F435D4BE}"/>
              </a:ext>
            </a:extLst>
          </p:cNvPr>
          <p:cNvSpPr/>
          <p:nvPr/>
        </p:nvSpPr>
        <p:spPr>
          <a:xfrm>
            <a:off x="7249886" y="2581516"/>
            <a:ext cx="4090215"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8" name="TextBox 27">
            <a:extLst>
              <a:ext uri="{FF2B5EF4-FFF2-40B4-BE49-F238E27FC236}">
                <a16:creationId xmlns:a16="http://schemas.microsoft.com/office/drawing/2014/main" id="{1919973F-991B-3503-BB80-09AFEDAA9C7A}"/>
              </a:ext>
            </a:extLst>
          </p:cNvPr>
          <p:cNvSpPr txBox="1"/>
          <p:nvPr/>
        </p:nvSpPr>
        <p:spPr>
          <a:xfrm>
            <a:off x="8429193" y="2581380"/>
            <a:ext cx="2785314" cy="830997"/>
          </a:xfrm>
          <a:prstGeom prst="rect">
            <a:avLst/>
          </a:prstGeom>
          <a:noFill/>
        </p:spPr>
        <p:txBody>
          <a:bodyPr wrap="non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Beruhigend</a:t>
            </a:r>
          </a:p>
        </p:txBody>
      </p:sp>
      <p:pic>
        <p:nvPicPr>
          <p:cNvPr id="29" name="Picture 28">
            <a:extLst>
              <a:ext uri="{FF2B5EF4-FFF2-40B4-BE49-F238E27FC236}">
                <a16:creationId xmlns:a16="http://schemas.microsoft.com/office/drawing/2014/main" id="{9488A53D-AA69-3099-E340-EF273AC768C1}"/>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rot="16200000">
            <a:off x="11194976" y="5551031"/>
            <a:ext cx="1512233" cy="166935"/>
          </a:xfrm>
          <a:prstGeom prst="rect">
            <a:avLst/>
          </a:prstGeom>
        </p:spPr>
      </p:pic>
      <p:sp>
        <p:nvSpPr>
          <p:cNvPr id="2" name="Rectangle 1">
            <a:extLst>
              <a:ext uri="{FF2B5EF4-FFF2-40B4-BE49-F238E27FC236}">
                <a16:creationId xmlns:a16="http://schemas.microsoft.com/office/drawing/2014/main" id="{74DFDB73-63C1-AA0C-DC64-472D1D7F99C1}"/>
              </a:ext>
            </a:extLst>
          </p:cNvPr>
          <p:cNvSpPr/>
          <p:nvPr/>
        </p:nvSpPr>
        <p:spPr>
          <a:xfrm>
            <a:off x="5421086" y="3542099"/>
            <a:ext cx="5903406"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3" name="TextBox 2">
            <a:extLst>
              <a:ext uri="{FF2B5EF4-FFF2-40B4-BE49-F238E27FC236}">
                <a16:creationId xmlns:a16="http://schemas.microsoft.com/office/drawing/2014/main" id="{E722FD9D-097E-FDCC-CA36-2CADD603A660}"/>
              </a:ext>
            </a:extLst>
          </p:cNvPr>
          <p:cNvSpPr txBox="1"/>
          <p:nvPr/>
        </p:nvSpPr>
        <p:spPr>
          <a:xfrm>
            <a:off x="5583478" y="3541963"/>
            <a:ext cx="5631029" cy="830997"/>
          </a:xfrm>
          <a:prstGeom prst="rect">
            <a:avLst/>
          </a:prstGeom>
          <a:noFill/>
        </p:spPr>
        <p:txBody>
          <a:bodyPr wrap="non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Kreative Praktiken </a:t>
            </a:r>
          </a:p>
        </p:txBody>
      </p:sp>
    </p:spTree>
    <p:extLst>
      <p:ext uri="{BB962C8B-B14F-4D97-AF65-F5344CB8AC3E}">
        <p14:creationId xmlns:p14="http://schemas.microsoft.com/office/powerpoint/2010/main" val="2232863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A0579-F316-6297-6A89-F04F043E89D7}"/>
            </a:ext>
          </a:extLst>
        </p:cNvPr>
        <p:cNvGrpSpPr/>
        <p:nvPr/>
      </p:nvGrpSpPr>
      <p:grpSpPr>
        <a:xfrm>
          <a:off x="0" y="0"/>
          <a:ext cx="0" cy="0"/>
          <a:chOff x="0" y="0"/>
          <a:chExt cx="0" cy="0"/>
        </a:xfrm>
      </p:grpSpPr>
      <p:sp>
        <p:nvSpPr>
          <p:cNvPr id="11" name="Google Shape;133;p1">
            <a:extLst>
              <a:ext uri="{FF2B5EF4-FFF2-40B4-BE49-F238E27FC236}">
                <a16:creationId xmlns:a16="http://schemas.microsoft.com/office/drawing/2014/main" id="{BBA5E403-BC54-66BD-B0B6-ED4EA428EAF6}"/>
              </a:ext>
            </a:extLst>
          </p:cNvPr>
          <p:cNvSpPr/>
          <p:nvPr/>
        </p:nvSpPr>
        <p:spPr>
          <a:xfrm>
            <a:off x="-10" y="-13"/>
            <a:ext cx="5365664" cy="6858012"/>
          </a:xfrm>
          <a:prstGeom prst="rect">
            <a:avLst/>
          </a:prstGeom>
          <a:gradFill>
            <a:gsLst>
              <a:gs pos="33000">
                <a:srgbClr val="1F8E47"/>
              </a:gs>
              <a:gs pos="93000">
                <a:srgbClr val="1F8E47"/>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33104096-0D68-0FB9-0A53-720D27E5988E}"/>
              </a:ext>
            </a:extLst>
          </p:cNvPr>
          <p:cNvSpPr/>
          <p:nvPr/>
        </p:nvSpPr>
        <p:spPr>
          <a:xfrm rot="10800000">
            <a:off x="-17762" y="-3120"/>
            <a:ext cx="4398032" cy="2805314"/>
          </a:xfrm>
          <a:prstGeom prst="rect">
            <a:avLst/>
          </a:prstGeom>
          <a:blipFill>
            <a:blip r:embed="rId2" cstate="screen">
              <a:alphaModFix amt="73000"/>
              <a:extLst>
                <a:ext uri="{28A0092B-C50C-407E-A947-70E740481C1C}">
                  <a14:useLocalDpi xmlns:a14="http://schemas.microsoft.com/office/drawing/2010/main"/>
                </a:ext>
              </a:extLst>
            </a:blip>
            <a:srcRect/>
            <a:stretch>
              <a:fillRect l="1816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71038374-4BC5-7962-22E7-BE222AC112E0}"/>
              </a:ext>
            </a:extLst>
          </p:cNvPr>
          <p:cNvSpPr txBox="1">
            <a:spLocks/>
          </p:cNvSpPr>
          <p:nvPr/>
        </p:nvSpPr>
        <p:spPr>
          <a:xfrm>
            <a:off x="207658" y="224885"/>
            <a:ext cx="3706100" cy="36623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00"/>
              </a:lnSpc>
              <a:spcBef>
                <a:spcPts val="0"/>
              </a:spcBef>
              <a:buNone/>
            </a:pPr>
            <a:r>
              <a:rPr lang="en-IE" sz="2400" dirty="0">
                <a:solidFill>
                  <a:schemeClr val="bg1"/>
                </a:solidFill>
                <a:latin typeface="Calibri" panose="020F0502020204030204" pitchFamily="34" charset="0"/>
                <a:ea typeface="Calibri" panose="020F0502020204030204" pitchFamily="34" charset="0"/>
                <a:cs typeface="Calibri" panose="020F0502020204030204" pitchFamily="34" charset="0"/>
              </a:rPr>
              <a:t>Hier sind einige einfache Übungen, die Sie regelmäßig durchführen können, um schrittweise Fortschritte zu erzielen. Wir alle brauchen Übungen, die uns helfen, uns zu verwurzeln</a:t>
            </a:r>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300"/>
              </a:lnSpc>
              <a:spcBef>
                <a:spcPts val="0"/>
              </a:spcBef>
              <a:buNone/>
            </a:pPr>
            <a:endParaRPr lang="en-IE"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00"/>
              </a:lnSpc>
              <a:spcBef>
                <a:spcPts val="0"/>
              </a:spcBef>
              <a:buNone/>
            </a:pPr>
            <a:r>
              <a:rPr lang="en-IE" sz="1800" dirty="0">
                <a:solidFill>
                  <a:schemeClr val="bg1"/>
                </a:solidFill>
                <a:latin typeface="Calibri" panose="020F0502020204030204" pitchFamily="34" charset="0"/>
                <a:ea typeface="Calibri" panose="020F0502020204030204" pitchFamily="34" charset="0"/>
                <a:cs typeface="Calibri" panose="020F0502020204030204" pitchFamily="34" charset="0"/>
              </a:rPr>
              <a:t>Die folgenden Übungen sind künstlerischer, kreativer und somatischer Natur und ermöglichen es Ihnen, sich mit der materiellen Welt und sich selbst darin zu verbinden und dabei ein Gefühl der persönlichen Resilienz und Handlungsfähigkeit aufzubauen, während Sie eine Praxis der Achtsamkeit für sich selbst und Ihre Umgebung entwickeln. </a:t>
            </a:r>
          </a:p>
          <a:p>
            <a:pPr marL="0" indent="0">
              <a:lnSpc>
                <a:spcPts val="2300"/>
              </a:lnSpc>
              <a:spcBef>
                <a:spcPts val="0"/>
              </a:spcBef>
              <a:buNone/>
            </a:pPr>
            <a:endParaRPr lang="sv-SE" sz="18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86" name="Text Placeholder 3">
            <a:extLst>
              <a:ext uri="{FF2B5EF4-FFF2-40B4-BE49-F238E27FC236}">
                <a16:creationId xmlns:a16="http://schemas.microsoft.com/office/drawing/2014/main" id="{9A1D11F1-53AD-98B1-73DA-BAD3B297EAAD}"/>
              </a:ext>
            </a:extLst>
          </p:cNvPr>
          <p:cNvSpPr txBox="1">
            <a:spLocks/>
          </p:cNvSpPr>
          <p:nvPr/>
        </p:nvSpPr>
        <p:spPr>
          <a:xfrm>
            <a:off x="5890045" y="540422"/>
            <a:ext cx="5711860" cy="5632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200000"/>
              </a:lnSpc>
              <a:spcBef>
                <a:spcPts val="200"/>
              </a:spcBef>
              <a:buClr>
                <a:srgbClr val="E6C8C7"/>
              </a:buClr>
              <a:buNone/>
              <a:tabLst>
                <a:tab pos="4841875" algn="l"/>
              </a:tabLst>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Summieren oder </a:t>
            </a: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Singen    	25</a:t>
            </a: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200000"/>
              </a:lnSpc>
              <a:spcBef>
                <a:spcPts val="200"/>
              </a:spcBef>
              <a:buClr>
                <a:srgbClr val="E6C8C7"/>
              </a:buClr>
              <a:buNone/>
              <a:tabLst>
                <a:tab pos="4841875" algn="l"/>
              </a:tabLst>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Bewegen Sie Ihren Körper (auch bekannt als „Tanzen</a:t>
            </a: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    	26</a:t>
            </a: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200000"/>
              </a:lnSpc>
              <a:spcBef>
                <a:spcPts val="200"/>
              </a:spcBef>
              <a:buClr>
                <a:srgbClr val="E6C8C7"/>
              </a:buClr>
              <a:buNone/>
              <a:tabLst>
                <a:tab pos="4841875" algn="l"/>
              </a:tabLst>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Musik </a:t>
            </a: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hören    	27</a:t>
            </a: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200000"/>
              </a:lnSpc>
              <a:spcBef>
                <a:spcPts val="200"/>
              </a:spcBef>
              <a:buClr>
                <a:srgbClr val="E6C8C7"/>
              </a:buClr>
              <a:buNone/>
              <a:tabLst>
                <a:tab pos="4841875" algn="l"/>
              </a:tabLst>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Musik </a:t>
            </a: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machen    	28</a:t>
            </a: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200000"/>
              </a:lnSpc>
              <a:spcBef>
                <a:spcPts val="200"/>
              </a:spcBef>
              <a:buClr>
                <a:srgbClr val="E6C8C7"/>
              </a:buClr>
              <a:buNone/>
              <a:tabLst>
                <a:tab pos="4841875" algn="l"/>
              </a:tabLst>
            </a:pP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Malen    	29</a:t>
            </a: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200000"/>
              </a:lnSpc>
              <a:spcBef>
                <a:spcPts val="200"/>
              </a:spcBef>
              <a:buClr>
                <a:srgbClr val="E6C8C7"/>
              </a:buClr>
              <a:buNone/>
              <a:tabLst>
                <a:tab pos="4841875" algn="l"/>
              </a:tabLst>
            </a:pP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Töpfern    	30</a:t>
            </a: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200000"/>
              </a:lnSpc>
              <a:spcBef>
                <a:spcPts val="200"/>
              </a:spcBef>
              <a:buClr>
                <a:srgbClr val="E6C8C7"/>
              </a:buClr>
              <a:buNone/>
              <a:tabLst>
                <a:tab pos="4841875" algn="l"/>
              </a:tabLst>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Kintsugi oder Mosaikbau oder Nähen    31</a:t>
            </a: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200000"/>
              </a:lnSpc>
              <a:spcBef>
                <a:spcPts val="200"/>
              </a:spcBef>
              <a:buClr>
                <a:srgbClr val="E6C8C7"/>
              </a:buClr>
              <a:buNone/>
              <a:tabLst>
                <a:tab pos="4838700" algn="l"/>
              </a:tabLst>
            </a:pP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87" name="Group 86">
            <a:extLst>
              <a:ext uri="{FF2B5EF4-FFF2-40B4-BE49-F238E27FC236}">
                <a16:creationId xmlns:a16="http://schemas.microsoft.com/office/drawing/2014/main" id="{0B7579EB-C3E0-BF20-0C47-7F68FFAC1C1C}"/>
              </a:ext>
            </a:extLst>
          </p:cNvPr>
          <p:cNvGrpSpPr/>
          <p:nvPr/>
        </p:nvGrpSpPr>
        <p:grpSpPr>
          <a:xfrm>
            <a:off x="5011293" y="1596167"/>
            <a:ext cx="6257595" cy="767372"/>
            <a:chOff x="5408400" y="3484375"/>
            <a:chExt cx="6257595" cy="767372"/>
          </a:xfrm>
        </p:grpSpPr>
        <p:cxnSp>
          <p:nvCxnSpPr>
            <p:cNvPr id="88" name="Straight Connector 87">
              <a:extLst>
                <a:ext uri="{FF2B5EF4-FFF2-40B4-BE49-F238E27FC236}">
                  <a16:creationId xmlns:a16="http://schemas.microsoft.com/office/drawing/2014/main" id="{47C4E527-45BA-1D6B-5BDD-B2B578E2415E}"/>
                </a:ext>
              </a:extLst>
            </p:cNvPr>
            <p:cNvCxnSpPr>
              <a:cxnSpLocks/>
            </p:cNvCxnSpPr>
            <p:nvPr/>
          </p:nvCxnSpPr>
          <p:spPr>
            <a:xfrm flipH="1">
              <a:off x="5905995" y="3913830"/>
              <a:ext cx="576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0EE2A3CB-2E9F-107E-A9DA-B222BD32370B}"/>
                </a:ext>
              </a:extLst>
            </p:cNvPr>
            <p:cNvGrpSpPr/>
            <p:nvPr/>
          </p:nvGrpSpPr>
          <p:grpSpPr>
            <a:xfrm>
              <a:off x="5408400" y="3484375"/>
              <a:ext cx="735518" cy="767372"/>
              <a:chOff x="6014779" y="1253145"/>
              <a:chExt cx="932855" cy="973255"/>
            </a:xfrm>
          </p:grpSpPr>
          <p:sp>
            <p:nvSpPr>
              <p:cNvPr id="90" name="Oval 89">
                <a:extLst>
                  <a:ext uri="{FF2B5EF4-FFF2-40B4-BE49-F238E27FC236}">
                    <a16:creationId xmlns:a16="http://schemas.microsoft.com/office/drawing/2014/main" id="{B959E659-B79E-C0A0-2B84-02CAEFFDC75D}"/>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Placeholder 23">
                <a:extLst>
                  <a:ext uri="{FF2B5EF4-FFF2-40B4-BE49-F238E27FC236}">
                    <a16:creationId xmlns:a16="http://schemas.microsoft.com/office/drawing/2014/main" id="{C1DF6FA2-F540-E4AF-DB7E-BD81B4478C38}"/>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02</a:t>
                </a:r>
              </a:p>
            </p:txBody>
          </p:sp>
        </p:grpSp>
      </p:grpSp>
      <p:grpSp>
        <p:nvGrpSpPr>
          <p:cNvPr id="92" name="Group 91">
            <a:extLst>
              <a:ext uri="{FF2B5EF4-FFF2-40B4-BE49-F238E27FC236}">
                <a16:creationId xmlns:a16="http://schemas.microsoft.com/office/drawing/2014/main" id="{595A6A27-D250-CBD2-3B0B-B4E8FCAA57F0}"/>
              </a:ext>
            </a:extLst>
          </p:cNvPr>
          <p:cNvGrpSpPr/>
          <p:nvPr/>
        </p:nvGrpSpPr>
        <p:grpSpPr>
          <a:xfrm>
            <a:off x="5011293" y="834337"/>
            <a:ext cx="6257595" cy="767372"/>
            <a:chOff x="5408400" y="3484375"/>
            <a:chExt cx="6257595" cy="767372"/>
          </a:xfrm>
        </p:grpSpPr>
        <p:cxnSp>
          <p:nvCxnSpPr>
            <p:cNvPr id="93" name="Straight Connector 92">
              <a:extLst>
                <a:ext uri="{FF2B5EF4-FFF2-40B4-BE49-F238E27FC236}">
                  <a16:creationId xmlns:a16="http://schemas.microsoft.com/office/drawing/2014/main" id="{42BE9EB9-782B-9214-8B69-2DFE7D5BC33E}"/>
                </a:ext>
              </a:extLst>
            </p:cNvPr>
            <p:cNvCxnSpPr>
              <a:cxnSpLocks/>
            </p:cNvCxnSpPr>
            <p:nvPr/>
          </p:nvCxnSpPr>
          <p:spPr>
            <a:xfrm flipH="1">
              <a:off x="5905995" y="3913830"/>
              <a:ext cx="576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D5282680-9C65-1D7F-34EB-283068940137}"/>
                </a:ext>
              </a:extLst>
            </p:cNvPr>
            <p:cNvGrpSpPr/>
            <p:nvPr/>
          </p:nvGrpSpPr>
          <p:grpSpPr>
            <a:xfrm>
              <a:off x="5408400" y="3484375"/>
              <a:ext cx="735518" cy="767372"/>
              <a:chOff x="6014779" y="1253145"/>
              <a:chExt cx="932855" cy="973255"/>
            </a:xfrm>
          </p:grpSpPr>
          <p:sp>
            <p:nvSpPr>
              <p:cNvPr id="95" name="Oval 94">
                <a:extLst>
                  <a:ext uri="{FF2B5EF4-FFF2-40B4-BE49-F238E27FC236}">
                    <a16:creationId xmlns:a16="http://schemas.microsoft.com/office/drawing/2014/main" id="{D4A32FC8-797C-6C4D-D72E-E39CE588C57D}"/>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Placeholder 23">
                <a:extLst>
                  <a:ext uri="{FF2B5EF4-FFF2-40B4-BE49-F238E27FC236}">
                    <a16:creationId xmlns:a16="http://schemas.microsoft.com/office/drawing/2014/main" id="{559ACCF9-FF38-BADD-5E9F-04072520D63A}"/>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01</a:t>
                </a:r>
              </a:p>
            </p:txBody>
          </p:sp>
        </p:grpSp>
      </p:grpSp>
      <p:grpSp>
        <p:nvGrpSpPr>
          <p:cNvPr id="97" name="Group 96">
            <a:extLst>
              <a:ext uri="{FF2B5EF4-FFF2-40B4-BE49-F238E27FC236}">
                <a16:creationId xmlns:a16="http://schemas.microsoft.com/office/drawing/2014/main" id="{BEF5A033-FBC1-540B-0DA4-32992443F9DB}"/>
              </a:ext>
            </a:extLst>
          </p:cNvPr>
          <p:cNvGrpSpPr/>
          <p:nvPr/>
        </p:nvGrpSpPr>
        <p:grpSpPr>
          <a:xfrm>
            <a:off x="5011293" y="2357997"/>
            <a:ext cx="6257595" cy="767372"/>
            <a:chOff x="5408400" y="3484375"/>
            <a:chExt cx="6257595" cy="767372"/>
          </a:xfrm>
        </p:grpSpPr>
        <p:cxnSp>
          <p:nvCxnSpPr>
            <p:cNvPr id="98" name="Straight Connector 97">
              <a:extLst>
                <a:ext uri="{FF2B5EF4-FFF2-40B4-BE49-F238E27FC236}">
                  <a16:creationId xmlns:a16="http://schemas.microsoft.com/office/drawing/2014/main" id="{769720A0-0DD3-0E26-F41A-58835B29B197}"/>
                </a:ext>
              </a:extLst>
            </p:cNvPr>
            <p:cNvCxnSpPr>
              <a:cxnSpLocks/>
            </p:cNvCxnSpPr>
            <p:nvPr/>
          </p:nvCxnSpPr>
          <p:spPr>
            <a:xfrm flipH="1">
              <a:off x="5905995" y="3913830"/>
              <a:ext cx="576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01D1E573-F204-91FC-1EAD-54B70AED5290}"/>
                </a:ext>
              </a:extLst>
            </p:cNvPr>
            <p:cNvGrpSpPr/>
            <p:nvPr/>
          </p:nvGrpSpPr>
          <p:grpSpPr>
            <a:xfrm>
              <a:off x="5408400" y="3484375"/>
              <a:ext cx="735518" cy="767372"/>
              <a:chOff x="6014779" y="1253145"/>
              <a:chExt cx="932855" cy="973255"/>
            </a:xfrm>
          </p:grpSpPr>
          <p:sp>
            <p:nvSpPr>
              <p:cNvPr id="100" name="Oval 99">
                <a:extLst>
                  <a:ext uri="{FF2B5EF4-FFF2-40B4-BE49-F238E27FC236}">
                    <a16:creationId xmlns:a16="http://schemas.microsoft.com/office/drawing/2014/main" id="{1F38C0D1-DE37-B26E-5738-835C3D25F0B2}"/>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 Placeholder 23">
                <a:extLst>
                  <a:ext uri="{FF2B5EF4-FFF2-40B4-BE49-F238E27FC236}">
                    <a16:creationId xmlns:a16="http://schemas.microsoft.com/office/drawing/2014/main" id="{57FE547D-AEC7-64DB-C0C4-EFC743D92E10}"/>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03</a:t>
                </a:r>
              </a:p>
            </p:txBody>
          </p:sp>
        </p:grpSp>
      </p:grpSp>
      <p:grpSp>
        <p:nvGrpSpPr>
          <p:cNvPr id="102" name="Group 101">
            <a:extLst>
              <a:ext uri="{FF2B5EF4-FFF2-40B4-BE49-F238E27FC236}">
                <a16:creationId xmlns:a16="http://schemas.microsoft.com/office/drawing/2014/main" id="{DA07D60F-AC89-26FA-4530-6449B8AF1349}"/>
              </a:ext>
            </a:extLst>
          </p:cNvPr>
          <p:cNvGrpSpPr/>
          <p:nvPr/>
        </p:nvGrpSpPr>
        <p:grpSpPr>
          <a:xfrm>
            <a:off x="5011293" y="3119828"/>
            <a:ext cx="6257595" cy="767372"/>
            <a:chOff x="5408400" y="3484375"/>
            <a:chExt cx="6257595" cy="767372"/>
          </a:xfrm>
        </p:grpSpPr>
        <p:cxnSp>
          <p:nvCxnSpPr>
            <p:cNvPr id="103" name="Straight Connector 102">
              <a:extLst>
                <a:ext uri="{FF2B5EF4-FFF2-40B4-BE49-F238E27FC236}">
                  <a16:creationId xmlns:a16="http://schemas.microsoft.com/office/drawing/2014/main" id="{7B4EAB00-5A30-6871-6991-EDCD97CE0D90}"/>
                </a:ext>
              </a:extLst>
            </p:cNvPr>
            <p:cNvCxnSpPr>
              <a:cxnSpLocks/>
            </p:cNvCxnSpPr>
            <p:nvPr/>
          </p:nvCxnSpPr>
          <p:spPr>
            <a:xfrm flipH="1">
              <a:off x="5905995" y="3913830"/>
              <a:ext cx="576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0F31F90E-7EC4-802C-A791-73DCED0A4E6F}"/>
                </a:ext>
              </a:extLst>
            </p:cNvPr>
            <p:cNvGrpSpPr/>
            <p:nvPr/>
          </p:nvGrpSpPr>
          <p:grpSpPr>
            <a:xfrm>
              <a:off x="5408400" y="3484375"/>
              <a:ext cx="735518" cy="767372"/>
              <a:chOff x="6014779" y="1253145"/>
              <a:chExt cx="932855" cy="973255"/>
            </a:xfrm>
          </p:grpSpPr>
          <p:sp>
            <p:nvSpPr>
              <p:cNvPr id="105" name="Oval 104">
                <a:extLst>
                  <a:ext uri="{FF2B5EF4-FFF2-40B4-BE49-F238E27FC236}">
                    <a16:creationId xmlns:a16="http://schemas.microsoft.com/office/drawing/2014/main" id="{6020D534-D8B8-30BE-DA17-321C776D3081}"/>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 Placeholder 23">
                <a:extLst>
                  <a:ext uri="{FF2B5EF4-FFF2-40B4-BE49-F238E27FC236}">
                    <a16:creationId xmlns:a16="http://schemas.microsoft.com/office/drawing/2014/main" id="{027B802C-FA49-E773-4222-FF239BF0FA2D}"/>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04</a:t>
                </a:r>
              </a:p>
            </p:txBody>
          </p:sp>
        </p:grpSp>
      </p:grpSp>
      <p:grpSp>
        <p:nvGrpSpPr>
          <p:cNvPr id="107" name="Group 106">
            <a:extLst>
              <a:ext uri="{FF2B5EF4-FFF2-40B4-BE49-F238E27FC236}">
                <a16:creationId xmlns:a16="http://schemas.microsoft.com/office/drawing/2014/main" id="{75D0C2F2-F689-B1A9-3515-56F9F246E8F4}"/>
              </a:ext>
            </a:extLst>
          </p:cNvPr>
          <p:cNvGrpSpPr/>
          <p:nvPr/>
        </p:nvGrpSpPr>
        <p:grpSpPr>
          <a:xfrm>
            <a:off x="5011293" y="3881657"/>
            <a:ext cx="6257595" cy="767372"/>
            <a:chOff x="5408400" y="3484375"/>
            <a:chExt cx="6257595" cy="767372"/>
          </a:xfrm>
        </p:grpSpPr>
        <p:cxnSp>
          <p:nvCxnSpPr>
            <p:cNvPr id="108" name="Straight Connector 107">
              <a:extLst>
                <a:ext uri="{FF2B5EF4-FFF2-40B4-BE49-F238E27FC236}">
                  <a16:creationId xmlns:a16="http://schemas.microsoft.com/office/drawing/2014/main" id="{D75402B8-2572-A389-F830-24C0CD1F49A8}"/>
                </a:ext>
              </a:extLst>
            </p:cNvPr>
            <p:cNvCxnSpPr>
              <a:cxnSpLocks/>
            </p:cNvCxnSpPr>
            <p:nvPr/>
          </p:nvCxnSpPr>
          <p:spPr>
            <a:xfrm flipH="1">
              <a:off x="5905995" y="3913830"/>
              <a:ext cx="576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988F4BCF-5E2B-ACA7-D166-8E1A4AC600C3}"/>
                </a:ext>
              </a:extLst>
            </p:cNvPr>
            <p:cNvGrpSpPr/>
            <p:nvPr/>
          </p:nvGrpSpPr>
          <p:grpSpPr>
            <a:xfrm>
              <a:off x="5408400" y="3484375"/>
              <a:ext cx="735518" cy="767372"/>
              <a:chOff x="6014779" y="1253145"/>
              <a:chExt cx="932855" cy="973255"/>
            </a:xfrm>
          </p:grpSpPr>
          <p:sp>
            <p:nvSpPr>
              <p:cNvPr id="110" name="Oval 109">
                <a:extLst>
                  <a:ext uri="{FF2B5EF4-FFF2-40B4-BE49-F238E27FC236}">
                    <a16:creationId xmlns:a16="http://schemas.microsoft.com/office/drawing/2014/main" id="{4AD25DC6-D5FC-6F1C-F2DE-3E7E68616278}"/>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Placeholder 23">
                <a:extLst>
                  <a:ext uri="{FF2B5EF4-FFF2-40B4-BE49-F238E27FC236}">
                    <a16:creationId xmlns:a16="http://schemas.microsoft.com/office/drawing/2014/main" id="{8C9D566C-A508-E575-5329-BC3FE425BF68}"/>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05</a:t>
                </a:r>
              </a:p>
            </p:txBody>
          </p:sp>
        </p:grpSp>
      </p:grpSp>
      <p:grpSp>
        <p:nvGrpSpPr>
          <p:cNvPr id="112" name="Group 111">
            <a:extLst>
              <a:ext uri="{FF2B5EF4-FFF2-40B4-BE49-F238E27FC236}">
                <a16:creationId xmlns:a16="http://schemas.microsoft.com/office/drawing/2014/main" id="{9ABDFB82-ADFF-D646-4875-59965619C600}"/>
              </a:ext>
            </a:extLst>
          </p:cNvPr>
          <p:cNvGrpSpPr/>
          <p:nvPr/>
        </p:nvGrpSpPr>
        <p:grpSpPr>
          <a:xfrm>
            <a:off x="5011293" y="4643487"/>
            <a:ext cx="6257595" cy="767372"/>
            <a:chOff x="5408400" y="3484375"/>
            <a:chExt cx="6257595" cy="767372"/>
          </a:xfrm>
        </p:grpSpPr>
        <p:cxnSp>
          <p:nvCxnSpPr>
            <p:cNvPr id="113" name="Straight Connector 112">
              <a:extLst>
                <a:ext uri="{FF2B5EF4-FFF2-40B4-BE49-F238E27FC236}">
                  <a16:creationId xmlns:a16="http://schemas.microsoft.com/office/drawing/2014/main" id="{E126776C-7D61-0AF6-A79D-4A81D931FC76}"/>
                </a:ext>
              </a:extLst>
            </p:cNvPr>
            <p:cNvCxnSpPr>
              <a:cxnSpLocks/>
            </p:cNvCxnSpPr>
            <p:nvPr/>
          </p:nvCxnSpPr>
          <p:spPr>
            <a:xfrm flipH="1">
              <a:off x="5905995" y="3913830"/>
              <a:ext cx="576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6B1CCC0B-3068-A9D5-B270-28DCFFDE68DC}"/>
                </a:ext>
              </a:extLst>
            </p:cNvPr>
            <p:cNvGrpSpPr/>
            <p:nvPr/>
          </p:nvGrpSpPr>
          <p:grpSpPr>
            <a:xfrm>
              <a:off x="5408400" y="3484375"/>
              <a:ext cx="735518" cy="767372"/>
              <a:chOff x="6014779" y="1253145"/>
              <a:chExt cx="932855" cy="973255"/>
            </a:xfrm>
          </p:grpSpPr>
          <p:sp>
            <p:nvSpPr>
              <p:cNvPr id="115" name="Oval 114">
                <a:extLst>
                  <a:ext uri="{FF2B5EF4-FFF2-40B4-BE49-F238E27FC236}">
                    <a16:creationId xmlns:a16="http://schemas.microsoft.com/office/drawing/2014/main" id="{B707130A-1F5C-C1A8-73A6-C1613C194E9A}"/>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Placeholder 23">
                <a:extLst>
                  <a:ext uri="{FF2B5EF4-FFF2-40B4-BE49-F238E27FC236}">
                    <a16:creationId xmlns:a16="http://schemas.microsoft.com/office/drawing/2014/main" id="{AE035269-A81B-D683-7114-C2E8A55A9196}"/>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06</a:t>
                </a:r>
              </a:p>
            </p:txBody>
          </p:sp>
        </p:grpSp>
      </p:grpSp>
      <p:grpSp>
        <p:nvGrpSpPr>
          <p:cNvPr id="117" name="Group 116">
            <a:extLst>
              <a:ext uri="{FF2B5EF4-FFF2-40B4-BE49-F238E27FC236}">
                <a16:creationId xmlns:a16="http://schemas.microsoft.com/office/drawing/2014/main" id="{42AB7A49-9BCB-AD2B-886A-9F89692BC2F0}"/>
              </a:ext>
            </a:extLst>
          </p:cNvPr>
          <p:cNvGrpSpPr/>
          <p:nvPr/>
        </p:nvGrpSpPr>
        <p:grpSpPr>
          <a:xfrm>
            <a:off x="5011293" y="5405318"/>
            <a:ext cx="6257595" cy="767372"/>
            <a:chOff x="5408400" y="3484375"/>
            <a:chExt cx="6257595" cy="767372"/>
          </a:xfrm>
        </p:grpSpPr>
        <p:cxnSp>
          <p:nvCxnSpPr>
            <p:cNvPr id="118" name="Straight Connector 117">
              <a:extLst>
                <a:ext uri="{FF2B5EF4-FFF2-40B4-BE49-F238E27FC236}">
                  <a16:creationId xmlns:a16="http://schemas.microsoft.com/office/drawing/2014/main" id="{AF95D534-7949-E4DD-E0B6-E6EAC169658A}"/>
                </a:ext>
              </a:extLst>
            </p:cNvPr>
            <p:cNvCxnSpPr>
              <a:cxnSpLocks/>
            </p:cNvCxnSpPr>
            <p:nvPr/>
          </p:nvCxnSpPr>
          <p:spPr>
            <a:xfrm flipH="1">
              <a:off x="5905995" y="3913830"/>
              <a:ext cx="576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473EEFF5-8271-C9AF-FBFA-0AE72C38164E}"/>
                </a:ext>
              </a:extLst>
            </p:cNvPr>
            <p:cNvGrpSpPr/>
            <p:nvPr/>
          </p:nvGrpSpPr>
          <p:grpSpPr>
            <a:xfrm>
              <a:off x="5408400" y="3484375"/>
              <a:ext cx="735518" cy="767372"/>
              <a:chOff x="6014779" y="1253145"/>
              <a:chExt cx="932855" cy="973255"/>
            </a:xfrm>
          </p:grpSpPr>
          <p:sp>
            <p:nvSpPr>
              <p:cNvPr id="120" name="Oval 119">
                <a:extLst>
                  <a:ext uri="{FF2B5EF4-FFF2-40B4-BE49-F238E27FC236}">
                    <a16:creationId xmlns:a16="http://schemas.microsoft.com/office/drawing/2014/main" id="{B6DE17C0-C4C4-306F-BC9F-3098261CB38E}"/>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 Placeholder 23">
                <a:extLst>
                  <a:ext uri="{FF2B5EF4-FFF2-40B4-BE49-F238E27FC236}">
                    <a16:creationId xmlns:a16="http://schemas.microsoft.com/office/drawing/2014/main" id="{9241FAC6-8AC2-9225-5E6C-E399C70D016C}"/>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07</a:t>
                </a:r>
              </a:p>
            </p:txBody>
          </p:sp>
        </p:grpSp>
      </p:grpSp>
    </p:spTree>
    <p:extLst>
      <p:ext uri="{BB962C8B-B14F-4D97-AF65-F5344CB8AC3E}">
        <p14:creationId xmlns:p14="http://schemas.microsoft.com/office/powerpoint/2010/main" val="2288448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5D4C9-83B4-3343-70B7-17B41C1306A6}"/>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9A7C6DB9-50B0-C80E-3338-877B3C2A615E}"/>
              </a:ext>
            </a:extLst>
          </p:cNvPr>
          <p:cNvSpPr txBox="1">
            <a:spLocks/>
          </p:cNvSpPr>
          <p:nvPr/>
        </p:nvSpPr>
        <p:spPr>
          <a:xfrm>
            <a:off x="5038164" y="1933936"/>
            <a:ext cx="5934636"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Wenn Sie einen strukturierten und bewussten Ansatz zum Summen suchen, können Sie Bhramari Pranayama ausprobieren, auch bekannt als Bienenatmung. </a:t>
            </a:r>
          </a:p>
          <a:p>
            <a:pPr marL="0" indent="0">
              <a:lnSpc>
                <a:spcPts val="22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Das Summen ist jedoch seit Jahrhunderten Teil religiöser und spiritueller Praktiken, und wenn Sie darüber nachdenken, entdecken Sie vielleicht eine Summ- oder Gesangspraxis, die Ihrem täglichen Leben und Ihren Beziehungen näher kommt (ich verwende eine Hymne, die mich an meine Großmutter erinnert). Sie können sogar Konzepte wie Stimm-Yoga für weitere Erkundungen in Betracht ziehen. </a:t>
            </a: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5CF3550F-D27F-B7C2-691D-CA240E713092}"/>
              </a:ext>
            </a:extLst>
          </p:cNvPr>
          <p:cNvSpPr txBox="1">
            <a:spLocks/>
          </p:cNvSpPr>
          <p:nvPr/>
        </p:nvSpPr>
        <p:spPr>
          <a:xfrm>
            <a:off x="728351" y="1933936"/>
            <a:ext cx="3627743"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Diese einfachen Übungen </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beruhigen das Nervensystem </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und können Ihnen helfen, sich auf die Schwingungen Ihrer Stimmbänder einzustimmen, sodass Sie sich entspannen und Stress abbauen können.</a:t>
            </a:r>
            <a:endParaRPr lang="sv-SE"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88C70782-B340-7181-1AEF-3B140A5E4B16}"/>
              </a:ext>
            </a:extLst>
          </p:cNvPr>
          <p:cNvCxnSpPr>
            <a:cxnSpLocks/>
          </p:cNvCxnSpPr>
          <p:nvPr/>
        </p:nvCxnSpPr>
        <p:spPr>
          <a:xfrm>
            <a:off x="4648522" y="1824986"/>
            <a:ext cx="0" cy="4220214"/>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Placeholder 13">
            <a:extLst>
              <a:ext uri="{FF2B5EF4-FFF2-40B4-BE49-F238E27FC236}">
                <a16:creationId xmlns:a16="http://schemas.microsoft.com/office/drawing/2014/main" id="{F9EC8F17-C4BC-67C3-0262-7986F9D9E2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a:stretch/>
        </p:blipFill>
        <p:spPr>
          <a:xfrm>
            <a:off x="6688680" y="2806"/>
            <a:ext cx="5487602" cy="1351862"/>
          </a:xfrm>
          <a:prstGeom prst="rect">
            <a:avLst/>
          </a:prstGeom>
        </p:spPr>
      </p:pic>
      <p:sp>
        <p:nvSpPr>
          <p:cNvPr id="15" name="Google Shape;133;p1">
            <a:extLst>
              <a:ext uri="{FF2B5EF4-FFF2-40B4-BE49-F238E27FC236}">
                <a16:creationId xmlns:a16="http://schemas.microsoft.com/office/drawing/2014/main" id="{9A537F87-438F-D7DB-9C5F-6DA9628AEE89}"/>
              </a:ext>
            </a:extLst>
          </p:cNvPr>
          <p:cNvSpPr/>
          <p:nvPr/>
        </p:nvSpPr>
        <p:spPr>
          <a:xfrm rot="10800000">
            <a:off x="-3" y="-5"/>
            <a:ext cx="12192001" cy="1354672"/>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1B760501-2556-EC29-8463-CEF4AE120706}"/>
              </a:ext>
            </a:extLst>
          </p:cNvPr>
          <p:cNvSpPr/>
          <p:nvPr/>
        </p:nvSpPr>
        <p:spPr>
          <a:xfrm rot="10800000">
            <a:off x="-2" y="-2"/>
            <a:ext cx="5038165" cy="1351861"/>
          </a:xfrm>
          <a:prstGeom prst="rect">
            <a:avLst/>
          </a:prstGeom>
          <a:blipFill>
            <a:blip r:embed="rId3" cstate="screen">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45;p2">
            <a:extLst>
              <a:ext uri="{FF2B5EF4-FFF2-40B4-BE49-F238E27FC236}">
                <a16:creationId xmlns:a16="http://schemas.microsoft.com/office/drawing/2014/main" id="{2E7DD082-8E72-30A1-557E-7299C2376785}"/>
              </a:ext>
            </a:extLst>
          </p:cNvPr>
          <p:cNvSpPr txBox="1">
            <a:spLocks/>
          </p:cNvSpPr>
          <p:nvPr/>
        </p:nvSpPr>
        <p:spPr>
          <a:xfrm>
            <a:off x="-3" y="341438"/>
            <a:ext cx="5706535"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01.  Summen oder Singen</a:t>
            </a:r>
          </a:p>
        </p:txBody>
      </p:sp>
    </p:spTree>
    <p:extLst>
      <p:ext uri="{BB962C8B-B14F-4D97-AF65-F5344CB8AC3E}">
        <p14:creationId xmlns:p14="http://schemas.microsoft.com/office/powerpoint/2010/main" val="3316166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F0005-0D24-2C4E-B5DB-78DAEC96DFF3}"/>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288495A6-3482-E9BD-D0C0-6DBE2949B517}"/>
              </a:ext>
            </a:extLst>
          </p:cNvPr>
          <p:cNvSpPr txBox="1">
            <a:spLocks/>
          </p:cNvSpPr>
          <p:nvPr/>
        </p:nvSpPr>
        <p:spPr>
          <a:xfrm>
            <a:off x="5038163" y="1933936"/>
            <a:ext cx="6203573"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So viele Nicht-Tänzer machen sich so viele Gedanken über die Ästhetik von „gutem“ oder „schlechtem“ Tanzen, dass es ihnen unvorstellbar erscheint, ihren Körper einfach nur zum Rhythmus zu bewegen. Hier sind einige Möglichkeiten, wie Sie eine Umgebung schaffen können, um dies zu erkunden: Dimmen Sie das Licht für 30, 60 oder 90 Minuten stark und lassen Sie Ihren Körper zu verschiedenen Musikstücken tanzen. </a:t>
            </a:r>
          </a:p>
          <a:p>
            <a:pPr marL="0" indent="0">
              <a:lnSpc>
                <a:spcPts val="22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Wer daran interessiert ist, eine Gemeinschaft zu finden, mit der er dies erkunden kann, sollte sich den 5-Rhythmen-Tanz ansehen. Zittern ist ein natürlicher Weg, um Traumata zu heilen oder schwierige körperliche Umstände zu überwinden. Auch Tanzen kann so verstanden werden. </a:t>
            </a: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AEAF0BFA-EA6B-284F-2915-F154CB040158}"/>
              </a:ext>
            </a:extLst>
          </p:cNvPr>
          <p:cNvSpPr txBox="1">
            <a:spLocks/>
          </p:cNvSpPr>
          <p:nvPr/>
        </p:nvSpPr>
        <p:spPr>
          <a:xfrm>
            <a:off x="728351" y="1933936"/>
            <a:ext cx="3758980"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Unabhängig davon, ob Sie sich selbst als Tänzer betrachten (ich tue dies im traditionellen Sinne nicht), </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gibt es nichts Schöneres als die Freiheit, die entsteht, wenn Sie auf Ihren Körper hören, während er sich zur Musik bewegt. </a:t>
            </a:r>
            <a:endParaRPr lang="sv-SE"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5A844C59-B491-539D-D101-CA3A152A0259}"/>
              </a:ext>
            </a:extLst>
          </p:cNvPr>
          <p:cNvCxnSpPr>
            <a:cxnSpLocks/>
          </p:cNvCxnSpPr>
          <p:nvPr/>
        </p:nvCxnSpPr>
        <p:spPr>
          <a:xfrm>
            <a:off x="4716254" y="1824986"/>
            <a:ext cx="0" cy="4220214"/>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Placeholder 13">
            <a:extLst>
              <a:ext uri="{FF2B5EF4-FFF2-40B4-BE49-F238E27FC236}">
                <a16:creationId xmlns:a16="http://schemas.microsoft.com/office/drawing/2014/main" id="{E9BAD9B7-4EB2-CEB6-364E-6911A2F4A2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a:stretch/>
        </p:blipFill>
        <p:spPr>
          <a:xfrm>
            <a:off x="6688680" y="2806"/>
            <a:ext cx="5487602" cy="1351862"/>
          </a:xfrm>
          <a:prstGeom prst="rect">
            <a:avLst/>
          </a:prstGeom>
        </p:spPr>
      </p:pic>
      <p:sp>
        <p:nvSpPr>
          <p:cNvPr id="15" name="Google Shape;133;p1">
            <a:extLst>
              <a:ext uri="{FF2B5EF4-FFF2-40B4-BE49-F238E27FC236}">
                <a16:creationId xmlns:a16="http://schemas.microsoft.com/office/drawing/2014/main" id="{4AC69B78-AF35-6946-893D-B248B9CF8EFC}"/>
              </a:ext>
            </a:extLst>
          </p:cNvPr>
          <p:cNvSpPr/>
          <p:nvPr/>
        </p:nvSpPr>
        <p:spPr>
          <a:xfrm rot="10800000">
            <a:off x="-3" y="-5"/>
            <a:ext cx="12192001" cy="1354672"/>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8BF2E2EE-50D8-454A-E029-CEF6D5A52AAD}"/>
              </a:ext>
            </a:extLst>
          </p:cNvPr>
          <p:cNvSpPr/>
          <p:nvPr/>
        </p:nvSpPr>
        <p:spPr>
          <a:xfrm rot="10800000">
            <a:off x="-2" y="-2"/>
            <a:ext cx="5038165" cy="1351861"/>
          </a:xfrm>
          <a:prstGeom prst="rect">
            <a:avLst/>
          </a:prstGeom>
          <a:blipFill>
            <a:blip r:embed="rId3" cstate="screen">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45;p2">
            <a:extLst>
              <a:ext uri="{FF2B5EF4-FFF2-40B4-BE49-F238E27FC236}">
                <a16:creationId xmlns:a16="http://schemas.microsoft.com/office/drawing/2014/main" id="{C98300AF-B4D5-8F6C-DE66-CFF0043A6D95}"/>
              </a:ext>
            </a:extLst>
          </p:cNvPr>
          <p:cNvSpPr txBox="1">
            <a:spLocks/>
          </p:cNvSpPr>
          <p:nvPr/>
        </p:nvSpPr>
        <p:spPr>
          <a:xfrm>
            <a:off x="-3" y="341438"/>
            <a:ext cx="11868542"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02.  Bewegen Sie Ihren Körper (auch bekannt als „Tanzen”)</a:t>
            </a:r>
          </a:p>
        </p:txBody>
      </p:sp>
    </p:spTree>
    <p:extLst>
      <p:ext uri="{BB962C8B-B14F-4D97-AF65-F5344CB8AC3E}">
        <p14:creationId xmlns:p14="http://schemas.microsoft.com/office/powerpoint/2010/main" val="1647284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55B78-F257-32A4-1821-7962D1D49F6F}"/>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FC319A67-0EE8-C65B-9938-E47B335A7875}"/>
              </a:ext>
            </a:extLst>
          </p:cNvPr>
          <p:cNvSpPr txBox="1">
            <a:spLocks/>
          </p:cNvSpPr>
          <p:nvPr/>
        </p:nvSpPr>
        <p:spPr>
          <a:xfrm>
            <a:off x="5038164" y="1933936"/>
            <a:ext cx="5833036"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Gibt es etwas, das Sie wirklich hören möchten? </a:t>
            </a:r>
          </a:p>
          <a:p>
            <a:pPr marL="0" indent="0">
              <a:lnSpc>
                <a:spcPts val="22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Wie wäre es, wenn Sie sich einige Instrumentalstücke suchen und die Musik hören, als würde sie wie eine Welle über Sie hinwegspülen? Musik kann auch dabei helfen, Emotionen zu verarbeiten – wenn Sie beispielsweise traurig sind, kann es hilfreich sein, traurige Musik zu hören. </a:t>
            </a:r>
          </a:p>
          <a:p>
            <a:pPr marL="0" indent="0">
              <a:lnSpc>
                <a:spcPts val="22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Wenn Sie glücklich sind, kann Musik helfen, dieses Gefühl zu verstärken. </a:t>
            </a: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A262C7A2-CEB7-B53C-9FD3-AABB1FFA742F}"/>
              </a:ext>
            </a:extLst>
          </p:cNvPr>
          <p:cNvSpPr txBox="1">
            <a:spLocks/>
          </p:cNvSpPr>
          <p:nvPr/>
        </p:nvSpPr>
        <p:spPr>
          <a:xfrm>
            <a:off x="728351" y="1933936"/>
            <a:ext cx="3758980"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Hast du </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Musik</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 schon einmal </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als eine Form des Reisens </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betrachtet</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3000"/>
              </a:lnSpc>
              <a:spcBef>
                <a:spcPts val="0"/>
              </a:spcBef>
              <a:buNone/>
            </a:pPr>
            <a:endParaRPr lang="en-IE"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Wie wäre es, etwas auszuwählen, das dich neugierig macht? </a:t>
            </a:r>
            <a:endParaRPr lang="sv-SE"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52E15FD1-70BD-E4D1-EDB9-2E238FB7DCB7}"/>
              </a:ext>
            </a:extLst>
          </p:cNvPr>
          <p:cNvCxnSpPr>
            <a:cxnSpLocks/>
          </p:cNvCxnSpPr>
          <p:nvPr/>
        </p:nvCxnSpPr>
        <p:spPr>
          <a:xfrm>
            <a:off x="4716254" y="1824986"/>
            <a:ext cx="0" cy="4220214"/>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Placeholder 13">
            <a:extLst>
              <a:ext uri="{FF2B5EF4-FFF2-40B4-BE49-F238E27FC236}">
                <a16:creationId xmlns:a16="http://schemas.microsoft.com/office/drawing/2014/main" id="{5DBE1A84-4A80-6DC2-F2D2-C90CE984BE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a:stretch/>
        </p:blipFill>
        <p:spPr>
          <a:xfrm>
            <a:off x="6688680" y="2806"/>
            <a:ext cx="5487602" cy="1351862"/>
          </a:xfrm>
          <a:prstGeom prst="rect">
            <a:avLst/>
          </a:prstGeom>
        </p:spPr>
      </p:pic>
      <p:sp>
        <p:nvSpPr>
          <p:cNvPr id="15" name="Google Shape;133;p1">
            <a:extLst>
              <a:ext uri="{FF2B5EF4-FFF2-40B4-BE49-F238E27FC236}">
                <a16:creationId xmlns:a16="http://schemas.microsoft.com/office/drawing/2014/main" id="{B3A883BF-C79E-5942-2884-150FA4C6F365}"/>
              </a:ext>
            </a:extLst>
          </p:cNvPr>
          <p:cNvSpPr/>
          <p:nvPr/>
        </p:nvSpPr>
        <p:spPr>
          <a:xfrm rot="10800000">
            <a:off x="-3" y="-5"/>
            <a:ext cx="12192001" cy="1354672"/>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2F2781D8-17B2-1C2E-C5B3-43BEEF1E2A00}"/>
              </a:ext>
            </a:extLst>
          </p:cNvPr>
          <p:cNvSpPr/>
          <p:nvPr/>
        </p:nvSpPr>
        <p:spPr>
          <a:xfrm rot="10800000">
            <a:off x="-2" y="-2"/>
            <a:ext cx="5038165" cy="1351861"/>
          </a:xfrm>
          <a:prstGeom prst="rect">
            <a:avLst/>
          </a:prstGeom>
          <a:blipFill>
            <a:blip r:embed="rId3" cstate="screen">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45;p2">
            <a:extLst>
              <a:ext uri="{FF2B5EF4-FFF2-40B4-BE49-F238E27FC236}">
                <a16:creationId xmlns:a16="http://schemas.microsoft.com/office/drawing/2014/main" id="{89CC7B58-2D6F-95F5-0CB6-DB4F02DF13D5}"/>
              </a:ext>
            </a:extLst>
          </p:cNvPr>
          <p:cNvSpPr txBox="1">
            <a:spLocks/>
          </p:cNvSpPr>
          <p:nvPr/>
        </p:nvSpPr>
        <p:spPr>
          <a:xfrm>
            <a:off x="-3" y="341438"/>
            <a:ext cx="5038165"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03. Musik hören</a:t>
            </a:r>
          </a:p>
        </p:txBody>
      </p:sp>
    </p:spTree>
    <p:extLst>
      <p:ext uri="{BB962C8B-B14F-4D97-AF65-F5344CB8AC3E}">
        <p14:creationId xmlns:p14="http://schemas.microsoft.com/office/powerpoint/2010/main" val="139417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533E4-3B4C-BDBE-CFAD-5C2B4828CCAE}"/>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C8A021F6-D05A-7536-07B9-9E67EED9348A}"/>
              </a:ext>
            </a:extLst>
          </p:cNvPr>
          <p:cNvSpPr txBox="1">
            <a:spLocks/>
          </p:cNvSpPr>
          <p:nvPr/>
        </p:nvSpPr>
        <p:spPr>
          <a:xfrm>
            <a:off x="5038164" y="1933936"/>
            <a:ext cx="5291165"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Ob Sie sich nun dafür entscheiden, Zeit in das Erlernen eines Instruments zu investieren, oder ob Sie „Musik“ auf organische Weise machen, indem Sie mit den Gegenständen, die Ihnen gerade zur Verfügung stehen, Klänge erzeugen – das Musizieren kann Ihnen neue Welten eröffnen.</a:t>
            </a:r>
          </a:p>
          <a:p>
            <a:pPr marL="0" indent="0">
              <a:lnSpc>
                <a:spcPts val="22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Musizieren kann unsere angeborene kreative Kraft zum Ausdruck bringen, neue Welten zu erschaffen und zu teilen – Welten, die über Generationen hinweg Bestand haben können.</a:t>
            </a:r>
          </a:p>
          <a:p>
            <a:pPr marL="0" indent="0">
              <a:lnSpc>
                <a:spcPts val="2200"/>
              </a:lnSpc>
              <a:spcBef>
                <a:spcPts val="0"/>
              </a:spcBef>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9292356C-C596-DBAA-9027-2152A5A2AC36}"/>
              </a:ext>
            </a:extLst>
          </p:cNvPr>
          <p:cNvSpPr txBox="1">
            <a:spLocks/>
          </p:cNvSpPr>
          <p:nvPr/>
        </p:nvSpPr>
        <p:spPr>
          <a:xfrm>
            <a:off x="728351" y="1933936"/>
            <a:ext cx="3335643"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Man muss kein Musiker sein, um Musik zu machen. </a:t>
            </a:r>
            <a:endParaRPr lang="sv-SE"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AB1551E-F5E4-A6B0-8458-A21112F97F9C}"/>
              </a:ext>
            </a:extLst>
          </p:cNvPr>
          <p:cNvCxnSpPr>
            <a:cxnSpLocks/>
          </p:cNvCxnSpPr>
          <p:nvPr/>
        </p:nvCxnSpPr>
        <p:spPr>
          <a:xfrm>
            <a:off x="4716254" y="1824986"/>
            <a:ext cx="0" cy="4220214"/>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Placeholder 13">
            <a:extLst>
              <a:ext uri="{FF2B5EF4-FFF2-40B4-BE49-F238E27FC236}">
                <a16:creationId xmlns:a16="http://schemas.microsoft.com/office/drawing/2014/main" id="{498B7F8D-CE1E-77CB-C368-0A890650E3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a:stretch/>
        </p:blipFill>
        <p:spPr>
          <a:xfrm>
            <a:off x="6688680" y="2806"/>
            <a:ext cx="5487602" cy="1351862"/>
          </a:xfrm>
          <a:prstGeom prst="rect">
            <a:avLst/>
          </a:prstGeom>
        </p:spPr>
      </p:pic>
      <p:sp>
        <p:nvSpPr>
          <p:cNvPr id="15" name="Google Shape;133;p1">
            <a:extLst>
              <a:ext uri="{FF2B5EF4-FFF2-40B4-BE49-F238E27FC236}">
                <a16:creationId xmlns:a16="http://schemas.microsoft.com/office/drawing/2014/main" id="{E634DC11-38FB-9301-0E6C-12945E784A88}"/>
              </a:ext>
            </a:extLst>
          </p:cNvPr>
          <p:cNvSpPr/>
          <p:nvPr/>
        </p:nvSpPr>
        <p:spPr>
          <a:xfrm rot="10800000">
            <a:off x="-3" y="-5"/>
            <a:ext cx="12192001" cy="1354672"/>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474B5960-B52A-5F81-D8BF-252DBB08033B}"/>
              </a:ext>
            </a:extLst>
          </p:cNvPr>
          <p:cNvSpPr/>
          <p:nvPr/>
        </p:nvSpPr>
        <p:spPr>
          <a:xfrm rot="10800000">
            <a:off x="-2" y="-2"/>
            <a:ext cx="5038165" cy="1351861"/>
          </a:xfrm>
          <a:prstGeom prst="rect">
            <a:avLst/>
          </a:prstGeom>
          <a:blipFill>
            <a:blip r:embed="rId3" cstate="screen">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45;p2">
            <a:extLst>
              <a:ext uri="{FF2B5EF4-FFF2-40B4-BE49-F238E27FC236}">
                <a16:creationId xmlns:a16="http://schemas.microsoft.com/office/drawing/2014/main" id="{FBECD780-4D4A-4A1A-DA7B-F63A0810DB5E}"/>
              </a:ext>
            </a:extLst>
          </p:cNvPr>
          <p:cNvSpPr txBox="1">
            <a:spLocks/>
          </p:cNvSpPr>
          <p:nvPr/>
        </p:nvSpPr>
        <p:spPr>
          <a:xfrm>
            <a:off x="-2" y="341438"/>
            <a:ext cx="4487334"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04.  Musik machen</a:t>
            </a:r>
          </a:p>
        </p:txBody>
      </p:sp>
    </p:spTree>
    <p:extLst>
      <p:ext uri="{BB962C8B-B14F-4D97-AF65-F5344CB8AC3E}">
        <p14:creationId xmlns:p14="http://schemas.microsoft.com/office/powerpoint/2010/main" val="2605894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6DF1B-A214-78BA-544F-61F42C04D87E}"/>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82ACA002-DFA4-1EB1-FC67-9F8062B8B5D9}"/>
              </a:ext>
            </a:extLst>
          </p:cNvPr>
          <p:cNvSpPr txBox="1">
            <a:spLocks/>
          </p:cNvSpPr>
          <p:nvPr/>
        </p:nvSpPr>
        <p:spPr>
          <a:xfrm>
            <a:off x="4351870" y="1933936"/>
            <a:ext cx="7230526"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1800" dirty="0">
                <a:solidFill>
                  <a:srgbClr val="404040"/>
                </a:solidFill>
                <a:latin typeface="Calibri" panose="020F0502020204030204" pitchFamily="34" charset="0"/>
                <a:ea typeface="Calibri" panose="020F0502020204030204" pitchFamily="34" charset="0"/>
                <a:cs typeface="Calibri" panose="020F0502020204030204" pitchFamily="34" charset="0"/>
              </a:rPr>
              <a:t>Malen ist eine Form des Spielens und kann Materialstudien umfassen, bei denen Farben gemischt werden, um verschiedene </a:t>
            </a:r>
            <a:r>
              <a:rPr lang="en-IE" sz="1800" dirty="0" err="1">
                <a:solidFill>
                  <a:srgbClr val="404040"/>
                </a:solidFill>
                <a:latin typeface="Calibri" panose="020F0502020204030204" pitchFamily="34" charset="0"/>
                <a:ea typeface="Calibri" panose="020F0502020204030204" pitchFamily="34" charset="0"/>
                <a:cs typeface="Calibri" panose="020F0502020204030204" pitchFamily="34" charset="0"/>
              </a:rPr>
              <a:t>Farben </a:t>
            </a:r>
            <a:r>
              <a:rPr lang="en-IE" sz="1800" dirty="0">
                <a:solidFill>
                  <a:srgbClr val="404040"/>
                </a:solidFill>
                <a:latin typeface="Calibri" panose="020F0502020204030204" pitchFamily="34" charset="0"/>
                <a:ea typeface="Calibri" panose="020F0502020204030204" pitchFamily="34" charset="0"/>
                <a:cs typeface="Calibri" panose="020F0502020204030204" pitchFamily="34" charset="0"/>
              </a:rPr>
              <a:t>entlang ihres Spektrums zu erzeugen, sowie das Mischen verschiedener natürlicher Materialien, um Farbe herzustellen. Es kann auch das Erlernen von Techniken beinhalten, wie z. B. die Behandlung der eigenen Leinwand oder das Malen auf verschiedenen gefundenen Materialien, um herauszufinden, was Ihnen Spaß macht und Ihnen gefällt. </a:t>
            </a:r>
          </a:p>
          <a:p>
            <a:pPr marL="0" indent="0">
              <a:lnSpc>
                <a:spcPts val="2200"/>
              </a:lnSpc>
              <a:spcBef>
                <a:spcPts val="0"/>
              </a:spcBef>
              <a:buNone/>
            </a:pPr>
            <a:endParaRPr lang="en-IE" sz="18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1800" dirty="0">
                <a:solidFill>
                  <a:srgbClr val="404040"/>
                </a:solidFill>
                <a:latin typeface="Calibri" panose="020F0502020204030204" pitchFamily="34" charset="0"/>
                <a:ea typeface="Calibri" panose="020F0502020204030204" pitchFamily="34" charset="0"/>
                <a:cs typeface="Calibri" panose="020F0502020204030204" pitchFamily="34" charset="0"/>
              </a:rPr>
              <a:t>Die nasse Farbe auf (vermutlich) trockenen Oberflächen kann Ihnen zu einer umfassenden Sinneserfahrung verhelfen, die Sie in Raum und Zeit </a:t>
            </a:r>
            <a:r>
              <a:rPr lang="en-IE" sz="1800" dirty="0" err="1">
                <a:solidFill>
                  <a:srgbClr val="404040"/>
                </a:solidFill>
                <a:latin typeface="Calibri" panose="020F0502020204030204" pitchFamily="34" charset="0"/>
                <a:ea typeface="Calibri" panose="020F0502020204030204" pitchFamily="34" charset="0"/>
                <a:cs typeface="Calibri" panose="020F0502020204030204" pitchFamily="34" charset="0"/>
              </a:rPr>
              <a:t>zentriert </a:t>
            </a:r>
            <a:r>
              <a:rPr lang="en-IE" sz="1800" dirty="0">
                <a:solidFill>
                  <a:srgbClr val="404040"/>
                </a:solidFill>
                <a:latin typeface="Calibri" panose="020F0502020204030204" pitchFamily="34" charset="0"/>
                <a:ea typeface="Calibri" panose="020F0502020204030204" pitchFamily="34" charset="0"/>
                <a:cs typeface="Calibri" panose="020F0502020204030204" pitchFamily="34" charset="0"/>
              </a:rPr>
              <a:t>und es Ihnen ermöglicht, Ihre kreative Energie zu nutzen und die intellektuelle, analytische, kritische Energie freizusetzen, die so häufig entsteht, wenn man ein neues kreatives Medium erforscht. Den Kritikern sagen wir: </a:t>
            </a:r>
            <a:r>
              <a:rPr lang="en-IE" sz="1800" dirty="0" err="1">
                <a:solidFill>
                  <a:srgbClr val="404040"/>
                </a:solidFill>
                <a:latin typeface="Calibri" panose="020F0502020204030204" pitchFamily="34" charset="0"/>
                <a:ea typeface="Calibri" panose="020F0502020204030204" pitchFamily="34" charset="0"/>
                <a:cs typeface="Calibri" panose="020F0502020204030204" pitchFamily="34" charset="0"/>
              </a:rPr>
              <a:t>Konzentrieren Sie sich auf </a:t>
            </a:r>
            <a:r>
              <a:rPr lang="en-IE" sz="1800" dirty="0">
                <a:solidFill>
                  <a:srgbClr val="404040"/>
                </a:solidFill>
                <a:latin typeface="Calibri" panose="020F0502020204030204" pitchFamily="34" charset="0"/>
                <a:ea typeface="Calibri" panose="020F0502020204030204" pitchFamily="34" charset="0"/>
                <a:cs typeface="Calibri" panose="020F0502020204030204" pitchFamily="34" charset="0"/>
              </a:rPr>
              <a:t>das Spiel, </a:t>
            </a:r>
            <a:r>
              <a:rPr lang="en-IE" sz="1800" dirty="0" err="1">
                <a:solidFill>
                  <a:srgbClr val="404040"/>
                </a:solidFill>
                <a:latin typeface="Calibri" panose="020F0502020204030204" pitchFamily="34" charset="0"/>
                <a:ea typeface="Calibri" panose="020F0502020204030204" pitchFamily="34" charset="0"/>
                <a:cs typeface="Calibri" panose="020F0502020204030204" pitchFamily="34" charset="0"/>
              </a:rPr>
              <a:t>konzentrieren Sie sich auf </a:t>
            </a:r>
            <a:r>
              <a:rPr lang="en-IE" sz="1800" dirty="0">
                <a:solidFill>
                  <a:srgbClr val="404040"/>
                </a:solidFill>
                <a:latin typeface="Calibri" panose="020F0502020204030204" pitchFamily="34" charset="0"/>
                <a:ea typeface="Calibri" panose="020F0502020204030204" pitchFamily="34" charset="0"/>
                <a:cs typeface="Calibri" panose="020F0502020204030204" pitchFamily="34" charset="0"/>
              </a:rPr>
              <a:t>die Neugier, </a:t>
            </a:r>
            <a:r>
              <a:rPr lang="en-IE" sz="1800" dirty="0" err="1">
                <a:solidFill>
                  <a:srgbClr val="404040"/>
                </a:solidFill>
                <a:latin typeface="Calibri" panose="020F0502020204030204" pitchFamily="34" charset="0"/>
                <a:ea typeface="Calibri" panose="020F0502020204030204" pitchFamily="34" charset="0"/>
                <a:cs typeface="Calibri" panose="020F0502020204030204" pitchFamily="34" charset="0"/>
              </a:rPr>
              <a:t>konzentrieren Sie sich auf </a:t>
            </a:r>
            <a:r>
              <a:rPr lang="en-IE" sz="1800" dirty="0">
                <a:solidFill>
                  <a:srgbClr val="404040"/>
                </a:solidFill>
                <a:latin typeface="Calibri" panose="020F0502020204030204" pitchFamily="34" charset="0"/>
                <a:ea typeface="Calibri" panose="020F0502020204030204" pitchFamily="34" charset="0"/>
                <a:cs typeface="Calibri" panose="020F0502020204030204" pitchFamily="34" charset="0"/>
              </a:rPr>
              <a:t>die Erforschung und lassen Sie sich von der Farbe lehren. Sie sind nicht hier, um jemanden zu beeindrucken.</a:t>
            </a:r>
          </a:p>
          <a:p>
            <a:pPr marL="0" indent="0">
              <a:lnSpc>
                <a:spcPts val="2200"/>
              </a:lnSpc>
              <a:spcBef>
                <a:spcPts val="0"/>
              </a:spcBef>
              <a:buNone/>
            </a:pPr>
            <a:endParaRPr lang="sv-SE" sz="18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0FBE921E-6D2E-0949-B8FB-7DD951C3CA27}"/>
              </a:ext>
            </a:extLst>
          </p:cNvPr>
          <p:cNvSpPr txBox="1">
            <a:spLocks/>
          </p:cNvSpPr>
          <p:nvPr/>
        </p:nvSpPr>
        <p:spPr>
          <a:xfrm>
            <a:off x="728352" y="1933936"/>
            <a:ext cx="3047782"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Malen ist ein spiritueller Akt, </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unabhängig davon, wie technisch „gut” ein Gemälde sein mag. </a:t>
            </a:r>
            <a:endParaRPr lang="sv-SE"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21EE51C6-3E57-39D4-4AA3-8C511747E7DE}"/>
              </a:ext>
            </a:extLst>
          </p:cNvPr>
          <p:cNvCxnSpPr>
            <a:cxnSpLocks/>
          </p:cNvCxnSpPr>
          <p:nvPr/>
        </p:nvCxnSpPr>
        <p:spPr>
          <a:xfrm>
            <a:off x="3988121" y="1757253"/>
            <a:ext cx="0" cy="4220214"/>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Placeholder 13">
            <a:extLst>
              <a:ext uri="{FF2B5EF4-FFF2-40B4-BE49-F238E27FC236}">
                <a16:creationId xmlns:a16="http://schemas.microsoft.com/office/drawing/2014/main" id="{C93AE925-0D2D-949C-8CCF-055E32C7F6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a:stretch/>
        </p:blipFill>
        <p:spPr>
          <a:xfrm>
            <a:off x="6688680" y="2806"/>
            <a:ext cx="5487602" cy="1351862"/>
          </a:xfrm>
          <a:prstGeom prst="rect">
            <a:avLst/>
          </a:prstGeom>
        </p:spPr>
      </p:pic>
      <p:sp>
        <p:nvSpPr>
          <p:cNvPr id="15" name="Google Shape;133;p1">
            <a:extLst>
              <a:ext uri="{FF2B5EF4-FFF2-40B4-BE49-F238E27FC236}">
                <a16:creationId xmlns:a16="http://schemas.microsoft.com/office/drawing/2014/main" id="{BDEB3D02-1A09-5199-76F5-08188DC978D6}"/>
              </a:ext>
            </a:extLst>
          </p:cNvPr>
          <p:cNvSpPr/>
          <p:nvPr/>
        </p:nvSpPr>
        <p:spPr>
          <a:xfrm rot="10800000">
            <a:off x="-3" y="-5"/>
            <a:ext cx="12192001" cy="1354672"/>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3A5BCD1C-6986-9E6B-782B-DC5460CB49B4}"/>
              </a:ext>
            </a:extLst>
          </p:cNvPr>
          <p:cNvSpPr/>
          <p:nvPr/>
        </p:nvSpPr>
        <p:spPr>
          <a:xfrm rot="10800000">
            <a:off x="-2" y="-2"/>
            <a:ext cx="5038165" cy="1351861"/>
          </a:xfrm>
          <a:prstGeom prst="rect">
            <a:avLst/>
          </a:prstGeom>
          <a:blipFill>
            <a:blip r:embed="rId3" cstate="screen">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45;p2">
            <a:extLst>
              <a:ext uri="{FF2B5EF4-FFF2-40B4-BE49-F238E27FC236}">
                <a16:creationId xmlns:a16="http://schemas.microsoft.com/office/drawing/2014/main" id="{38BD357E-5870-1053-BB48-BDC2F4C87D7C}"/>
              </a:ext>
            </a:extLst>
          </p:cNvPr>
          <p:cNvSpPr txBox="1">
            <a:spLocks/>
          </p:cNvSpPr>
          <p:nvPr/>
        </p:nvSpPr>
        <p:spPr>
          <a:xfrm>
            <a:off x="-2" y="341438"/>
            <a:ext cx="3386669"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05.  Malen  </a:t>
            </a:r>
          </a:p>
        </p:txBody>
      </p:sp>
    </p:spTree>
    <p:extLst>
      <p:ext uri="{BB962C8B-B14F-4D97-AF65-F5344CB8AC3E}">
        <p14:creationId xmlns:p14="http://schemas.microsoft.com/office/powerpoint/2010/main" val="367949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B821B-92CF-5F23-D39F-02CB114DA68E}"/>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BECA5455-666C-309C-C051-186F9A24A0F6}"/>
              </a:ext>
            </a:extLst>
          </p:cNvPr>
          <p:cNvGrpSpPr/>
          <p:nvPr/>
        </p:nvGrpSpPr>
        <p:grpSpPr>
          <a:xfrm rot="10800000">
            <a:off x="4406712" y="304963"/>
            <a:ext cx="7793023" cy="6185473"/>
            <a:chOff x="0" y="304964"/>
            <a:chExt cx="7427496" cy="5895347"/>
          </a:xfrm>
        </p:grpSpPr>
        <p:sp>
          <p:nvSpPr>
            <p:cNvPr id="12" name="Freeform 11">
              <a:extLst>
                <a:ext uri="{FF2B5EF4-FFF2-40B4-BE49-F238E27FC236}">
                  <a16:creationId xmlns:a16="http://schemas.microsoft.com/office/drawing/2014/main" id="{939ADF74-C301-14D1-7EB2-EE0B8DDA56B5}"/>
                </a:ext>
              </a:extLst>
            </p:cNvPr>
            <p:cNvSpPr/>
            <p:nvPr/>
          </p:nvSpPr>
          <p:spPr>
            <a:xfrm rot="16200000">
              <a:off x="766141" y="-461044"/>
              <a:ext cx="5895217" cy="7427493"/>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C445DA56-547B-5F64-41D3-456532E25B5A}"/>
                </a:ext>
              </a:extLst>
            </p:cNvPr>
            <p:cNvSpPr/>
            <p:nvPr/>
          </p:nvSpPr>
          <p:spPr>
            <a:xfrm rot="5400000">
              <a:off x="456517" y="-151553"/>
              <a:ext cx="5894030" cy="6807064"/>
            </a:xfrm>
            <a:prstGeom prst="rect">
              <a:avLst/>
            </a:prstGeom>
            <a:blipFill dpi="0" rotWithShape="1">
              <a:blip r:embed="rId2" cstate="screen">
                <a:alphaModFix amt="86000"/>
                <a:extLst>
                  <a:ext uri="{28A0092B-C50C-407E-A947-70E740481C1C}">
                    <a14:useLocalDpi xmlns:a14="http://schemas.microsoft.com/office/drawing/2010/main"/>
                  </a:ext>
                </a:extLst>
              </a:blip>
              <a:srcRect/>
              <a:stretch>
                <a:fillRect t="340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6">
            <a:extLst>
              <a:ext uri="{FF2B5EF4-FFF2-40B4-BE49-F238E27FC236}">
                <a16:creationId xmlns:a16="http://schemas.microsoft.com/office/drawing/2014/main" id="{8244F943-8082-1962-7B50-84C9EF47214C}"/>
              </a:ext>
            </a:extLst>
          </p:cNvPr>
          <p:cNvSpPr txBox="1">
            <a:spLocks/>
          </p:cNvSpPr>
          <p:nvPr/>
        </p:nvSpPr>
        <p:spPr>
          <a:xfrm>
            <a:off x="979940" y="1167544"/>
            <a:ext cx="2998500" cy="547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0" b="1" dirty="0">
                <a:solidFill>
                  <a:srgbClr val="5398A2"/>
                </a:solidFill>
              </a:rPr>
              <a:t>01</a:t>
            </a:r>
          </a:p>
        </p:txBody>
      </p:sp>
      <p:cxnSp>
        <p:nvCxnSpPr>
          <p:cNvPr id="20" name="Straight Connector 19">
            <a:extLst>
              <a:ext uri="{FF2B5EF4-FFF2-40B4-BE49-F238E27FC236}">
                <a16:creationId xmlns:a16="http://schemas.microsoft.com/office/drawing/2014/main" id="{85F22FDD-0AFA-0EA5-675D-7837D87ADCC1}"/>
              </a:ext>
            </a:extLst>
          </p:cNvPr>
          <p:cNvCxnSpPr>
            <a:cxnSpLocks/>
          </p:cNvCxnSpPr>
          <p:nvPr/>
        </p:nvCxnSpPr>
        <p:spPr>
          <a:xfrm flipH="1">
            <a:off x="979940" y="2577269"/>
            <a:ext cx="4004436" cy="0"/>
          </a:xfrm>
          <a:prstGeom prst="line">
            <a:avLst/>
          </a:prstGeom>
          <a:ln w="28575">
            <a:solidFill>
              <a:srgbClr val="5398A2"/>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BE328E-4264-AB63-CBD7-2C76B11897FD}"/>
              </a:ext>
            </a:extLst>
          </p:cNvPr>
          <p:cNvCxnSpPr>
            <a:cxnSpLocks/>
          </p:cNvCxnSpPr>
          <p:nvPr/>
        </p:nvCxnSpPr>
        <p:spPr>
          <a:xfrm flipH="1">
            <a:off x="4625788" y="2581667"/>
            <a:ext cx="4150887"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ACDF842-D050-E57E-3B8B-1936D1DB8DB9}"/>
              </a:ext>
            </a:extLst>
          </p:cNvPr>
          <p:cNvSpPr/>
          <p:nvPr/>
        </p:nvSpPr>
        <p:spPr>
          <a:xfrm>
            <a:off x="6959346" y="2532278"/>
            <a:ext cx="4042951"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pic>
        <p:nvPicPr>
          <p:cNvPr id="29" name="Picture 28">
            <a:extLst>
              <a:ext uri="{FF2B5EF4-FFF2-40B4-BE49-F238E27FC236}">
                <a16:creationId xmlns:a16="http://schemas.microsoft.com/office/drawing/2014/main" id="{3EB22217-34EA-BD66-5996-D066DAE115B9}"/>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rot="16200000">
            <a:off x="11194976" y="5551031"/>
            <a:ext cx="1512233" cy="166935"/>
          </a:xfrm>
          <a:prstGeom prst="rect">
            <a:avLst/>
          </a:prstGeom>
        </p:spPr>
      </p:pic>
      <p:sp>
        <p:nvSpPr>
          <p:cNvPr id="2" name="TextBox 1">
            <a:extLst>
              <a:ext uri="{FF2B5EF4-FFF2-40B4-BE49-F238E27FC236}">
                <a16:creationId xmlns:a16="http://schemas.microsoft.com/office/drawing/2014/main" id="{E6524450-40D8-712C-C250-D42BBD02E38D}"/>
              </a:ext>
            </a:extLst>
          </p:cNvPr>
          <p:cNvSpPr txBox="1"/>
          <p:nvPr/>
        </p:nvSpPr>
        <p:spPr>
          <a:xfrm>
            <a:off x="7011208" y="2548765"/>
            <a:ext cx="3869649"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Einleitung</a:t>
            </a:r>
          </a:p>
        </p:txBody>
      </p:sp>
    </p:spTree>
    <p:extLst>
      <p:ext uri="{BB962C8B-B14F-4D97-AF65-F5344CB8AC3E}">
        <p14:creationId xmlns:p14="http://schemas.microsoft.com/office/powerpoint/2010/main" val="2438986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B5F0B-E12F-1E7C-3938-EE4541C10F8B}"/>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2D577B21-A9D4-005B-8506-24DDED9479E1}"/>
              </a:ext>
            </a:extLst>
          </p:cNvPr>
          <p:cNvSpPr txBox="1">
            <a:spLocks/>
          </p:cNvSpPr>
          <p:nvPr/>
        </p:nvSpPr>
        <p:spPr>
          <a:xfrm>
            <a:off x="5317066" y="1933936"/>
            <a:ext cx="6265329"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Töpfern kann aufgrund der häufig benötigten Werkzeuge manchmal unzugänglich erscheinen. Wenn Ihnen keine Töpferscheibe zur Verfügung steht, empfehlen wir Ihnen, Materialien zu suchen, mit denen Sie das Formen von Hand üben können. </a:t>
            </a:r>
          </a:p>
          <a:p>
            <a:pPr marL="0" indent="0">
              <a:lnSpc>
                <a:spcPts val="22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Im Internet finden Sie eine Vielzahl von Videos, die Ihnen dabei helfen, die richtigen Werkzeuge und Methoden zu finden. </a:t>
            </a:r>
          </a:p>
          <a:p>
            <a:pPr marL="0" indent="0">
              <a:lnSpc>
                <a:spcPts val="2200"/>
              </a:lnSpc>
              <a:spcBef>
                <a:spcPts val="0"/>
              </a:spcBef>
              <a:buNone/>
            </a:pPr>
            <a:endParaRPr lang="en-IE" sz="2300" b="1" dirty="0">
              <a:solidFill>
                <a:srgbClr val="40404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pPr marL="0" indent="0">
              <a:lnSpc>
                <a:spcPts val="2200"/>
              </a:lnSpc>
              <a:spcBef>
                <a:spcPts val="0"/>
              </a:spcBef>
              <a:buNone/>
            </a:pPr>
            <a:r>
              <a:rPr lang="en-IE" sz="2300" b="1" dirty="0">
                <a:solidFill>
                  <a:srgbClr val="40404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Hier ist ein Beispiel.</a:t>
            </a:r>
            <a:endParaRPr lang="en-IE" sz="2300"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97329212-B03E-E7D8-9016-B15E9869387B}"/>
              </a:ext>
            </a:extLst>
          </p:cNvPr>
          <p:cNvSpPr txBox="1">
            <a:spLocks/>
          </p:cNvSpPr>
          <p:nvPr/>
        </p:nvSpPr>
        <p:spPr>
          <a:xfrm>
            <a:off x="728351" y="1933936"/>
            <a:ext cx="3623513"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Mit Ton als Hauptmedium </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ist Töpfern eine Form des Kunsthandwerks</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 bei der die Erde </a:t>
            </a:r>
            <a:r>
              <a:rPr lang="en-IE" b="1" dirty="0" err="1">
                <a:solidFill>
                  <a:srgbClr val="404040"/>
                </a:solidFill>
                <a:latin typeface="Calibri" panose="020F0502020204030204" pitchFamily="34" charset="0"/>
                <a:ea typeface="Calibri" panose="020F0502020204030204" pitchFamily="34" charset="0"/>
                <a:cs typeface="Calibri" panose="020F0502020204030204" pitchFamily="34" charset="0"/>
              </a:rPr>
              <a:t>im Mittelpunkt steht </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und Sie die Erde in Ihren Händen formen. </a:t>
            </a:r>
            <a:endParaRPr lang="sv-SE"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8CEA08DB-471C-654D-2F5B-91A0A2B43CFC}"/>
              </a:ext>
            </a:extLst>
          </p:cNvPr>
          <p:cNvCxnSpPr>
            <a:cxnSpLocks/>
          </p:cNvCxnSpPr>
          <p:nvPr/>
        </p:nvCxnSpPr>
        <p:spPr>
          <a:xfrm>
            <a:off x="4902522" y="1757253"/>
            <a:ext cx="0" cy="4220214"/>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Placeholder 13">
            <a:extLst>
              <a:ext uri="{FF2B5EF4-FFF2-40B4-BE49-F238E27FC236}">
                <a16:creationId xmlns:a16="http://schemas.microsoft.com/office/drawing/2014/main" id="{2D8155B3-FD03-797C-AD52-A76513448B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473"/>
          <a:stretch/>
        </p:blipFill>
        <p:spPr>
          <a:xfrm>
            <a:off x="6688680" y="2806"/>
            <a:ext cx="5487602" cy="1351862"/>
          </a:xfrm>
          <a:prstGeom prst="rect">
            <a:avLst/>
          </a:prstGeom>
        </p:spPr>
      </p:pic>
      <p:sp>
        <p:nvSpPr>
          <p:cNvPr id="15" name="Google Shape;133;p1">
            <a:extLst>
              <a:ext uri="{FF2B5EF4-FFF2-40B4-BE49-F238E27FC236}">
                <a16:creationId xmlns:a16="http://schemas.microsoft.com/office/drawing/2014/main" id="{FB3C7B8A-86A2-3540-BCBE-C7327D123B21}"/>
              </a:ext>
            </a:extLst>
          </p:cNvPr>
          <p:cNvSpPr/>
          <p:nvPr/>
        </p:nvSpPr>
        <p:spPr>
          <a:xfrm rot="10800000">
            <a:off x="-3" y="-5"/>
            <a:ext cx="12192001" cy="1354672"/>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A84DE04A-8EBF-97F6-DDD7-687040750E07}"/>
              </a:ext>
            </a:extLst>
          </p:cNvPr>
          <p:cNvSpPr/>
          <p:nvPr/>
        </p:nvSpPr>
        <p:spPr>
          <a:xfrm rot="10800000">
            <a:off x="-2" y="-2"/>
            <a:ext cx="5038165" cy="1351861"/>
          </a:xfrm>
          <a:prstGeom prst="rect">
            <a:avLst/>
          </a:prstGeom>
          <a:blipFill>
            <a:blip r:embed="rId4" cstate="screen">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45;p2">
            <a:extLst>
              <a:ext uri="{FF2B5EF4-FFF2-40B4-BE49-F238E27FC236}">
                <a16:creationId xmlns:a16="http://schemas.microsoft.com/office/drawing/2014/main" id="{B919FE84-265F-31FF-10C5-E58F66843EB6}"/>
              </a:ext>
            </a:extLst>
          </p:cNvPr>
          <p:cNvSpPr txBox="1">
            <a:spLocks/>
          </p:cNvSpPr>
          <p:nvPr/>
        </p:nvSpPr>
        <p:spPr>
          <a:xfrm>
            <a:off x="-2" y="341438"/>
            <a:ext cx="3386669"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06.  Töpfern  </a:t>
            </a:r>
          </a:p>
        </p:txBody>
      </p:sp>
    </p:spTree>
    <p:extLst>
      <p:ext uri="{BB962C8B-B14F-4D97-AF65-F5344CB8AC3E}">
        <p14:creationId xmlns:p14="http://schemas.microsoft.com/office/powerpoint/2010/main" val="982619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53F3-D6FC-8965-A7FF-0AC45AD4DBF0}"/>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F86F7624-C733-D8F4-653A-16D7856127E2}"/>
              </a:ext>
            </a:extLst>
          </p:cNvPr>
          <p:cNvSpPr txBox="1">
            <a:spLocks/>
          </p:cNvSpPr>
          <p:nvPr/>
        </p:nvSpPr>
        <p:spPr>
          <a:xfrm>
            <a:off x="4775205" y="1933936"/>
            <a:ext cx="6349996"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Jede dieser kreativen Praktiken </a:t>
            </a:r>
            <a:r>
              <a:rPr lang="en-IE" sz="2000" dirty="0" err="1">
                <a:solidFill>
                  <a:srgbClr val="404040"/>
                </a:solidFill>
                <a:latin typeface="Calibri" panose="020F0502020204030204" pitchFamily="34" charset="0"/>
                <a:ea typeface="Calibri" panose="020F0502020204030204" pitchFamily="34" charset="0"/>
                <a:cs typeface="Calibri" panose="020F0502020204030204" pitchFamily="34" charset="0"/>
              </a:rPr>
              <a:t>konzentriert sich auf </a:t>
            </a: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das Konzept des Reparierens, eine poetische Analogie für die scheinbar zerbrochenen Zeiten, in denen wir leben. Während Kintsugi eine traditionelle japanische Praxis ist, bei der zerbrochene Gefäße repariert und mit Gold versiegelt werden, werden beim Mosaikbau zerbrochene Stücke verwendet, um größere, schöne Werke zu schaffen – von Fliesen bis hin zu Wandgemälden. </a:t>
            </a:r>
          </a:p>
          <a:p>
            <a:pPr marL="0" indent="0">
              <a:lnSpc>
                <a:spcPts val="2200"/>
              </a:lnSpc>
              <a:spcBef>
                <a:spcPts val="0"/>
              </a:spcBef>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None/>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Das Nähen bedarf keiner Erklärung, kann aber viele Formen annehmen, vom Erlernen grundlegender Nähfertigkeiten zur Herstellung eigener Textilprojekte (Kleidung, Quilts, praktische Haushaltswaren) über das Erlernen der Kunst des Stickens bis hin zum Erlernen des Ausbesserns zerrissener oder nicht mehr passender Kleidungsstücke, um ihnen neues Leben einzuhauchen.</a:t>
            </a:r>
          </a:p>
          <a:p>
            <a:pPr marL="0" indent="0">
              <a:lnSpc>
                <a:spcPts val="2200"/>
              </a:lnSpc>
              <a:spcBef>
                <a:spcPts val="0"/>
              </a:spcBef>
              <a:buNone/>
            </a:pPr>
            <a:endParaRPr lang="sv-S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A5EAF15F-AF2E-1008-E05E-413827627D10}"/>
              </a:ext>
            </a:extLst>
          </p:cNvPr>
          <p:cNvSpPr txBox="1">
            <a:spLocks/>
          </p:cNvSpPr>
          <p:nvPr/>
        </p:nvSpPr>
        <p:spPr>
          <a:xfrm>
            <a:off x="728352" y="1933936"/>
            <a:ext cx="3488048"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Wenn Sie </a:t>
            </a:r>
            <a:r>
              <a:rPr lang="en-IE" b="1" dirty="0">
                <a:solidFill>
                  <a:srgbClr val="404040"/>
                </a:solidFill>
                <a:latin typeface="Calibri" panose="020F0502020204030204" pitchFamily="34" charset="0"/>
                <a:ea typeface="Calibri" panose="020F0502020204030204" pitchFamily="34" charset="0"/>
                <a:cs typeface="Calibri" panose="020F0502020204030204" pitchFamily="34" charset="0"/>
              </a:rPr>
              <a:t>in Ihrer Gemeinde Ressourcen zum Erlernen von Kintsugi, Mosaikbau oder Nähen </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haben, empfehlen wir Ihnen, diese zu nutzen und die Methode(n) zu erlernen. </a:t>
            </a:r>
            <a:endParaRPr lang="sv-SE"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C81E2C9F-6FD5-BB41-0D89-00211758FFED}"/>
              </a:ext>
            </a:extLst>
          </p:cNvPr>
          <p:cNvCxnSpPr>
            <a:cxnSpLocks/>
          </p:cNvCxnSpPr>
          <p:nvPr/>
        </p:nvCxnSpPr>
        <p:spPr>
          <a:xfrm>
            <a:off x="4326788" y="1757253"/>
            <a:ext cx="0" cy="4759309"/>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Placeholder 13">
            <a:extLst>
              <a:ext uri="{FF2B5EF4-FFF2-40B4-BE49-F238E27FC236}">
                <a16:creationId xmlns:a16="http://schemas.microsoft.com/office/drawing/2014/main" id="{7246E98C-6FDD-BB0D-A1D7-69C9E49D4E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a:stretch/>
        </p:blipFill>
        <p:spPr>
          <a:xfrm>
            <a:off x="6688680" y="2806"/>
            <a:ext cx="5487602" cy="1351862"/>
          </a:xfrm>
          <a:prstGeom prst="rect">
            <a:avLst/>
          </a:prstGeom>
        </p:spPr>
      </p:pic>
      <p:sp>
        <p:nvSpPr>
          <p:cNvPr id="15" name="Google Shape;133;p1">
            <a:extLst>
              <a:ext uri="{FF2B5EF4-FFF2-40B4-BE49-F238E27FC236}">
                <a16:creationId xmlns:a16="http://schemas.microsoft.com/office/drawing/2014/main" id="{89A5EFA6-3768-A48F-3400-C18E448510E4}"/>
              </a:ext>
            </a:extLst>
          </p:cNvPr>
          <p:cNvSpPr/>
          <p:nvPr/>
        </p:nvSpPr>
        <p:spPr>
          <a:xfrm rot="10800000">
            <a:off x="-3" y="-5"/>
            <a:ext cx="12192001" cy="1354672"/>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D5EE7FCB-A2A5-3EFC-FDBB-0BF4805A6CCB}"/>
              </a:ext>
            </a:extLst>
          </p:cNvPr>
          <p:cNvSpPr/>
          <p:nvPr/>
        </p:nvSpPr>
        <p:spPr>
          <a:xfrm rot="10800000">
            <a:off x="-2" y="-2"/>
            <a:ext cx="5038165" cy="1351861"/>
          </a:xfrm>
          <a:prstGeom prst="rect">
            <a:avLst/>
          </a:prstGeom>
          <a:blipFill>
            <a:blip r:embed="rId3" cstate="screen">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45;p2">
            <a:extLst>
              <a:ext uri="{FF2B5EF4-FFF2-40B4-BE49-F238E27FC236}">
                <a16:creationId xmlns:a16="http://schemas.microsoft.com/office/drawing/2014/main" id="{BB69ABFD-F01B-0FCF-2660-8F5E0F7ABEDD}"/>
              </a:ext>
            </a:extLst>
          </p:cNvPr>
          <p:cNvSpPr txBox="1">
            <a:spLocks/>
          </p:cNvSpPr>
          <p:nvPr/>
        </p:nvSpPr>
        <p:spPr>
          <a:xfrm>
            <a:off x="-1" y="341438"/>
            <a:ext cx="8737602"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07.  Kintsugi, Mosaikbau oder Nähen  </a:t>
            </a:r>
          </a:p>
        </p:txBody>
      </p:sp>
    </p:spTree>
    <p:extLst>
      <p:ext uri="{BB962C8B-B14F-4D97-AF65-F5344CB8AC3E}">
        <p14:creationId xmlns:p14="http://schemas.microsoft.com/office/powerpoint/2010/main" val="704314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F9D98-54A6-98B2-779F-DA0F3DC912A7}"/>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C4189B45-71A1-1214-60FF-A05AD4960512}"/>
              </a:ext>
            </a:extLst>
          </p:cNvPr>
          <p:cNvGrpSpPr/>
          <p:nvPr/>
        </p:nvGrpSpPr>
        <p:grpSpPr>
          <a:xfrm rot="10800000">
            <a:off x="4406712" y="304963"/>
            <a:ext cx="7793023" cy="6185473"/>
            <a:chOff x="0" y="304964"/>
            <a:chExt cx="7427496" cy="5895347"/>
          </a:xfrm>
        </p:grpSpPr>
        <p:sp>
          <p:nvSpPr>
            <p:cNvPr id="12" name="Freeform 11">
              <a:extLst>
                <a:ext uri="{FF2B5EF4-FFF2-40B4-BE49-F238E27FC236}">
                  <a16:creationId xmlns:a16="http://schemas.microsoft.com/office/drawing/2014/main" id="{431A9301-E004-0F20-AFFF-F02B2936B0C3}"/>
                </a:ext>
              </a:extLst>
            </p:cNvPr>
            <p:cNvSpPr/>
            <p:nvPr/>
          </p:nvSpPr>
          <p:spPr>
            <a:xfrm rot="16200000">
              <a:off x="766141" y="-461044"/>
              <a:ext cx="5895217" cy="7427493"/>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4BA7FE8B-D140-8059-8781-2D5DB60492A5}"/>
                </a:ext>
              </a:extLst>
            </p:cNvPr>
            <p:cNvSpPr/>
            <p:nvPr/>
          </p:nvSpPr>
          <p:spPr>
            <a:xfrm rot="5400000">
              <a:off x="456517" y="-151553"/>
              <a:ext cx="5894030" cy="6807064"/>
            </a:xfrm>
            <a:prstGeom prst="rect">
              <a:avLst/>
            </a:prstGeom>
            <a:blipFill dpi="0" rotWithShape="1">
              <a:blip r:embed="rId2" cstate="screen">
                <a:alphaModFix amt="86000"/>
                <a:extLst>
                  <a:ext uri="{28A0092B-C50C-407E-A947-70E740481C1C}">
                    <a14:useLocalDpi xmlns:a14="http://schemas.microsoft.com/office/drawing/2010/main"/>
                  </a:ext>
                </a:extLst>
              </a:blip>
              <a:srcRect/>
              <a:stretch>
                <a:fillRect t="340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6">
            <a:extLst>
              <a:ext uri="{FF2B5EF4-FFF2-40B4-BE49-F238E27FC236}">
                <a16:creationId xmlns:a16="http://schemas.microsoft.com/office/drawing/2014/main" id="{5D643928-A0E7-11B6-E112-050B4A580E0A}"/>
              </a:ext>
            </a:extLst>
          </p:cNvPr>
          <p:cNvSpPr txBox="1">
            <a:spLocks/>
          </p:cNvSpPr>
          <p:nvPr/>
        </p:nvSpPr>
        <p:spPr>
          <a:xfrm>
            <a:off x="979940" y="1167544"/>
            <a:ext cx="2998500" cy="547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0" b="1" dirty="0">
                <a:solidFill>
                  <a:srgbClr val="5398A2"/>
                </a:solidFill>
              </a:rPr>
              <a:t>04</a:t>
            </a:r>
          </a:p>
        </p:txBody>
      </p:sp>
      <p:cxnSp>
        <p:nvCxnSpPr>
          <p:cNvPr id="20" name="Straight Connector 19">
            <a:extLst>
              <a:ext uri="{FF2B5EF4-FFF2-40B4-BE49-F238E27FC236}">
                <a16:creationId xmlns:a16="http://schemas.microsoft.com/office/drawing/2014/main" id="{5AAD68D4-26CD-6ED0-27C6-D50AB27873D6}"/>
              </a:ext>
            </a:extLst>
          </p:cNvPr>
          <p:cNvCxnSpPr>
            <a:cxnSpLocks/>
          </p:cNvCxnSpPr>
          <p:nvPr/>
        </p:nvCxnSpPr>
        <p:spPr>
          <a:xfrm flipH="1">
            <a:off x="979940" y="2577269"/>
            <a:ext cx="4004436" cy="0"/>
          </a:xfrm>
          <a:prstGeom prst="line">
            <a:avLst/>
          </a:prstGeom>
          <a:ln w="28575">
            <a:solidFill>
              <a:srgbClr val="5398A2"/>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84A2104-AF77-B78C-5BDA-63FCA852074D}"/>
              </a:ext>
            </a:extLst>
          </p:cNvPr>
          <p:cNvCxnSpPr>
            <a:cxnSpLocks/>
          </p:cNvCxnSpPr>
          <p:nvPr/>
        </p:nvCxnSpPr>
        <p:spPr>
          <a:xfrm flipH="1">
            <a:off x="4625788" y="2581667"/>
            <a:ext cx="4150887"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12F361D-7A1E-318A-468C-29D66DB34FFC}"/>
              </a:ext>
            </a:extLst>
          </p:cNvPr>
          <p:cNvSpPr/>
          <p:nvPr/>
        </p:nvSpPr>
        <p:spPr>
          <a:xfrm>
            <a:off x="2444620" y="2581516"/>
            <a:ext cx="9064813"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8" name="TextBox 27">
            <a:extLst>
              <a:ext uri="{FF2B5EF4-FFF2-40B4-BE49-F238E27FC236}">
                <a16:creationId xmlns:a16="http://schemas.microsoft.com/office/drawing/2014/main" id="{364EBD85-4F7E-D84B-A55D-F3522876AC84}"/>
              </a:ext>
            </a:extLst>
          </p:cNvPr>
          <p:cNvSpPr txBox="1"/>
          <p:nvPr/>
        </p:nvSpPr>
        <p:spPr>
          <a:xfrm>
            <a:off x="6582717" y="2581380"/>
            <a:ext cx="4801122" cy="830997"/>
          </a:xfrm>
          <a:prstGeom prst="rect">
            <a:avLst/>
          </a:prstGeom>
          <a:noFill/>
        </p:spPr>
        <p:txBody>
          <a:bodyPr wrap="non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Künstlerische Aktivitäten zum</a:t>
            </a:r>
          </a:p>
        </p:txBody>
      </p:sp>
      <p:pic>
        <p:nvPicPr>
          <p:cNvPr id="29" name="Picture 28">
            <a:extLst>
              <a:ext uri="{FF2B5EF4-FFF2-40B4-BE49-F238E27FC236}">
                <a16:creationId xmlns:a16="http://schemas.microsoft.com/office/drawing/2014/main" id="{4C6BDA18-19E2-E3F0-5D50-756709DCC4AA}"/>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rot="16200000">
            <a:off x="11194976" y="5551031"/>
            <a:ext cx="1512233" cy="166935"/>
          </a:xfrm>
          <a:prstGeom prst="rect">
            <a:avLst/>
          </a:prstGeom>
        </p:spPr>
      </p:pic>
      <p:sp>
        <p:nvSpPr>
          <p:cNvPr id="2" name="Rectangle 1">
            <a:extLst>
              <a:ext uri="{FF2B5EF4-FFF2-40B4-BE49-F238E27FC236}">
                <a16:creationId xmlns:a16="http://schemas.microsoft.com/office/drawing/2014/main" id="{950DA1DA-83EA-8E40-A1DF-B1332DEE10B3}"/>
              </a:ext>
            </a:extLst>
          </p:cNvPr>
          <p:cNvSpPr/>
          <p:nvPr/>
        </p:nvSpPr>
        <p:spPr>
          <a:xfrm>
            <a:off x="2631233" y="3542099"/>
            <a:ext cx="8862591"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3" name="TextBox 2">
            <a:extLst>
              <a:ext uri="{FF2B5EF4-FFF2-40B4-BE49-F238E27FC236}">
                <a16:creationId xmlns:a16="http://schemas.microsoft.com/office/drawing/2014/main" id="{C7940C26-C7C8-F350-4B88-CAEA7493361F}"/>
              </a:ext>
            </a:extLst>
          </p:cNvPr>
          <p:cNvSpPr txBox="1"/>
          <p:nvPr/>
        </p:nvSpPr>
        <p:spPr>
          <a:xfrm>
            <a:off x="5403933" y="3541963"/>
            <a:ext cx="5979906" cy="830997"/>
          </a:xfrm>
          <a:prstGeom prst="rect">
            <a:avLst/>
          </a:prstGeom>
          <a:noFill/>
        </p:spPr>
        <p:txBody>
          <a:bodyPr wrap="non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Emotionen auszudrücken und</a:t>
            </a:r>
          </a:p>
        </p:txBody>
      </p:sp>
      <p:sp>
        <p:nvSpPr>
          <p:cNvPr id="5" name="Rectangle 4">
            <a:extLst>
              <a:ext uri="{FF2B5EF4-FFF2-40B4-BE49-F238E27FC236}">
                <a16:creationId xmlns:a16="http://schemas.microsoft.com/office/drawing/2014/main" id="{BD578DA8-99B3-2BB0-CF09-64C387F3A94A}"/>
              </a:ext>
            </a:extLst>
          </p:cNvPr>
          <p:cNvSpPr/>
          <p:nvPr/>
        </p:nvSpPr>
        <p:spPr>
          <a:xfrm>
            <a:off x="3978440" y="4503063"/>
            <a:ext cx="7499768"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47FB1502-562C-10A8-7CC0-E2384C83F8F0}"/>
              </a:ext>
            </a:extLst>
          </p:cNvPr>
          <p:cNvSpPr txBox="1"/>
          <p:nvPr/>
        </p:nvSpPr>
        <p:spPr>
          <a:xfrm>
            <a:off x="5241672" y="4502927"/>
            <a:ext cx="6126550" cy="830997"/>
          </a:xfrm>
          <a:prstGeom prst="rect">
            <a:avLst/>
          </a:prstGeom>
          <a:noFill/>
        </p:spPr>
        <p:txBody>
          <a:bodyPr wrap="non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Verbindung zur Natur</a:t>
            </a:r>
          </a:p>
        </p:txBody>
      </p:sp>
    </p:spTree>
    <p:extLst>
      <p:ext uri="{BB962C8B-B14F-4D97-AF65-F5344CB8AC3E}">
        <p14:creationId xmlns:p14="http://schemas.microsoft.com/office/powerpoint/2010/main" val="3255013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6FA2C-1BF1-1189-7A79-017206146A90}"/>
            </a:ext>
          </a:extLst>
        </p:cNvPr>
        <p:cNvGrpSpPr/>
        <p:nvPr/>
      </p:nvGrpSpPr>
      <p:grpSpPr>
        <a:xfrm>
          <a:off x="0" y="0"/>
          <a:ext cx="0" cy="0"/>
          <a:chOff x="0" y="0"/>
          <a:chExt cx="0" cy="0"/>
        </a:xfrm>
      </p:grpSpPr>
      <p:sp>
        <p:nvSpPr>
          <p:cNvPr id="11" name="Google Shape;133;p1">
            <a:extLst>
              <a:ext uri="{FF2B5EF4-FFF2-40B4-BE49-F238E27FC236}">
                <a16:creationId xmlns:a16="http://schemas.microsoft.com/office/drawing/2014/main" id="{263B585E-DB92-7A09-7EF1-2CA422BCECD3}"/>
              </a:ext>
            </a:extLst>
          </p:cNvPr>
          <p:cNvSpPr/>
          <p:nvPr/>
        </p:nvSpPr>
        <p:spPr>
          <a:xfrm>
            <a:off x="-11" y="-12"/>
            <a:ext cx="12192011" cy="2157164"/>
          </a:xfrm>
          <a:prstGeom prst="rect">
            <a:avLst/>
          </a:prstGeom>
          <a:gradFill>
            <a:gsLst>
              <a:gs pos="33000">
                <a:srgbClr val="1F8E47"/>
              </a:gs>
              <a:gs pos="93000">
                <a:srgbClr val="1F8E47"/>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30D50488-D354-7881-F048-7C7AB41E29B7}"/>
              </a:ext>
            </a:extLst>
          </p:cNvPr>
          <p:cNvSpPr/>
          <p:nvPr/>
        </p:nvSpPr>
        <p:spPr>
          <a:xfrm rot="10800000" flipH="1">
            <a:off x="7907856" y="-1264038"/>
            <a:ext cx="4284144" cy="3429000"/>
          </a:xfrm>
          <a:prstGeom prst="rect">
            <a:avLst/>
          </a:prstGeom>
          <a:blipFill>
            <a:blip r:embed="rId2" cstate="screen">
              <a:alphaModFix amt="73000"/>
              <a:extLst>
                <a:ext uri="{28A0092B-C50C-407E-A947-70E740481C1C}">
                  <a14:useLocalDpi xmlns:a14="http://schemas.microsoft.com/office/drawing/2010/main"/>
                </a:ext>
              </a:extLst>
            </a:blip>
            <a:srcRect/>
            <a:stretch>
              <a:fillRect l="35083" b="5495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CD52B98B-64B2-2C5D-5125-E7DEBA3488BA}"/>
              </a:ext>
            </a:extLst>
          </p:cNvPr>
          <p:cNvSpPr txBox="1">
            <a:spLocks/>
          </p:cNvSpPr>
          <p:nvPr/>
        </p:nvSpPr>
        <p:spPr>
          <a:xfrm>
            <a:off x="577774" y="578555"/>
            <a:ext cx="10834056" cy="36623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00"/>
              </a:lnSpc>
              <a:spcBef>
                <a:spcPts val="0"/>
              </a:spcBef>
              <a:buNone/>
            </a:pPr>
            <a:r>
              <a:rPr lang="en-IE" sz="4300" b="1" dirty="0">
                <a:solidFill>
                  <a:schemeClr val="bg1"/>
                </a:solidFill>
                <a:latin typeface="Calibri" panose="020F0502020204030204" pitchFamily="34" charset="0"/>
                <a:ea typeface="Calibri" panose="020F0502020204030204" pitchFamily="34" charset="0"/>
                <a:cs typeface="Calibri" panose="020F0502020204030204" pitchFamily="34" charset="0"/>
              </a:rPr>
              <a:t>„Das Gegenteil von Depression ist Ausdruck“, </a:t>
            </a:r>
          </a:p>
          <a:p>
            <a:pPr marL="0" indent="0">
              <a:lnSpc>
                <a:spcPts val="2700"/>
              </a:lnSpc>
              <a:spcBef>
                <a:spcPts val="0"/>
              </a:spcBef>
              <a:buNone/>
            </a:pPr>
            <a:endParaRPr lang="en-IE" sz="3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00"/>
              </a:lnSpc>
              <a:spcBef>
                <a:spcPts val="0"/>
              </a:spcBef>
              <a:buNone/>
            </a:pPr>
            <a:r>
              <a:rPr lang="en-IE" sz="2400" dirty="0">
                <a:solidFill>
                  <a:schemeClr val="bg1"/>
                </a:solidFill>
                <a:latin typeface="Calibri" panose="020F0502020204030204" pitchFamily="34" charset="0"/>
                <a:ea typeface="Calibri" panose="020F0502020204030204" pitchFamily="34" charset="0"/>
                <a:cs typeface="Calibri" panose="020F0502020204030204" pitchFamily="34" charset="0"/>
              </a:rPr>
              <a:t>schrieb die Psychologin Edith Eger</a:t>
            </a:r>
            <a:r>
              <a:rPr lang="en-IE" sz="3800"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sv-SE" sz="38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638260D3-EC86-8F3B-49B4-0C1FC91768CF}"/>
              </a:ext>
            </a:extLst>
          </p:cNvPr>
          <p:cNvSpPr txBox="1">
            <a:spLocks/>
          </p:cNvSpPr>
          <p:nvPr/>
        </p:nvSpPr>
        <p:spPr>
          <a:xfrm>
            <a:off x="580632" y="2523797"/>
            <a:ext cx="5097426" cy="4977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00"/>
              </a:lnSpc>
              <a:spcBef>
                <a:spcPts val="0"/>
              </a:spcBef>
              <a:buNone/>
            </a:pPr>
            <a:r>
              <a:rPr lang="en-IE" sz="2700" b="1" dirty="0">
                <a:solidFill>
                  <a:srgbClr val="5398A2"/>
                </a:solidFill>
                <a:latin typeface="Calibri" panose="020F0502020204030204" pitchFamily="34" charset="0"/>
                <a:ea typeface="Calibri" panose="020F0502020204030204" pitchFamily="34" charset="0"/>
                <a:cs typeface="Calibri" panose="020F0502020204030204" pitchFamily="34" charset="0"/>
              </a:rPr>
              <a:t>Hier finden Sie Ideen, wie Sie künstlerischen Ausdruck mit natürlichen Materialien verbinden können.</a:t>
            </a:r>
          </a:p>
          <a:p>
            <a:pPr marL="0" indent="0">
              <a:lnSpc>
                <a:spcPts val="23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Diese Aktivitäten können als einmalige Aktivität durchgeführt oder in Ihre kreative Praxis integriert werden, wann immer Sie eine beruhigende und unterhaltsame Möglichkeit suchen, Ihre Emotionen auszudrücken. In diesem Abschnitt werden die oben genannten Konzepte untersucht, indem wir bewusst dazu angeleitet werden, unsere kreativen Fähigkeiten mit unserer Beziehung zur Natur zu verbinden.</a:t>
            </a:r>
          </a:p>
          <a:p>
            <a:pPr marL="0" indent="0">
              <a:lnSpc>
                <a:spcPts val="23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00"/>
              </a:lnSpc>
              <a:spcBef>
                <a:spcPts val="0"/>
              </a:spcBef>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A900955-1BB2-A557-CE78-5C2168EA65FC}"/>
              </a:ext>
            </a:extLst>
          </p:cNvPr>
          <p:cNvCxnSpPr>
            <a:cxnSpLocks/>
          </p:cNvCxnSpPr>
          <p:nvPr/>
        </p:nvCxnSpPr>
        <p:spPr>
          <a:xfrm>
            <a:off x="6513944" y="2286000"/>
            <a:ext cx="0" cy="4251648"/>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
        <p:nvSpPr>
          <p:cNvPr id="24" name="Text Placeholder 3">
            <a:extLst>
              <a:ext uri="{FF2B5EF4-FFF2-40B4-BE49-F238E27FC236}">
                <a16:creationId xmlns:a16="http://schemas.microsoft.com/office/drawing/2014/main" id="{53D1DE9D-DF0E-30B0-24E1-55D987FB5D40}"/>
              </a:ext>
            </a:extLst>
          </p:cNvPr>
          <p:cNvSpPr txBox="1">
            <a:spLocks/>
          </p:cNvSpPr>
          <p:nvPr/>
        </p:nvSpPr>
        <p:spPr>
          <a:xfrm>
            <a:off x="7004045" y="2735719"/>
            <a:ext cx="4825729" cy="32310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200"/>
              </a:spcBef>
              <a:buClr>
                <a:srgbClr val="E6C8C7"/>
              </a:buClr>
              <a:buNone/>
              <a:tabLst>
                <a:tab pos="3911600" algn="l"/>
                <a:tab pos="4841875" algn="l"/>
              </a:tabLst>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Mini-Natur-Schaukel     0 </a:t>
            </a:r>
          </a:p>
          <a:p>
            <a:pPr marL="0" indent="0">
              <a:lnSpc>
                <a:spcPct val="200000"/>
              </a:lnSpc>
              <a:spcBef>
                <a:spcPts val="200"/>
              </a:spcBef>
              <a:buClr>
                <a:srgbClr val="E6C8C7"/>
              </a:buClr>
              <a:buNone/>
              <a:tabLst>
                <a:tab pos="3911600" algn="l"/>
                <a:tab pos="4841875" algn="l"/>
              </a:tabLst>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Pflanzendrucke     0</a:t>
            </a:r>
          </a:p>
          <a:p>
            <a:pPr marL="0" indent="0">
              <a:lnSpc>
                <a:spcPct val="200000"/>
              </a:lnSpc>
              <a:spcBef>
                <a:spcPts val="200"/>
              </a:spcBef>
              <a:buClr>
                <a:srgbClr val="E6C8C7"/>
              </a:buClr>
              <a:buNone/>
              <a:tabLst>
                <a:tab pos="3911600" algn="l"/>
                <a:tab pos="4841875" algn="l"/>
              </a:tabLst>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Blumen trocknen und arrangieren    0 </a:t>
            </a: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200000"/>
              </a:lnSpc>
              <a:spcBef>
                <a:spcPts val="200"/>
              </a:spcBef>
              <a:buClr>
                <a:srgbClr val="E6C8C7"/>
              </a:buClr>
              <a:buNone/>
              <a:tabLst>
                <a:tab pos="3911600" algn="l"/>
                <a:tab pos="4841875" algn="l"/>
              </a:tabLst>
            </a:pP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7081F000-2646-28B7-3057-C04E80F7A0FF}"/>
              </a:ext>
            </a:extLst>
          </p:cNvPr>
          <p:cNvGrpSpPr/>
          <p:nvPr/>
        </p:nvGrpSpPr>
        <p:grpSpPr>
          <a:xfrm>
            <a:off x="6125293" y="3791464"/>
            <a:ext cx="5177595" cy="767372"/>
            <a:chOff x="5408400" y="3484375"/>
            <a:chExt cx="5177595" cy="767372"/>
          </a:xfrm>
        </p:grpSpPr>
        <p:cxnSp>
          <p:nvCxnSpPr>
            <p:cNvPr id="26" name="Straight Connector 25">
              <a:extLst>
                <a:ext uri="{FF2B5EF4-FFF2-40B4-BE49-F238E27FC236}">
                  <a16:creationId xmlns:a16="http://schemas.microsoft.com/office/drawing/2014/main" id="{1A2F6A75-6509-3FC9-C1C0-B2E5EF4EF116}"/>
                </a:ext>
              </a:extLst>
            </p:cNvPr>
            <p:cNvCxnSpPr>
              <a:cxnSpLocks/>
            </p:cNvCxnSpPr>
            <p:nvPr/>
          </p:nvCxnSpPr>
          <p:spPr>
            <a:xfrm flipH="1">
              <a:off x="5905995" y="3913830"/>
              <a:ext cx="468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2A5D658-D781-8B63-CB33-447D62C7899B}"/>
                </a:ext>
              </a:extLst>
            </p:cNvPr>
            <p:cNvGrpSpPr/>
            <p:nvPr/>
          </p:nvGrpSpPr>
          <p:grpSpPr>
            <a:xfrm>
              <a:off x="5408400" y="3484375"/>
              <a:ext cx="735518" cy="767372"/>
              <a:chOff x="6014779" y="1253145"/>
              <a:chExt cx="932855" cy="973255"/>
            </a:xfrm>
          </p:grpSpPr>
          <p:sp>
            <p:nvSpPr>
              <p:cNvPr id="28" name="Oval 27">
                <a:extLst>
                  <a:ext uri="{FF2B5EF4-FFF2-40B4-BE49-F238E27FC236}">
                    <a16:creationId xmlns:a16="http://schemas.microsoft.com/office/drawing/2014/main" id="{0D88F0EC-DA64-9E22-8048-13D27D0933DE}"/>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3">
                <a:extLst>
                  <a:ext uri="{FF2B5EF4-FFF2-40B4-BE49-F238E27FC236}">
                    <a16:creationId xmlns:a16="http://schemas.microsoft.com/office/drawing/2014/main" id="{095C4EF8-3824-E3F5-F0A7-5DE276217B9D}"/>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02</a:t>
                </a:r>
              </a:p>
            </p:txBody>
          </p:sp>
        </p:grpSp>
      </p:grpSp>
      <p:grpSp>
        <p:nvGrpSpPr>
          <p:cNvPr id="30" name="Group 29">
            <a:extLst>
              <a:ext uri="{FF2B5EF4-FFF2-40B4-BE49-F238E27FC236}">
                <a16:creationId xmlns:a16="http://schemas.microsoft.com/office/drawing/2014/main" id="{9036C048-F8C5-9A34-9E2D-42C250DDA2A5}"/>
              </a:ext>
            </a:extLst>
          </p:cNvPr>
          <p:cNvGrpSpPr/>
          <p:nvPr/>
        </p:nvGrpSpPr>
        <p:grpSpPr>
          <a:xfrm>
            <a:off x="6125293" y="3029634"/>
            <a:ext cx="5177595" cy="767372"/>
            <a:chOff x="5408400" y="3484375"/>
            <a:chExt cx="5177595" cy="767372"/>
          </a:xfrm>
        </p:grpSpPr>
        <p:cxnSp>
          <p:nvCxnSpPr>
            <p:cNvPr id="31" name="Straight Connector 30">
              <a:extLst>
                <a:ext uri="{FF2B5EF4-FFF2-40B4-BE49-F238E27FC236}">
                  <a16:creationId xmlns:a16="http://schemas.microsoft.com/office/drawing/2014/main" id="{5AD08733-FC75-5217-5765-EAB00BD30803}"/>
                </a:ext>
              </a:extLst>
            </p:cNvPr>
            <p:cNvCxnSpPr>
              <a:cxnSpLocks/>
            </p:cNvCxnSpPr>
            <p:nvPr/>
          </p:nvCxnSpPr>
          <p:spPr>
            <a:xfrm flipH="1">
              <a:off x="5905995" y="3913830"/>
              <a:ext cx="468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E64759B4-4061-4533-D751-B298EBF64D17}"/>
                </a:ext>
              </a:extLst>
            </p:cNvPr>
            <p:cNvGrpSpPr/>
            <p:nvPr/>
          </p:nvGrpSpPr>
          <p:grpSpPr>
            <a:xfrm>
              <a:off x="5408400" y="3484375"/>
              <a:ext cx="735518" cy="767372"/>
              <a:chOff x="6014779" y="1253145"/>
              <a:chExt cx="932855" cy="973255"/>
            </a:xfrm>
          </p:grpSpPr>
          <p:sp>
            <p:nvSpPr>
              <p:cNvPr id="33" name="Oval 32">
                <a:extLst>
                  <a:ext uri="{FF2B5EF4-FFF2-40B4-BE49-F238E27FC236}">
                    <a16:creationId xmlns:a16="http://schemas.microsoft.com/office/drawing/2014/main" id="{32FE730B-AC14-FA14-2E29-7CD20A2707E7}"/>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3">
                <a:extLst>
                  <a:ext uri="{FF2B5EF4-FFF2-40B4-BE49-F238E27FC236}">
                    <a16:creationId xmlns:a16="http://schemas.microsoft.com/office/drawing/2014/main" id="{76CEB0D3-E843-2E06-DF90-C2D657B3DE0E}"/>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01</a:t>
                </a:r>
              </a:p>
            </p:txBody>
          </p:sp>
        </p:grpSp>
      </p:grpSp>
      <p:grpSp>
        <p:nvGrpSpPr>
          <p:cNvPr id="35" name="Group 34">
            <a:extLst>
              <a:ext uri="{FF2B5EF4-FFF2-40B4-BE49-F238E27FC236}">
                <a16:creationId xmlns:a16="http://schemas.microsoft.com/office/drawing/2014/main" id="{2CB71826-D4E1-2C83-FECD-185C8DCAFA72}"/>
              </a:ext>
            </a:extLst>
          </p:cNvPr>
          <p:cNvGrpSpPr/>
          <p:nvPr/>
        </p:nvGrpSpPr>
        <p:grpSpPr>
          <a:xfrm>
            <a:off x="6125293" y="4553294"/>
            <a:ext cx="5177595" cy="767372"/>
            <a:chOff x="5408400" y="3484375"/>
            <a:chExt cx="5177595" cy="767372"/>
          </a:xfrm>
        </p:grpSpPr>
        <p:cxnSp>
          <p:nvCxnSpPr>
            <p:cNvPr id="36" name="Straight Connector 35">
              <a:extLst>
                <a:ext uri="{FF2B5EF4-FFF2-40B4-BE49-F238E27FC236}">
                  <a16:creationId xmlns:a16="http://schemas.microsoft.com/office/drawing/2014/main" id="{226CE0D6-7661-DB07-2939-8D3B87AAF1EC}"/>
                </a:ext>
              </a:extLst>
            </p:cNvPr>
            <p:cNvCxnSpPr>
              <a:cxnSpLocks/>
            </p:cNvCxnSpPr>
            <p:nvPr/>
          </p:nvCxnSpPr>
          <p:spPr>
            <a:xfrm flipH="1">
              <a:off x="5905995" y="3913830"/>
              <a:ext cx="4680000"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A2B14C09-13BD-0923-FC97-43BEF3C08C99}"/>
                </a:ext>
              </a:extLst>
            </p:cNvPr>
            <p:cNvGrpSpPr/>
            <p:nvPr/>
          </p:nvGrpSpPr>
          <p:grpSpPr>
            <a:xfrm>
              <a:off x="5408400" y="3484375"/>
              <a:ext cx="735518" cy="767372"/>
              <a:chOff x="6014779" y="1253145"/>
              <a:chExt cx="932855" cy="973255"/>
            </a:xfrm>
          </p:grpSpPr>
          <p:sp>
            <p:nvSpPr>
              <p:cNvPr id="38" name="Oval 37">
                <a:extLst>
                  <a:ext uri="{FF2B5EF4-FFF2-40B4-BE49-F238E27FC236}">
                    <a16:creationId xmlns:a16="http://schemas.microsoft.com/office/drawing/2014/main" id="{19A87EBD-C7A3-310A-681E-77BF384C9A62}"/>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23">
                <a:extLst>
                  <a:ext uri="{FF2B5EF4-FFF2-40B4-BE49-F238E27FC236}">
                    <a16:creationId xmlns:a16="http://schemas.microsoft.com/office/drawing/2014/main" id="{ADA8B45B-1DD6-1E49-1F23-1293D2B896F5}"/>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03</a:t>
                </a:r>
              </a:p>
            </p:txBody>
          </p:sp>
        </p:grpSp>
      </p:grpSp>
    </p:spTree>
    <p:extLst>
      <p:ext uri="{BB962C8B-B14F-4D97-AF65-F5344CB8AC3E}">
        <p14:creationId xmlns:p14="http://schemas.microsoft.com/office/powerpoint/2010/main" val="952648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F068D-8443-6C54-63B9-6EEDC1F97F99}"/>
            </a:ext>
          </a:extLst>
        </p:cNvPr>
        <p:cNvGrpSpPr/>
        <p:nvPr/>
      </p:nvGrpSpPr>
      <p:grpSpPr>
        <a:xfrm>
          <a:off x="0" y="0"/>
          <a:ext cx="0" cy="0"/>
          <a:chOff x="0" y="0"/>
          <a:chExt cx="0" cy="0"/>
        </a:xfrm>
      </p:grpSpPr>
      <p:sp>
        <p:nvSpPr>
          <p:cNvPr id="2" name="Google Shape;133;p1">
            <a:extLst>
              <a:ext uri="{FF2B5EF4-FFF2-40B4-BE49-F238E27FC236}">
                <a16:creationId xmlns:a16="http://schemas.microsoft.com/office/drawing/2014/main" id="{493AA8AD-C7AF-27F2-CC13-F3D64D4D9F5B}"/>
              </a:ext>
            </a:extLst>
          </p:cNvPr>
          <p:cNvSpPr/>
          <p:nvPr/>
        </p:nvSpPr>
        <p:spPr>
          <a:xfrm rot="10800000">
            <a:off x="-3" y="-6"/>
            <a:ext cx="5672670" cy="6858005"/>
          </a:xfrm>
          <a:prstGeom prst="rect">
            <a:avLst/>
          </a:prstGeom>
          <a:gradFill>
            <a:gsLst>
              <a:gs pos="33000">
                <a:srgbClr val="1F8E47"/>
              </a:gs>
              <a:gs pos="74000">
                <a:srgbClr val="1F8E47"/>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 name="Google Shape;145;p2">
            <a:extLst>
              <a:ext uri="{FF2B5EF4-FFF2-40B4-BE49-F238E27FC236}">
                <a16:creationId xmlns:a16="http://schemas.microsoft.com/office/drawing/2014/main" id="{162E2CCB-AA63-8C10-F43F-6AC91766944D}"/>
              </a:ext>
            </a:extLst>
          </p:cNvPr>
          <p:cNvSpPr txBox="1">
            <a:spLocks/>
          </p:cNvSpPr>
          <p:nvPr/>
        </p:nvSpPr>
        <p:spPr>
          <a:xfrm>
            <a:off x="-1" y="643468"/>
            <a:ext cx="5812971"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01. Mini-Natur-Schaukel: </a:t>
            </a:r>
          </a:p>
        </p:txBody>
      </p:sp>
      <p:sp>
        <p:nvSpPr>
          <p:cNvPr id="9" name="Text Placeholder 3">
            <a:extLst>
              <a:ext uri="{FF2B5EF4-FFF2-40B4-BE49-F238E27FC236}">
                <a16:creationId xmlns:a16="http://schemas.microsoft.com/office/drawing/2014/main" id="{70EEA721-2FF3-64B3-3C01-055C80C0185F}"/>
              </a:ext>
            </a:extLst>
          </p:cNvPr>
          <p:cNvSpPr txBox="1">
            <a:spLocks/>
          </p:cNvSpPr>
          <p:nvPr/>
        </p:nvSpPr>
        <p:spPr>
          <a:xfrm>
            <a:off x="6094793" y="643468"/>
            <a:ext cx="5487602" cy="48346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Suchen Sie sich ein rechteckiges Stück Holz, das Sie als Fundament für die Schaukel verwenden können. Bohren Sie ein Loch in die Unterseite des Astes. Wenn Sie über die richtige Ausrüstung verfügen, bohren Sie ein Loch in den Stein (alternativ können Sie den Stein auch mit einer Angelschnur oder einem Hanfseil befestigen). Schnitzen Sie in der unteren Hälfte des Holzstücks einen Platz für den Stein aus. Befestigen Sie den Ast und den Stein an einer Metallstange. Machen Sie einen Einschnitt an der Oberseite des Holzstücks und legen Sie die Stange darauf. </a:t>
            </a:r>
          </a:p>
          <a:p>
            <a:pPr marL="0" lvl="0" indent="0">
              <a:lnSpc>
                <a:spcPts val="2200"/>
              </a:lnSpc>
              <a:spcBef>
                <a:spcPts val="0"/>
              </a:spcBef>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DACB8"/>
              </a:buClr>
              <a:buNone/>
            </a:pPr>
            <a:r>
              <a:rPr lang="en-IE" sz="2300" b="1" dirty="0">
                <a:solidFill>
                  <a:srgbClr val="1F8E47"/>
                </a:solidFill>
                <a:latin typeface="Calibri" panose="020F0502020204030204" pitchFamily="34" charset="0"/>
                <a:ea typeface="Calibri" panose="020F0502020204030204" pitchFamily="34" charset="0"/>
                <a:cs typeface="Calibri" panose="020F0502020204030204" pitchFamily="34" charset="0"/>
              </a:rPr>
              <a:t>So bohren Sie ein Loch in einen Stein:</a:t>
            </a:r>
          </a:p>
          <a:p>
            <a:pPr>
              <a:lnSpc>
                <a:spcPts val="2200"/>
              </a:lnSpc>
              <a:spcBef>
                <a:spcPts val="0"/>
              </a:spcBef>
              <a:buClr>
                <a:srgbClr val="5DACB8"/>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https://www.youtube.com/watch?v=bxIYOugoE-w</a:t>
            </a:r>
          </a:p>
          <a:p>
            <a:pPr>
              <a:lnSpc>
                <a:spcPts val="2200"/>
              </a:lnSpc>
              <a:spcBef>
                <a:spcPts val="0"/>
              </a:spcBef>
              <a:buClr>
                <a:srgbClr val="5DACB8"/>
              </a:buClr>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DACB8"/>
              </a:buClr>
              <a:buNone/>
            </a:pPr>
            <a:r>
              <a:rPr lang="en-IE" sz="2300" b="1" dirty="0">
                <a:solidFill>
                  <a:srgbClr val="1F8E47"/>
                </a:solidFill>
                <a:latin typeface="Calibri" panose="020F0502020204030204" pitchFamily="34" charset="0"/>
                <a:ea typeface="Calibri" panose="020F0502020204030204" pitchFamily="34" charset="0"/>
                <a:cs typeface="Calibri" panose="020F0502020204030204" pitchFamily="34" charset="0"/>
              </a:rPr>
              <a:t>Beispiel für eine Naturschaukel:</a:t>
            </a:r>
          </a:p>
          <a:p>
            <a:pPr>
              <a:lnSpc>
                <a:spcPts val="2200"/>
              </a:lnSpc>
              <a:spcBef>
                <a:spcPts val="0"/>
              </a:spcBef>
              <a:buClr>
                <a:srgbClr val="5DACB8"/>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https://www.facebook.com/reel/1343369839649099 </a:t>
            </a:r>
          </a:p>
          <a:p>
            <a:pPr marL="0" lvl="0" indent="0">
              <a:lnSpc>
                <a:spcPts val="2200"/>
              </a:lnSpc>
              <a:spcBef>
                <a:spcPts val="0"/>
              </a:spcBef>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A3636CA-82E8-DF61-4C11-A202B629D3E3}"/>
              </a:ext>
            </a:extLst>
          </p:cNvPr>
          <p:cNvSpPr/>
          <p:nvPr/>
        </p:nvSpPr>
        <p:spPr>
          <a:xfrm rot="10800000">
            <a:off x="-11" y="3429000"/>
            <a:ext cx="4284144" cy="3429000"/>
          </a:xfrm>
          <a:prstGeom prst="rect">
            <a:avLst/>
          </a:prstGeom>
          <a:blipFill>
            <a:blip r:embed="rId2" cstate="screen">
              <a:alphaModFix amt="73000"/>
              <a:extLst>
                <a:ext uri="{28A0092B-C50C-407E-A947-70E740481C1C}">
                  <a14:useLocalDpi xmlns:a14="http://schemas.microsoft.com/office/drawing/2010/main"/>
                </a:ext>
              </a:extLst>
            </a:blip>
            <a:srcRect/>
            <a:stretch>
              <a:fillRect l="35083" b="5495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E6C65B11-ECD3-6D9B-ABA6-5BF08BA77E4B}"/>
              </a:ext>
            </a:extLst>
          </p:cNvPr>
          <p:cNvSpPr txBox="1">
            <a:spLocks/>
          </p:cNvSpPr>
          <p:nvPr/>
        </p:nvSpPr>
        <p:spPr>
          <a:xfrm>
            <a:off x="609607" y="1901347"/>
            <a:ext cx="4588715"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9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Schaukeln erinnern uns daran, dass es manchmal ein Hin und Her braucht, um das Gleichgewicht zu finden. </a:t>
            </a:r>
          </a:p>
          <a:p>
            <a:pPr marL="0" indent="0">
              <a:lnSpc>
                <a:spcPts val="2900"/>
              </a:lnSpc>
              <a:spcBef>
                <a:spcPts val="0"/>
              </a:spcBef>
              <a:buNone/>
            </a:pPr>
            <a:endParaRPr lang="en-IE"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9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Um Ihre eigene Naturschaukel zu bauen,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suchen Sie sich einen kleinen, stabilen Ast und einen Stein an einem Ort oder in einer Umgebung, die Ihnen irgendwie wichtig ist</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sv-S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3220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4731B-079B-8035-EA1E-EAD41798CF45}"/>
            </a:ext>
          </a:extLst>
        </p:cNvPr>
        <p:cNvGrpSpPr/>
        <p:nvPr/>
      </p:nvGrpSpPr>
      <p:grpSpPr>
        <a:xfrm>
          <a:off x="0" y="0"/>
          <a:ext cx="0" cy="0"/>
          <a:chOff x="0" y="0"/>
          <a:chExt cx="0" cy="0"/>
        </a:xfrm>
      </p:grpSpPr>
      <p:sp>
        <p:nvSpPr>
          <p:cNvPr id="2" name="Google Shape;133;p1">
            <a:extLst>
              <a:ext uri="{FF2B5EF4-FFF2-40B4-BE49-F238E27FC236}">
                <a16:creationId xmlns:a16="http://schemas.microsoft.com/office/drawing/2014/main" id="{D6A5D9CC-18B2-7BF7-9A8C-C3E41B7E7C90}"/>
              </a:ext>
            </a:extLst>
          </p:cNvPr>
          <p:cNvSpPr/>
          <p:nvPr/>
        </p:nvSpPr>
        <p:spPr>
          <a:xfrm rot="10800000">
            <a:off x="-3" y="-7"/>
            <a:ext cx="5046136" cy="6858005"/>
          </a:xfrm>
          <a:prstGeom prst="rect">
            <a:avLst/>
          </a:prstGeom>
          <a:gradFill>
            <a:gsLst>
              <a:gs pos="33000">
                <a:srgbClr val="1F8E47"/>
              </a:gs>
              <a:gs pos="74000">
                <a:srgbClr val="1F8E47"/>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 name="Google Shape;145;p2">
            <a:extLst>
              <a:ext uri="{FF2B5EF4-FFF2-40B4-BE49-F238E27FC236}">
                <a16:creationId xmlns:a16="http://schemas.microsoft.com/office/drawing/2014/main" id="{10A8790C-71B9-1018-D126-5A295FB7D27D}"/>
              </a:ext>
            </a:extLst>
          </p:cNvPr>
          <p:cNvSpPr txBox="1">
            <a:spLocks/>
          </p:cNvSpPr>
          <p:nvPr/>
        </p:nvSpPr>
        <p:spPr>
          <a:xfrm>
            <a:off x="0" y="643468"/>
            <a:ext cx="4973216"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02.  Pflanzendrucke: </a:t>
            </a:r>
          </a:p>
        </p:txBody>
      </p:sp>
      <p:sp>
        <p:nvSpPr>
          <p:cNvPr id="9" name="Text Placeholder 3">
            <a:extLst>
              <a:ext uri="{FF2B5EF4-FFF2-40B4-BE49-F238E27FC236}">
                <a16:creationId xmlns:a16="http://schemas.microsoft.com/office/drawing/2014/main" id="{F46E7E42-5B93-88F0-BB7C-47C763092428}"/>
              </a:ext>
            </a:extLst>
          </p:cNvPr>
          <p:cNvSpPr txBox="1">
            <a:spLocks/>
          </p:cNvSpPr>
          <p:nvPr/>
        </p:nvSpPr>
        <p:spPr>
          <a:xfrm>
            <a:off x="5520278" y="643469"/>
            <a:ext cx="5926647" cy="48346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Clr>
                <a:srgbClr val="5398A2"/>
              </a:buClr>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Wählen Sie eine </a:t>
            </a:r>
            <a:r>
              <a:rPr lang="en-IE" sz="2300" dirty="0" err="1">
                <a:solidFill>
                  <a:srgbClr val="404040"/>
                </a:solidFill>
                <a:latin typeface="Calibri" panose="020F0502020204030204" pitchFamily="34" charset="0"/>
                <a:ea typeface="Calibri" panose="020F0502020204030204" pitchFamily="34" charset="0"/>
                <a:cs typeface="Calibri" panose="020F0502020204030204" pitchFamily="34" charset="0"/>
              </a:rPr>
              <a:t>Farbe</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 die Ihre Inspiration durch den Abdruck zum Ausdruck bringt. Tragen Sie die Farbe auf den Abdruck auf, bedecken Sie ihn mit Papier oder Stoff und üben Sie Druck auf das Papier/den Stoff aus, bevor Sie ihn entfernen, um den Pflanzenabdruck sichtbar zu machen.</a:t>
            </a:r>
          </a:p>
          <a:p>
            <a:pPr marL="0" indent="0">
              <a:lnSpc>
                <a:spcPts val="2200"/>
              </a:lnSpc>
              <a:spcBef>
                <a:spcPts val="0"/>
              </a:spcBef>
              <a:buClr>
                <a:srgbClr val="5398A2"/>
              </a:buClr>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398A2"/>
              </a:buClr>
              <a:buNone/>
            </a:pPr>
            <a:r>
              <a:rPr lang="en-IE" sz="2300" b="1" dirty="0">
                <a:solidFill>
                  <a:srgbClr val="1F8E47"/>
                </a:solidFill>
                <a:latin typeface="Calibri" panose="020F0502020204030204" pitchFamily="34" charset="0"/>
                <a:ea typeface="Calibri" panose="020F0502020204030204" pitchFamily="34" charset="0"/>
                <a:cs typeface="Calibri" panose="020F0502020204030204" pitchFamily="34" charset="0"/>
              </a:rPr>
              <a:t>Beispiel für einen Blattabdruck:</a:t>
            </a:r>
          </a:p>
          <a:p>
            <a:pPr>
              <a:lnSpc>
                <a:spcPts val="2200"/>
              </a:lnSpc>
              <a:spcBef>
                <a:spcPts val="0"/>
              </a:spcBef>
              <a:buClr>
                <a:srgbClr val="5398A2"/>
              </a:buClr>
            </a:pPr>
            <a:r>
              <a:rPr lang="en-IE" sz="2300" dirty="0">
                <a:solidFill>
                  <a:srgbClr val="5398A2"/>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https://www.facebook.com/103990172128093/videos/327155193708149</a:t>
            </a:r>
            <a:endParaRPr lang="en-IE" sz="2300"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buClr>
                <a:srgbClr val="5398A2"/>
              </a:buClr>
            </a:pPr>
            <a:endParaRPr lang="en-IE" sz="800" dirty="0">
              <a:solidFill>
                <a:srgbClr val="1F8E47"/>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398A2"/>
              </a:buClr>
              <a:buNone/>
            </a:pPr>
            <a:r>
              <a:rPr lang="en-IE" sz="2300" b="1" dirty="0">
                <a:solidFill>
                  <a:srgbClr val="1F8E47"/>
                </a:solidFill>
                <a:latin typeface="Calibri" panose="020F0502020204030204" pitchFamily="34" charset="0"/>
                <a:ea typeface="Calibri" panose="020F0502020204030204" pitchFamily="34" charset="0"/>
                <a:cs typeface="Calibri" panose="020F0502020204030204" pitchFamily="34" charset="0"/>
              </a:rPr>
              <a:t>Beispiel für einen Fruchtabdruck:</a:t>
            </a:r>
          </a:p>
          <a:p>
            <a:pPr>
              <a:lnSpc>
                <a:spcPts val="2200"/>
              </a:lnSpc>
              <a:spcBef>
                <a:spcPts val="0"/>
              </a:spcBef>
              <a:buClr>
                <a:srgbClr val="5398A2"/>
              </a:buClr>
            </a:pPr>
            <a:r>
              <a:rPr lang="en-IE" sz="2300" dirty="0">
                <a:solidFill>
                  <a:srgbClr val="5398A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https://www.instagram.com/reel/C5az4E5BKnq/?utm_source=ig_web_copy_link</a:t>
            </a:r>
            <a:endParaRPr lang="en-IE" sz="2300"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buClr>
                <a:srgbClr val="5398A2"/>
              </a:buClr>
            </a:pPr>
            <a:endParaRPr lang="en-IE" sz="8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398A2"/>
              </a:buClr>
              <a:buNone/>
            </a:pPr>
            <a:r>
              <a:rPr lang="en-IE" sz="2300" b="1" dirty="0">
                <a:solidFill>
                  <a:srgbClr val="1F8E47"/>
                </a:solidFill>
                <a:latin typeface="Calibri" panose="020F0502020204030204" pitchFamily="34" charset="0"/>
                <a:ea typeface="Calibri" panose="020F0502020204030204" pitchFamily="34" charset="0"/>
                <a:cs typeface="Calibri" panose="020F0502020204030204" pitchFamily="34" charset="0"/>
              </a:rPr>
              <a:t>Beispiel für einen Stammabdruck:</a:t>
            </a:r>
          </a:p>
          <a:p>
            <a:pPr>
              <a:lnSpc>
                <a:spcPts val="2200"/>
              </a:lnSpc>
              <a:spcBef>
                <a:spcPts val="0"/>
              </a:spcBef>
              <a:buClr>
                <a:srgbClr val="5398A2"/>
              </a:buClr>
            </a:pPr>
            <a:r>
              <a:rPr lang="en-IE" sz="2300" dirty="0">
                <a:solidFill>
                  <a:srgbClr val="5398A2"/>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https://www.facebook.com/reel/532376609323949</a:t>
            </a:r>
            <a:endParaRPr lang="en-IE" sz="2300"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buClr>
                <a:srgbClr val="5398A2"/>
              </a:buClr>
            </a:pPr>
            <a:endParaRPr lang="en-IE" sz="8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398A2"/>
              </a:buClr>
              <a:buNone/>
            </a:pPr>
            <a:r>
              <a:rPr lang="en-IE" sz="2300" b="1" dirty="0">
                <a:solidFill>
                  <a:srgbClr val="1F8E47"/>
                </a:solidFill>
                <a:latin typeface="Calibri" panose="020F0502020204030204" pitchFamily="34" charset="0"/>
                <a:ea typeface="Calibri" panose="020F0502020204030204" pitchFamily="34" charset="0"/>
                <a:cs typeface="Calibri" panose="020F0502020204030204" pitchFamily="34" charset="0"/>
              </a:rPr>
              <a:t>Beispiel für Strohdruck:</a:t>
            </a:r>
          </a:p>
          <a:p>
            <a:pPr>
              <a:lnSpc>
                <a:spcPts val="2200"/>
              </a:lnSpc>
              <a:spcBef>
                <a:spcPts val="0"/>
              </a:spcBef>
              <a:buClr>
                <a:srgbClr val="5398A2"/>
              </a:buClr>
            </a:pPr>
            <a:r>
              <a:rPr lang="en-IE" sz="2300" dirty="0">
                <a:solidFill>
                  <a:srgbClr val="5398A2"/>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https://www.instagram.com/reel/Cy_hsY8KOSD/?utm_source=ig_web_copy_link</a:t>
            </a:r>
            <a:endParaRPr lang="en-IE" sz="2300"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a:lnSpc>
                <a:spcPts val="2200"/>
              </a:lnSpc>
              <a:spcBef>
                <a:spcPts val="0"/>
              </a:spcBef>
              <a:buClr>
                <a:srgbClr val="5398A2"/>
              </a:buClr>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398A2"/>
              </a:buClr>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C1E3966E-2630-D624-E4B5-AD54FC67BA54}"/>
              </a:ext>
            </a:extLst>
          </p:cNvPr>
          <p:cNvSpPr/>
          <p:nvPr/>
        </p:nvSpPr>
        <p:spPr>
          <a:xfrm rot="10800000">
            <a:off x="-11" y="3429000"/>
            <a:ext cx="4284144" cy="3429000"/>
          </a:xfrm>
          <a:prstGeom prst="rect">
            <a:avLst/>
          </a:prstGeom>
          <a:blipFill>
            <a:blip r:embed="rId6" cstate="screen">
              <a:alphaModFix amt="73000"/>
              <a:extLst>
                <a:ext uri="{28A0092B-C50C-407E-A947-70E740481C1C}">
                  <a14:useLocalDpi xmlns:a14="http://schemas.microsoft.com/office/drawing/2010/main"/>
                </a:ext>
              </a:extLst>
            </a:blip>
            <a:srcRect/>
            <a:stretch>
              <a:fillRect l="35083" b="5495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DC246882-E822-CF6E-8A31-2ADED7D01106}"/>
              </a:ext>
            </a:extLst>
          </p:cNvPr>
          <p:cNvSpPr txBox="1">
            <a:spLocks/>
          </p:cNvSpPr>
          <p:nvPr/>
        </p:nvSpPr>
        <p:spPr>
          <a:xfrm>
            <a:off x="609608" y="1901347"/>
            <a:ext cx="3894660"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9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Suchen Sie einen Teil einer Pflanze mit einem Abdruck, den Sie festhalten möchten. </a:t>
            </a:r>
          </a:p>
          <a:p>
            <a:pPr marL="0" indent="0">
              <a:lnSpc>
                <a:spcPts val="2900"/>
              </a:lnSpc>
              <a:spcBef>
                <a:spcPts val="0"/>
              </a:spcBef>
              <a:buNone/>
            </a:pPr>
            <a:endParaRPr lang="en-IE"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9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Der Abdruck kann ein Blatt, eine Blüte, eine Frucht oder der Stamm eines toten Baumes sein. </a:t>
            </a:r>
            <a:endParaRPr lang="sv-S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313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2B69F-FACB-BCBE-1FD7-CECDF85FCF4C}"/>
            </a:ext>
          </a:extLst>
        </p:cNvPr>
        <p:cNvGrpSpPr/>
        <p:nvPr/>
      </p:nvGrpSpPr>
      <p:grpSpPr>
        <a:xfrm>
          <a:off x="0" y="0"/>
          <a:ext cx="0" cy="0"/>
          <a:chOff x="0" y="0"/>
          <a:chExt cx="0" cy="0"/>
        </a:xfrm>
      </p:grpSpPr>
      <p:sp>
        <p:nvSpPr>
          <p:cNvPr id="2" name="Google Shape;133;p1">
            <a:extLst>
              <a:ext uri="{FF2B5EF4-FFF2-40B4-BE49-F238E27FC236}">
                <a16:creationId xmlns:a16="http://schemas.microsoft.com/office/drawing/2014/main" id="{B3B8C623-C721-7949-3591-1FF1B028FF9A}"/>
              </a:ext>
            </a:extLst>
          </p:cNvPr>
          <p:cNvSpPr/>
          <p:nvPr/>
        </p:nvSpPr>
        <p:spPr>
          <a:xfrm rot="10800000">
            <a:off x="-3" y="-7"/>
            <a:ext cx="5046136" cy="6858005"/>
          </a:xfrm>
          <a:prstGeom prst="rect">
            <a:avLst/>
          </a:prstGeom>
          <a:gradFill>
            <a:gsLst>
              <a:gs pos="33000">
                <a:srgbClr val="1F8E47"/>
              </a:gs>
              <a:gs pos="74000">
                <a:srgbClr val="1F8E47"/>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 name="Google Shape;145;p2">
            <a:extLst>
              <a:ext uri="{FF2B5EF4-FFF2-40B4-BE49-F238E27FC236}">
                <a16:creationId xmlns:a16="http://schemas.microsoft.com/office/drawing/2014/main" id="{15D10AF0-77D4-4EF9-08BC-2DF8ACD86A87}"/>
              </a:ext>
            </a:extLst>
          </p:cNvPr>
          <p:cNvSpPr txBox="1">
            <a:spLocks/>
          </p:cNvSpPr>
          <p:nvPr/>
        </p:nvSpPr>
        <p:spPr>
          <a:xfrm>
            <a:off x="0" y="643468"/>
            <a:ext cx="4973216"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03. Trocknen und</a:t>
            </a:r>
          </a:p>
        </p:txBody>
      </p:sp>
      <p:sp>
        <p:nvSpPr>
          <p:cNvPr id="9" name="Text Placeholder 3">
            <a:extLst>
              <a:ext uri="{FF2B5EF4-FFF2-40B4-BE49-F238E27FC236}">
                <a16:creationId xmlns:a16="http://schemas.microsoft.com/office/drawing/2014/main" id="{A424EBE3-E851-9655-833A-98E684A84F3A}"/>
              </a:ext>
            </a:extLst>
          </p:cNvPr>
          <p:cNvSpPr txBox="1">
            <a:spLocks/>
          </p:cNvSpPr>
          <p:nvPr/>
        </p:nvSpPr>
        <p:spPr>
          <a:xfrm>
            <a:off x="5418678" y="2670349"/>
            <a:ext cx="5926647" cy="33608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Clr>
                <a:srgbClr val="5398A2"/>
              </a:buClr>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Einige Blumen verlieren beim Trocknen ihre </a:t>
            </a:r>
            <a:r>
              <a:rPr lang="en-IE" sz="2300" dirty="0" err="1">
                <a:solidFill>
                  <a:srgbClr val="404040"/>
                </a:solidFill>
                <a:latin typeface="Calibri" panose="020F0502020204030204" pitchFamily="34" charset="0"/>
                <a:ea typeface="Calibri" panose="020F0502020204030204" pitchFamily="34" charset="0"/>
                <a:cs typeface="Calibri" panose="020F0502020204030204" pitchFamily="34" charset="0"/>
              </a:rPr>
              <a:t>Farbe</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 andere ihre Form. Daher müssen Sie möglicherweise mit verschiedenen Blumenarten experimentieren, bevor Sie diejenigen finden, die sich gut für Trockenblumenarrangements eignen. </a:t>
            </a:r>
          </a:p>
          <a:p>
            <a:pPr marL="0" indent="0">
              <a:lnSpc>
                <a:spcPts val="2200"/>
              </a:lnSpc>
              <a:spcBef>
                <a:spcPts val="0"/>
              </a:spcBef>
              <a:buClr>
                <a:srgbClr val="5398A2"/>
              </a:buClr>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398A2"/>
              </a:buClr>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Typische Blumen, die getrocknet schön aussehen, sind Lavendel, Salbei, Strohblumen und Rosen. Nach dem Trocknen können Sie die Blumen zu einem Strauß, einem Kranz oder einer anderen kreativen Form arrangieren.</a:t>
            </a:r>
            <a:b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b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398A2"/>
              </a:buClr>
              <a:buNone/>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EE6C375-F66D-78C9-1452-4A988E2BE943}"/>
              </a:ext>
            </a:extLst>
          </p:cNvPr>
          <p:cNvSpPr/>
          <p:nvPr/>
        </p:nvSpPr>
        <p:spPr>
          <a:xfrm rot="10800000">
            <a:off x="-11" y="3429000"/>
            <a:ext cx="4284144" cy="3429000"/>
          </a:xfrm>
          <a:prstGeom prst="rect">
            <a:avLst/>
          </a:prstGeom>
          <a:blipFill>
            <a:blip r:embed="rId2" cstate="screen">
              <a:alphaModFix amt="73000"/>
              <a:extLst>
                <a:ext uri="{28A0092B-C50C-407E-A947-70E740481C1C}">
                  <a14:useLocalDpi xmlns:a14="http://schemas.microsoft.com/office/drawing/2010/main"/>
                </a:ext>
              </a:extLst>
            </a:blip>
            <a:srcRect/>
            <a:stretch>
              <a:fillRect l="35083" b="5495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5BD11706-EB12-E994-F071-579E2D8F10AF}"/>
              </a:ext>
            </a:extLst>
          </p:cNvPr>
          <p:cNvSpPr txBox="1">
            <a:spLocks/>
          </p:cNvSpPr>
          <p:nvPr/>
        </p:nvSpPr>
        <p:spPr>
          <a:xfrm>
            <a:off x="618079" y="2670349"/>
            <a:ext cx="3894660"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900"/>
              </a:lnSpc>
              <a:spcBef>
                <a:spcPts val="0"/>
              </a:spcBef>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Pflücken Sie einige Blumen, die Ihnen gefallen. Entfernen Sie unnötige Blätter und hängen Sie die Blumen in einem Strauß kopfüber für 2–4 Wochen an einem dunklen, trockenen und gut belüfteten Ort auf. </a:t>
            </a:r>
            <a:endParaRPr lang="sv-S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Google Shape;145;p2">
            <a:extLst>
              <a:ext uri="{FF2B5EF4-FFF2-40B4-BE49-F238E27FC236}">
                <a16:creationId xmlns:a16="http://schemas.microsoft.com/office/drawing/2014/main" id="{F8A95168-B166-56A6-0893-78D852E32999}"/>
              </a:ext>
            </a:extLst>
          </p:cNvPr>
          <p:cNvSpPr txBox="1">
            <a:spLocks/>
          </p:cNvSpPr>
          <p:nvPr/>
        </p:nvSpPr>
        <p:spPr>
          <a:xfrm>
            <a:off x="-12" y="1395915"/>
            <a:ext cx="5281139"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Blumen arrangieren: </a:t>
            </a:r>
          </a:p>
        </p:txBody>
      </p:sp>
    </p:spTree>
    <p:extLst>
      <p:ext uri="{BB962C8B-B14F-4D97-AF65-F5344CB8AC3E}">
        <p14:creationId xmlns:p14="http://schemas.microsoft.com/office/powerpoint/2010/main" val="1438932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F42B7-2D6D-905F-187E-73C964D4F6E3}"/>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3643D2DC-A44C-84DE-27AC-67BBE18BC457}"/>
              </a:ext>
            </a:extLst>
          </p:cNvPr>
          <p:cNvGrpSpPr/>
          <p:nvPr/>
        </p:nvGrpSpPr>
        <p:grpSpPr>
          <a:xfrm rot="10800000">
            <a:off x="4406712" y="304963"/>
            <a:ext cx="7793023" cy="6185473"/>
            <a:chOff x="0" y="304964"/>
            <a:chExt cx="7427496" cy="5895347"/>
          </a:xfrm>
        </p:grpSpPr>
        <p:sp>
          <p:nvSpPr>
            <p:cNvPr id="12" name="Freeform 11">
              <a:extLst>
                <a:ext uri="{FF2B5EF4-FFF2-40B4-BE49-F238E27FC236}">
                  <a16:creationId xmlns:a16="http://schemas.microsoft.com/office/drawing/2014/main" id="{0C9C5349-9C3F-D429-48CA-E93FD0E7CE6F}"/>
                </a:ext>
              </a:extLst>
            </p:cNvPr>
            <p:cNvSpPr/>
            <p:nvPr/>
          </p:nvSpPr>
          <p:spPr>
            <a:xfrm rot="16200000">
              <a:off x="766141" y="-461044"/>
              <a:ext cx="5895217" cy="7427493"/>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FA0C822C-0F8C-D0C8-2484-723E8B9F3157}"/>
                </a:ext>
              </a:extLst>
            </p:cNvPr>
            <p:cNvSpPr/>
            <p:nvPr/>
          </p:nvSpPr>
          <p:spPr>
            <a:xfrm rot="5400000">
              <a:off x="456517" y="-151553"/>
              <a:ext cx="5894030" cy="6807064"/>
            </a:xfrm>
            <a:prstGeom prst="rect">
              <a:avLst/>
            </a:prstGeom>
            <a:blipFill dpi="0" rotWithShape="1">
              <a:blip r:embed="rId2" cstate="screen">
                <a:alphaModFix amt="86000"/>
                <a:extLst>
                  <a:ext uri="{28A0092B-C50C-407E-A947-70E740481C1C}">
                    <a14:useLocalDpi xmlns:a14="http://schemas.microsoft.com/office/drawing/2010/main"/>
                  </a:ext>
                </a:extLst>
              </a:blip>
              <a:srcRect/>
              <a:stretch>
                <a:fillRect t="340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6">
            <a:extLst>
              <a:ext uri="{FF2B5EF4-FFF2-40B4-BE49-F238E27FC236}">
                <a16:creationId xmlns:a16="http://schemas.microsoft.com/office/drawing/2014/main" id="{04E41AD8-210C-7123-A46D-B046258BE3ED}"/>
              </a:ext>
            </a:extLst>
          </p:cNvPr>
          <p:cNvSpPr txBox="1">
            <a:spLocks/>
          </p:cNvSpPr>
          <p:nvPr/>
        </p:nvSpPr>
        <p:spPr>
          <a:xfrm>
            <a:off x="979940" y="1167544"/>
            <a:ext cx="2998500" cy="547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0" b="1" dirty="0">
                <a:solidFill>
                  <a:srgbClr val="5398A2"/>
                </a:solidFill>
              </a:rPr>
              <a:t>05</a:t>
            </a:r>
          </a:p>
        </p:txBody>
      </p:sp>
      <p:cxnSp>
        <p:nvCxnSpPr>
          <p:cNvPr id="20" name="Straight Connector 19">
            <a:extLst>
              <a:ext uri="{FF2B5EF4-FFF2-40B4-BE49-F238E27FC236}">
                <a16:creationId xmlns:a16="http://schemas.microsoft.com/office/drawing/2014/main" id="{37B1BFE6-8375-6E20-CB67-62868E4DFD53}"/>
              </a:ext>
            </a:extLst>
          </p:cNvPr>
          <p:cNvCxnSpPr>
            <a:cxnSpLocks/>
          </p:cNvCxnSpPr>
          <p:nvPr/>
        </p:nvCxnSpPr>
        <p:spPr>
          <a:xfrm flipH="1">
            <a:off x="979940" y="2577269"/>
            <a:ext cx="4004436" cy="0"/>
          </a:xfrm>
          <a:prstGeom prst="line">
            <a:avLst/>
          </a:prstGeom>
          <a:ln w="28575">
            <a:solidFill>
              <a:srgbClr val="5398A2"/>
            </a:solidFill>
            <a:prstDash val="sysDash"/>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EDD80831-6E42-0B8B-8947-A386BAFBC381}"/>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rot="16200000">
            <a:off x="11194976" y="5551031"/>
            <a:ext cx="1512233" cy="166935"/>
          </a:xfrm>
          <a:prstGeom prst="rect">
            <a:avLst/>
          </a:prstGeom>
        </p:spPr>
      </p:pic>
      <p:cxnSp>
        <p:nvCxnSpPr>
          <p:cNvPr id="4" name="Straight Connector 3">
            <a:extLst>
              <a:ext uri="{FF2B5EF4-FFF2-40B4-BE49-F238E27FC236}">
                <a16:creationId xmlns:a16="http://schemas.microsoft.com/office/drawing/2014/main" id="{A706B98C-1084-F624-7874-DCF39E9B2343}"/>
              </a:ext>
            </a:extLst>
          </p:cNvPr>
          <p:cNvCxnSpPr>
            <a:cxnSpLocks/>
          </p:cNvCxnSpPr>
          <p:nvPr/>
        </p:nvCxnSpPr>
        <p:spPr>
          <a:xfrm flipH="1">
            <a:off x="4625788" y="2581667"/>
            <a:ext cx="4150887"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E65D7BB-A8BF-E2E6-53BE-1F90C5008E51}"/>
              </a:ext>
            </a:extLst>
          </p:cNvPr>
          <p:cNvSpPr/>
          <p:nvPr/>
        </p:nvSpPr>
        <p:spPr>
          <a:xfrm>
            <a:off x="5005814" y="2581516"/>
            <a:ext cx="5409622"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8" name="TextBox 7">
            <a:extLst>
              <a:ext uri="{FF2B5EF4-FFF2-40B4-BE49-F238E27FC236}">
                <a16:creationId xmlns:a16="http://schemas.microsoft.com/office/drawing/2014/main" id="{E6A9CB22-AF25-2EB6-FE27-A82176EA307B}"/>
              </a:ext>
            </a:extLst>
          </p:cNvPr>
          <p:cNvSpPr txBox="1"/>
          <p:nvPr/>
        </p:nvSpPr>
        <p:spPr>
          <a:xfrm>
            <a:off x="5110429" y="2598003"/>
            <a:ext cx="5409624" cy="830997"/>
          </a:xfrm>
          <a:prstGeom prst="rect">
            <a:avLst/>
          </a:prstGeom>
          <a:noFill/>
        </p:spPr>
        <p:txBody>
          <a:bodyPr wrap="square" rtlCol="0">
            <a:spAutoFit/>
          </a:bodyPr>
          <a:lstStyle/>
          <a:p>
            <a:r>
              <a:rPr lang="en-US" sz="4800" b="1" spc="324" dirty="0">
                <a:solidFill>
                  <a:srgbClr val="5398A2"/>
                </a:solidFill>
                <a:latin typeface="Calibri" panose="020F0502020204030204" pitchFamily="34" charset="0"/>
                <a:cs typeface="Calibri" panose="020F0502020204030204" pitchFamily="34" charset="0"/>
              </a:rPr>
              <a:t>Zeitschriftenaktivitäten </a:t>
            </a:r>
          </a:p>
        </p:txBody>
      </p:sp>
    </p:spTree>
    <p:extLst>
      <p:ext uri="{BB962C8B-B14F-4D97-AF65-F5344CB8AC3E}">
        <p14:creationId xmlns:p14="http://schemas.microsoft.com/office/powerpoint/2010/main" val="3462993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3028A-61D9-47F9-87F1-F579FAE62688}"/>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B52D443C-EA97-5FEF-FB3C-7A328BC383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a:stretch/>
        </p:blipFill>
        <p:spPr>
          <a:xfrm>
            <a:off x="6688680" y="2806"/>
            <a:ext cx="5487602" cy="2584534"/>
          </a:xfrm>
          <a:prstGeom prst="rect">
            <a:avLst/>
          </a:prstGeom>
        </p:spPr>
      </p:pic>
      <p:sp>
        <p:nvSpPr>
          <p:cNvPr id="11" name="Google Shape;133;p1">
            <a:extLst>
              <a:ext uri="{FF2B5EF4-FFF2-40B4-BE49-F238E27FC236}">
                <a16:creationId xmlns:a16="http://schemas.microsoft.com/office/drawing/2014/main" id="{753086CA-7801-FC0A-AD81-3D448C782DD0}"/>
              </a:ext>
            </a:extLst>
          </p:cNvPr>
          <p:cNvSpPr/>
          <p:nvPr/>
        </p:nvSpPr>
        <p:spPr>
          <a:xfrm rot="10800000">
            <a:off x="-2" y="-5"/>
            <a:ext cx="12192001" cy="2584533"/>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B82E2F8E-1452-158D-A2B4-D66CFD190EE3}"/>
              </a:ext>
            </a:extLst>
          </p:cNvPr>
          <p:cNvSpPr/>
          <p:nvPr/>
        </p:nvSpPr>
        <p:spPr>
          <a:xfrm rot="10800000">
            <a:off x="-1" y="-1"/>
            <a:ext cx="5038165" cy="2277035"/>
          </a:xfrm>
          <a:prstGeom prst="rect">
            <a:avLst/>
          </a:prstGeom>
          <a:blipFill>
            <a:blip r:embed="rId3" cstate="screen">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00BA4834-3AAF-678C-2162-A3F1E5559E9D}"/>
              </a:ext>
            </a:extLst>
          </p:cNvPr>
          <p:cNvSpPr txBox="1">
            <a:spLocks/>
          </p:cNvSpPr>
          <p:nvPr/>
        </p:nvSpPr>
        <p:spPr>
          <a:xfrm>
            <a:off x="4555078" y="3031293"/>
            <a:ext cx="7230522" cy="31735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Clr>
                <a:srgbClr val="5398A2"/>
              </a:buClr>
              <a:buNone/>
            </a:pPr>
            <a:r>
              <a:rPr lang="en-IE" sz="2300" b="1" dirty="0">
                <a:solidFill>
                  <a:srgbClr val="404040"/>
                </a:solidFill>
                <a:latin typeface="Calibri" panose="020F0502020204030204" pitchFamily="34" charset="0"/>
                <a:ea typeface="Calibri" panose="020F0502020204030204" pitchFamily="34" charset="0"/>
                <a:cs typeface="Calibri" panose="020F0502020204030204" pitchFamily="34" charset="0"/>
              </a:rPr>
              <a:t>Anweisungen:</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Lesen Sie die Sätze in Abschnitt A (1 Min.)</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Lesen Sie Abschnitt B und füllen Sie die Lücken mit Naturelementen aus (2 Min.)</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Lesen Sie Abschnitt C und füllen Sie die Lücken für Empathie mit Naturelementen und Emotionen aus (3 Min.)</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 Lesen Sie Abschnitt A, B und C laut vor, während Sie Ihre Stimme mit Ihrem Telefon oder einem anderen Gerät aufnehmen. Schließen Sie die Augen, hören Sie Ihrer Stimme zu und achten Sie dabei auf Ihre Atmung. Wenn Sie diese Übung mit einem Freund machen, können Sie sich gegenseitig vorlesen, anstatt Ihre eigene Stimme aufzunehmen. </a:t>
            </a: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ADF75377-6672-CA77-D7D9-81F0BA2A69B9}"/>
              </a:ext>
            </a:extLst>
          </p:cNvPr>
          <p:cNvSpPr txBox="1">
            <a:spLocks/>
          </p:cNvSpPr>
          <p:nvPr/>
        </p:nvSpPr>
        <p:spPr>
          <a:xfrm>
            <a:off x="758414" y="3031293"/>
            <a:ext cx="3102537" cy="31735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Diese Tagebuchaktivität ist eine kleine Meditationsübung, bei der wir Natur und unsere Emotionen durch Atmung verbinden, inspiriert von Zen-Praktiken. </a:t>
            </a:r>
            <a:endParaRPr lang="sv-SE"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2D0B1808-B7CD-1BCD-752E-F05880E485C1}"/>
              </a:ext>
            </a:extLst>
          </p:cNvPr>
          <p:cNvCxnSpPr>
            <a:cxnSpLocks/>
          </p:cNvCxnSpPr>
          <p:nvPr/>
        </p:nvCxnSpPr>
        <p:spPr>
          <a:xfrm>
            <a:off x="4178626" y="2789936"/>
            <a:ext cx="0" cy="3626721"/>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
        <p:nvSpPr>
          <p:cNvPr id="4" name="Google Shape;145;p2">
            <a:extLst>
              <a:ext uri="{FF2B5EF4-FFF2-40B4-BE49-F238E27FC236}">
                <a16:creationId xmlns:a16="http://schemas.microsoft.com/office/drawing/2014/main" id="{9743A1AD-F891-0BBE-90A6-2E6315668E34}"/>
              </a:ext>
            </a:extLst>
          </p:cNvPr>
          <p:cNvSpPr txBox="1">
            <a:spLocks/>
          </p:cNvSpPr>
          <p:nvPr/>
        </p:nvSpPr>
        <p:spPr>
          <a:xfrm>
            <a:off x="-3" y="578059"/>
            <a:ext cx="6755366"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Tagebuchaufgabe Nr. 1:</a:t>
            </a:r>
          </a:p>
        </p:txBody>
      </p:sp>
      <p:sp>
        <p:nvSpPr>
          <p:cNvPr id="2" name="Google Shape;145;p2">
            <a:extLst>
              <a:ext uri="{FF2B5EF4-FFF2-40B4-BE49-F238E27FC236}">
                <a16:creationId xmlns:a16="http://schemas.microsoft.com/office/drawing/2014/main" id="{C9614DFB-AB0D-94C5-F595-EADAAA2DC302}"/>
              </a:ext>
            </a:extLst>
          </p:cNvPr>
          <p:cNvSpPr txBox="1">
            <a:spLocks/>
          </p:cNvSpPr>
          <p:nvPr/>
        </p:nvSpPr>
        <p:spPr>
          <a:xfrm>
            <a:off x="-5866" y="1311182"/>
            <a:ext cx="8151489"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Wasser – Erde – Himmel – Wachstum </a:t>
            </a:r>
          </a:p>
        </p:txBody>
      </p:sp>
    </p:spTree>
    <p:extLst>
      <p:ext uri="{BB962C8B-B14F-4D97-AF65-F5344CB8AC3E}">
        <p14:creationId xmlns:p14="http://schemas.microsoft.com/office/powerpoint/2010/main" val="1343188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F332B-C3B3-65F7-4E2E-0418CA7ACF93}"/>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F037287A-196E-51FE-8BC9-9BBA993B12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b="-21893"/>
          <a:stretch/>
        </p:blipFill>
        <p:spPr>
          <a:xfrm>
            <a:off x="5930567" y="-9589"/>
            <a:ext cx="5487602" cy="5208132"/>
          </a:xfrm>
          <a:prstGeom prst="rect">
            <a:avLst/>
          </a:prstGeom>
        </p:spPr>
      </p:pic>
      <p:sp>
        <p:nvSpPr>
          <p:cNvPr id="11" name="Google Shape;133;p1">
            <a:extLst>
              <a:ext uri="{FF2B5EF4-FFF2-40B4-BE49-F238E27FC236}">
                <a16:creationId xmlns:a16="http://schemas.microsoft.com/office/drawing/2014/main" id="{CE39D22C-6C55-6F84-F003-A65E3FF953A3}"/>
              </a:ext>
            </a:extLst>
          </p:cNvPr>
          <p:cNvSpPr/>
          <p:nvPr/>
        </p:nvSpPr>
        <p:spPr>
          <a:xfrm rot="10800000">
            <a:off x="23561" y="0"/>
            <a:ext cx="11394599" cy="685799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176690CD-38CE-AEC8-4E7E-27F7385055DF}"/>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34B55794-28CA-965F-68D6-A736FED04C75}"/>
              </a:ext>
            </a:extLst>
          </p:cNvPr>
          <p:cNvSpPr/>
          <p:nvPr/>
        </p:nvSpPr>
        <p:spPr>
          <a:xfrm>
            <a:off x="480835" y="1005875"/>
            <a:ext cx="10261226" cy="4832655"/>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IE"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C04B5FBB-BDFA-4B0E-331F-D80CAA3CECF3}"/>
              </a:ext>
            </a:extLst>
          </p:cNvPr>
          <p:cNvSpPr txBox="1">
            <a:spLocks/>
          </p:cNvSpPr>
          <p:nvPr/>
        </p:nvSpPr>
        <p:spPr>
          <a:xfrm>
            <a:off x="699186" y="1019470"/>
            <a:ext cx="9582964" cy="3630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Ich atme ein und sehe mich selbst als einen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See</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 ich atme aus und fühle mich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ruhig</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Ich atme ein und sehe mich selbst als Berg, ich atme aus und fühle mich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geerdet</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Ich atme ein und sehe mich selbst als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Sonne</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 ich atme aus und fühle mich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warm</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Ich atme ein und sehe mich selbst als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Strohhalm</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 ich atme aus und fühle mich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weich</a:t>
            </a:r>
          </a:p>
        </p:txBody>
      </p:sp>
      <p:sp>
        <p:nvSpPr>
          <p:cNvPr id="16" name="Google Shape;145;p2">
            <a:extLst>
              <a:ext uri="{FF2B5EF4-FFF2-40B4-BE49-F238E27FC236}">
                <a16:creationId xmlns:a16="http://schemas.microsoft.com/office/drawing/2014/main" id="{EDD6F2BF-A15D-D852-6E42-E96562E7A498}"/>
              </a:ext>
            </a:extLst>
          </p:cNvPr>
          <p:cNvSpPr txBox="1">
            <a:spLocks/>
          </p:cNvSpPr>
          <p:nvPr/>
        </p:nvSpPr>
        <p:spPr>
          <a:xfrm>
            <a:off x="23552" y="43003"/>
            <a:ext cx="1879603" cy="671785"/>
          </a:xfrm>
          <a:prstGeom prst="rect">
            <a:avLst/>
          </a:prstGeom>
          <a:solidFill>
            <a:srgbClr val="5398A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chemeClr val="bg1"/>
                </a:solidFill>
              </a:rPr>
              <a:t>A:</a:t>
            </a:r>
          </a:p>
        </p:txBody>
      </p:sp>
    </p:spTree>
    <p:extLst>
      <p:ext uri="{BB962C8B-B14F-4D97-AF65-F5344CB8AC3E}">
        <p14:creationId xmlns:p14="http://schemas.microsoft.com/office/powerpoint/2010/main" val="285542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13D45E-45E6-67E7-C775-47FBB4D92694}"/>
              </a:ext>
            </a:extLst>
          </p:cNvPr>
          <p:cNvSpPr/>
          <p:nvPr/>
        </p:nvSpPr>
        <p:spPr>
          <a:xfrm rot="10800000">
            <a:off x="0" y="176463"/>
            <a:ext cx="4827217" cy="5198542"/>
          </a:xfrm>
          <a:prstGeom prst="rect">
            <a:avLst/>
          </a:prstGeom>
          <a:blipFill>
            <a:blip r:embed="rId2"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ED968A22-DC19-217D-08F7-E921F673DBA4}"/>
              </a:ext>
            </a:extLst>
          </p:cNvPr>
          <p:cNvSpPr txBox="1">
            <a:spLocks/>
          </p:cNvSpPr>
          <p:nvPr/>
        </p:nvSpPr>
        <p:spPr>
          <a:xfrm>
            <a:off x="527098" y="1482994"/>
            <a:ext cx="5104589" cy="4404173"/>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000" i="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20"/>
              </a:lnSpc>
              <a:spcBef>
                <a:spcPts val="0"/>
              </a:spcBef>
            </a:pPr>
            <a:r>
              <a:rPr lang="en-US" sz="3200" i="0" dirty="0"/>
              <a:t>In letzter Zeit habe ich über einen Satz aus einem alten Film über die Angst vor der Apokalypse nachgedacht: </a:t>
            </a:r>
            <a:r>
              <a:rPr lang="en-US" sz="3200" b="1" i="0" dirty="0"/>
              <a:t>„Wie ich lernte, die Bombe zu lieben</a:t>
            </a:r>
            <a:r>
              <a:rPr lang="en-US" sz="3200" i="0" dirty="0"/>
              <a:t>“. </a:t>
            </a:r>
          </a:p>
          <a:p>
            <a:pPr algn="l">
              <a:lnSpc>
                <a:spcPts val="2920"/>
              </a:lnSpc>
              <a:spcBef>
                <a:spcPts val="0"/>
              </a:spcBef>
            </a:pPr>
            <a:endParaRPr lang="en-US" sz="3200" i="0" dirty="0"/>
          </a:p>
          <a:p>
            <a:pPr algn="l">
              <a:lnSpc>
                <a:spcPts val="2920"/>
              </a:lnSpc>
              <a:spcBef>
                <a:spcPts val="0"/>
              </a:spcBef>
            </a:pPr>
            <a:r>
              <a:rPr lang="en-US" sz="3200" i="0" dirty="0"/>
              <a:t>Mit Hilfe von Satire spielt der Titelauszug mit dem Konzept der Entwicklung von Resilienz. </a:t>
            </a:r>
          </a:p>
        </p:txBody>
      </p:sp>
      <p:sp>
        <p:nvSpPr>
          <p:cNvPr id="18" name="Freeform 17">
            <a:extLst>
              <a:ext uri="{FF2B5EF4-FFF2-40B4-BE49-F238E27FC236}">
                <a16:creationId xmlns:a16="http://schemas.microsoft.com/office/drawing/2014/main" id="{540C3FFF-6B01-85D3-A93C-9ADFF1B6E43D}"/>
              </a:ext>
            </a:extLst>
          </p:cNvPr>
          <p:cNvSpPr/>
          <p:nvPr/>
        </p:nvSpPr>
        <p:spPr>
          <a:xfrm rot="16200000">
            <a:off x="6633644" y="-435406"/>
            <a:ext cx="4556399" cy="6560313"/>
          </a:xfrm>
          <a:custGeom>
            <a:avLst/>
            <a:gdLst>
              <a:gd name="connsiteX0" fmla="*/ 4556399 w 4556399"/>
              <a:gd name="connsiteY0" fmla="*/ 2277673 h 6560313"/>
              <a:gd name="connsiteX1" fmla="*/ 4551645 w 4556399"/>
              <a:gd name="connsiteY1" fmla="*/ 2406060 h 6560313"/>
              <a:gd name="connsiteX2" fmla="*/ 4556399 w 4556399"/>
              <a:gd name="connsiteY2" fmla="*/ 2406060 h 6560313"/>
              <a:gd name="connsiteX3" fmla="*/ 4556399 w 4556399"/>
              <a:gd name="connsiteY3" fmla="*/ 3325107 h 6560313"/>
              <a:gd name="connsiteX4" fmla="*/ 4556399 w 4556399"/>
              <a:gd name="connsiteY4" fmla="*/ 3439773 h 6560313"/>
              <a:gd name="connsiteX5" fmla="*/ 4556399 w 4556399"/>
              <a:gd name="connsiteY5" fmla="*/ 5900027 h 6560313"/>
              <a:gd name="connsiteX6" fmla="*/ 4556399 w 4556399"/>
              <a:gd name="connsiteY6" fmla="*/ 6560313 h 6560313"/>
              <a:gd name="connsiteX7" fmla="*/ 0 w 4556399"/>
              <a:gd name="connsiteY7" fmla="*/ 6560312 h 6560313"/>
              <a:gd name="connsiteX8" fmla="*/ 0 w 4556399"/>
              <a:gd name="connsiteY8" fmla="*/ 5900026 h 6560313"/>
              <a:gd name="connsiteX9" fmla="*/ 0 w 4556399"/>
              <a:gd name="connsiteY9" fmla="*/ 3439772 h 6560313"/>
              <a:gd name="connsiteX10" fmla="*/ 0 w 4556399"/>
              <a:gd name="connsiteY10" fmla="*/ 3325106 h 6560313"/>
              <a:gd name="connsiteX11" fmla="*/ 0 w 4556399"/>
              <a:gd name="connsiteY11" fmla="*/ 2406060 h 6560313"/>
              <a:gd name="connsiteX12" fmla="*/ 4755 w 4556399"/>
              <a:gd name="connsiteY12" fmla="*/ 2406060 h 6560313"/>
              <a:gd name="connsiteX13" fmla="*/ 0 w 4556399"/>
              <a:gd name="connsiteY13" fmla="*/ 2277673 h 6560313"/>
              <a:gd name="connsiteX14" fmla="*/ 2278199 w 4556399"/>
              <a:gd name="connsiteY14" fmla="*/ 0 h 6560313"/>
              <a:gd name="connsiteX15" fmla="*/ 4556399 w 4556399"/>
              <a:gd name="connsiteY15" fmla="*/ 2277673 h 656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399" h="6560313">
                <a:moveTo>
                  <a:pt x="4556399" y="2277673"/>
                </a:moveTo>
                <a:cubicBezTo>
                  <a:pt x="4556399" y="2320468"/>
                  <a:pt x="4556399" y="2368020"/>
                  <a:pt x="4551645" y="2406060"/>
                </a:cubicBezTo>
                <a:lnTo>
                  <a:pt x="4556399" y="2406060"/>
                </a:lnTo>
                <a:lnTo>
                  <a:pt x="4556399" y="3325107"/>
                </a:lnTo>
                <a:lnTo>
                  <a:pt x="4556399" y="3439773"/>
                </a:lnTo>
                <a:lnTo>
                  <a:pt x="4556399" y="5900027"/>
                </a:lnTo>
                <a:lnTo>
                  <a:pt x="4556399" y="6560313"/>
                </a:lnTo>
                <a:lnTo>
                  <a:pt x="0" y="6560312"/>
                </a:lnTo>
                <a:lnTo>
                  <a:pt x="0" y="5900026"/>
                </a:lnTo>
                <a:lnTo>
                  <a:pt x="0" y="3439772"/>
                </a:lnTo>
                <a:lnTo>
                  <a:pt x="0" y="3325106"/>
                </a:lnTo>
                <a:lnTo>
                  <a:pt x="0" y="2406060"/>
                </a:lnTo>
                <a:lnTo>
                  <a:pt x="4755" y="2406060"/>
                </a:lnTo>
                <a:cubicBezTo>
                  <a:pt x="0" y="2363266"/>
                  <a:pt x="0" y="2320468"/>
                  <a:pt x="0" y="2277673"/>
                </a:cubicBezTo>
                <a:cubicBezTo>
                  <a:pt x="0" y="1017580"/>
                  <a:pt x="1017817" y="0"/>
                  <a:pt x="2278199" y="0"/>
                </a:cubicBezTo>
                <a:cubicBezTo>
                  <a:pt x="3538580" y="0"/>
                  <a:pt x="4556400" y="1022338"/>
                  <a:pt x="4556399" y="2277673"/>
                </a:cubicBezTo>
                <a:close/>
              </a:path>
            </a:pathLst>
          </a:custGeom>
          <a:blipFill dpi="0" rotWithShape="0">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154893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C55C8-9BDB-A7D2-827E-CD407973686F}"/>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E015C04A-96D3-E68F-21AF-5C32504B3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b="-21893"/>
          <a:stretch/>
        </p:blipFill>
        <p:spPr>
          <a:xfrm>
            <a:off x="5930567" y="-9589"/>
            <a:ext cx="5487602" cy="5208132"/>
          </a:xfrm>
          <a:prstGeom prst="rect">
            <a:avLst/>
          </a:prstGeom>
        </p:spPr>
      </p:pic>
      <p:sp>
        <p:nvSpPr>
          <p:cNvPr id="11" name="Google Shape;133;p1">
            <a:extLst>
              <a:ext uri="{FF2B5EF4-FFF2-40B4-BE49-F238E27FC236}">
                <a16:creationId xmlns:a16="http://schemas.microsoft.com/office/drawing/2014/main" id="{0B50E6E5-E727-697F-B6CB-BFA4904D3842}"/>
              </a:ext>
            </a:extLst>
          </p:cNvPr>
          <p:cNvSpPr/>
          <p:nvPr/>
        </p:nvSpPr>
        <p:spPr>
          <a:xfrm rot="10800000">
            <a:off x="23561" y="0"/>
            <a:ext cx="11394599" cy="685799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271388B2-3985-FE2F-C8F2-012309EBD9F0}"/>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94BED7C8-EDDE-A43F-0BE1-368CD171660F}"/>
              </a:ext>
            </a:extLst>
          </p:cNvPr>
          <p:cNvSpPr/>
          <p:nvPr/>
        </p:nvSpPr>
        <p:spPr>
          <a:xfrm>
            <a:off x="590247" y="1821939"/>
            <a:ext cx="10261226" cy="4182543"/>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IE"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AE80D096-A2F7-62C9-2078-42AC39A361D7}"/>
              </a:ext>
            </a:extLst>
          </p:cNvPr>
          <p:cNvSpPr txBox="1">
            <a:spLocks/>
          </p:cNvSpPr>
          <p:nvPr/>
        </p:nvSpPr>
        <p:spPr>
          <a:xfrm>
            <a:off x="773831" y="2374240"/>
            <a:ext cx="9582964" cy="3630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Ich atme ein und sehe mich selbst als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Fluss</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 ich atme aus und fühle</a:t>
            </a:r>
            <a:r>
              <a:rPr lang="en-IE" sz="1200" dirty="0">
                <a:solidFill>
                  <a:srgbClr val="404040"/>
                </a:solidFill>
                <a:latin typeface="Calibri" panose="020F0502020204030204" pitchFamily="34" charset="0"/>
                <a:ea typeface="Calibri" panose="020F0502020204030204" pitchFamily="34" charset="0"/>
                <a:cs typeface="Calibri" panose="020F0502020204030204" pitchFamily="34" charset="0"/>
              </a:rPr>
              <a:t> ______________________</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Ich atme ein und sehe mich selbst als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Sand, </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ich atme aus und fühle</a:t>
            </a:r>
            <a:r>
              <a:rPr lang="en-IE" sz="1200" dirty="0">
                <a:solidFill>
                  <a:srgbClr val="404040"/>
                </a:solidFill>
                <a:latin typeface="Calibri" panose="020F0502020204030204" pitchFamily="34" charset="0"/>
                <a:ea typeface="Calibri" panose="020F0502020204030204" pitchFamily="34" charset="0"/>
                <a:cs typeface="Calibri" panose="020F0502020204030204" pitchFamily="34" charset="0"/>
              </a:rPr>
              <a:t> _________________________</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Ich atme ein und sehe mich selbst als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Wolke</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 ich atme aus und fühle</a:t>
            </a:r>
            <a:r>
              <a:rPr lang="en-IE" sz="1200" dirty="0">
                <a:solidFill>
                  <a:srgbClr val="404040"/>
                </a:solidFill>
                <a:latin typeface="Calibri" panose="020F0502020204030204" pitchFamily="34" charset="0"/>
                <a:ea typeface="Calibri" panose="020F0502020204030204" pitchFamily="34" charset="0"/>
                <a:cs typeface="Calibri" panose="020F0502020204030204" pitchFamily="34" charset="0"/>
              </a:rPr>
              <a:t> _____________________</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Ich atme ein und sehe mich selbst als </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Baum</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 ich atme aus und fühle</a:t>
            </a:r>
            <a:r>
              <a:rPr lang="en-IE" sz="1200" dirty="0">
                <a:solidFill>
                  <a:srgbClr val="404040"/>
                </a:solidFill>
                <a:latin typeface="Calibri" panose="020F0502020204030204" pitchFamily="34" charset="0"/>
                <a:ea typeface="Calibri" panose="020F0502020204030204" pitchFamily="34" charset="0"/>
                <a:cs typeface="Calibri" panose="020F0502020204030204" pitchFamily="34" charset="0"/>
              </a:rPr>
              <a:t> ________________________</a:t>
            </a:r>
          </a:p>
          <a:p>
            <a:pPr marL="457200" indent="-457200">
              <a:lnSpc>
                <a:spcPct val="150000"/>
              </a:lnSpc>
              <a:spcBef>
                <a:spcPts val="0"/>
              </a:spcBef>
              <a:buClr>
                <a:srgbClr val="5398A2"/>
              </a:buClr>
            </a:pPr>
            <a:endPar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Google Shape;145;p2">
            <a:extLst>
              <a:ext uri="{FF2B5EF4-FFF2-40B4-BE49-F238E27FC236}">
                <a16:creationId xmlns:a16="http://schemas.microsoft.com/office/drawing/2014/main" id="{C7332718-CA9D-4671-D2F3-6FB48E93FC22}"/>
              </a:ext>
            </a:extLst>
          </p:cNvPr>
          <p:cNvSpPr txBox="1">
            <a:spLocks/>
          </p:cNvSpPr>
          <p:nvPr/>
        </p:nvSpPr>
        <p:spPr>
          <a:xfrm>
            <a:off x="0" y="1269110"/>
            <a:ext cx="1879603" cy="671785"/>
          </a:xfrm>
          <a:prstGeom prst="rect">
            <a:avLst/>
          </a:prstGeom>
          <a:solidFill>
            <a:srgbClr val="5398A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chemeClr val="bg1"/>
                </a:solidFill>
              </a:rPr>
              <a:t>B:</a:t>
            </a:r>
          </a:p>
        </p:txBody>
      </p:sp>
    </p:spTree>
    <p:extLst>
      <p:ext uri="{BB962C8B-B14F-4D97-AF65-F5344CB8AC3E}">
        <p14:creationId xmlns:p14="http://schemas.microsoft.com/office/powerpoint/2010/main" val="3800842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C49B3-8F2D-C72D-C47E-7FE8C3DBC333}"/>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BDC017EB-8CBB-F15C-7FAD-E504B1B82C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b="-21893"/>
          <a:stretch/>
        </p:blipFill>
        <p:spPr>
          <a:xfrm>
            <a:off x="5930567" y="-9589"/>
            <a:ext cx="5487602" cy="5208132"/>
          </a:xfrm>
          <a:prstGeom prst="rect">
            <a:avLst/>
          </a:prstGeom>
        </p:spPr>
      </p:pic>
      <p:sp>
        <p:nvSpPr>
          <p:cNvPr id="11" name="Google Shape;133;p1">
            <a:extLst>
              <a:ext uri="{FF2B5EF4-FFF2-40B4-BE49-F238E27FC236}">
                <a16:creationId xmlns:a16="http://schemas.microsoft.com/office/drawing/2014/main" id="{0644210E-0857-3A7E-60FE-BA7BDBBD1651}"/>
              </a:ext>
            </a:extLst>
          </p:cNvPr>
          <p:cNvSpPr/>
          <p:nvPr/>
        </p:nvSpPr>
        <p:spPr>
          <a:xfrm rot="10800000">
            <a:off x="23561" y="0"/>
            <a:ext cx="11394599" cy="685799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7A95BFD5-50AE-98D5-1F8E-D428B0E1A227}"/>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BC3FDBC4-8A88-1C49-661C-C5D7450CCF63}"/>
              </a:ext>
            </a:extLst>
          </p:cNvPr>
          <p:cNvSpPr/>
          <p:nvPr/>
        </p:nvSpPr>
        <p:spPr>
          <a:xfrm>
            <a:off x="480835" y="2374240"/>
            <a:ext cx="10261226" cy="4182543"/>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IE"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93F7D666-2B73-F70D-47CD-5BD4FD18F0EB}"/>
              </a:ext>
            </a:extLst>
          </p:cNvPr>
          <p:cNvSpPr txBox="1">
            <a:spLocks/>
          </p:cNvSpPr>
          <p:nvPr/>
        </p:nvSpPr>
        <p:spPr>
          <a:xfrm>
            <a:off x="773831" y="2374240"/>
            <a:ext cx="9582964" cy="3630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Ich atme ein und sehe mich selbst als _______, ich atme aus und fühle mich _______</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Ich atme ein und sehe mich selbst als _______, ich atme aus und fühle _______</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Ich atme ein und sehe mich selbst als _______, ich atme aus und fühle _______</a:t>
            </a:r>
          </a:p>
          <a:p>
            <a:pPr marL="457200" indent="-457200">
              <a:lnSpc>
                <a:spcPct val="1500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Ich atme ein und sehe mich selbst als _______, ich atme aus und fühle _______</a:t>
            </a:r>
          </a:p>
          <a:p>
            <a:pPr marL="457200" indent="-457200">
              <a:lnSpc>
                <a:spcPct val="150000"/>
              </a:lnSpc>
              <a:spcBef>
                <a:spcPts val="0"/>
              </a:spcBef>
              <a:buClr>
                <a:srgbClr val="5398A2"/>
              </a:buClr>
            </a:pPr>
            <a:endParaRPr lang="en-IE" sz="12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50000"/>
              </a:lnSpc>
              <a:spcBef>
                <a:spcPts val="0"/>
              </a:spcBef>
              <a:buClr>
                <a:srgbClr val="5398A2"/>
              </a:buClr>
            </a:pPr>
            <a:endPar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Google Shape;145;p2">
            <a:extLst>
              <a:ext uri="{FF2B5EF4-FFF2-40B4-BE49-F238E27FC236}">
                <a16:creationId xmlns:a16="http://schemas.microsoft.com/office/drawing/2014/main" id="{EFA990EE-69CA-B693-F4D5-A437FFF32E7E}"/>
              </a:ext>
            </a:extLst>
          </p:cNvPr>
          <p:cNvSpPr txBox="1">
            <a:spLocks/>
          </p:cNvSpPr>
          <p:nvPr/>
        </p:nvSpPr>
        <p:spPr>
          <a:xfrm>
            <a:off x="0" y="1269110"/>
            <a:ext cx="1879603" cy="671785"/>
          </a:xfrm>
          <a:prstGeom prst="rect">
            <a:avLst/>
          </a:prstGeom>
          <a:solidFill>
            <a:srgbClr val="5398A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chemeClr val="bg1"/>
                </a:solidFill>
              </a:rPr>
              <a:t>C:</a:t>
            </a:r>
          </a:p>
        </p:txBody>
      </p:sp>
    </p:spTree>
    <p:extLst>
      <p:ext uri="{BB962C8B-B14F-4D97-AF65-F5344CB8AC3E}">
        <p14:creationId xmlns:p14="http://schemas.microsoft.com/office/powerpoint/2010/main" val="2875859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34FAE-5608-87E9-D276-D8C36C4109C7}"/>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E1C1962C-3F50-E23B-6D1C-18F39D91CAB3}"/>
              </a:ext>
            </a:extLst>
          </p:cNvPr>
          <p:cNvSpPr txBox="1">
            <a:spLocks/>
          </p:cNvSpPr>
          <p:nvPr/>
        </p:nvSpPr>
        <p:spPr>
          <a:xfrm>
            <a:off x="4919630" y="2855088"/>
            <a:ext cx="6632486" cy="31735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Clr>
                <a:srgbClr val="5398A2"/>
              </a:buClr>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Um sich zu erden, atmen Sie tief ein und wiederholen Sie dies einige Male für sich selbst. </a:t>
            </a:r>
            <a:r>
              <a:rPr lang="en-IE" sz="2300" b="1" dirty="0">
                <a:solidFill>
                  <a:srgbClr val="404040"/>
                </a:solidFill>
                <a:latin typeface="Calibri" panose="020F0502020204030204" pitchFamily="34" charset="0"/>
                <a:ea typeface="Calibri" panose="020F0502020204030204" pitchFamily="34" charset="0"/>
                <a:cs typeface="Calibri" panose="020F0502020204030204" pitchFamily="34" charset="0"/>
              </a:rPr>
              <a:t>„Ich bin in Sicherheit. Alles, was ich liebe, ist in Sicherheit.“ </a:t>
            </a: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Atmen Sie noch einmal tief ein. Stellen Sie sich vor,</a:t>
            </a:r>
          </a:p>
          <a:p>
            <a:pPr marL="0" indent="0">
              <a:lnSpc>
                <a:spcPts val="2200"/>
              </a:lnSpc>
              <a:spcBef>
                <a:spcPts val="0"/>
              </a:spcBef>
              <a:buClr>
                <a:srgbClr val="5398A2"/>
              </a:buClr>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 in einer Umgebung Ihrer Wahl. </a:t>
            </a:r>
          </a:p>
          <a:p>
            <a:pPr marL="0" indent="0">
              <a:lnSpc>
                <a:spcPts val="2200"/>
              </a:lnSpc>
              <a:spcBef>
                <a:spcPts val="0"/>
              </a:spcBef>
              <a:buClr>
                <a:srgbClr val="5398A2"/>
              </a:buClr>
              <a:buNone/>
            </a:pPr>
            <a:endPar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200"/>
              </a:lnSpc>
              <a:spcBef>
                <a:spcPts val="0"/>
              </a:spcBef>
              <a:buClr>
                <a:srgbClr val="5398A2"/>
              </a:buClr>
              <a:buNone/>
            </a:pPr>
            <a:r>
              <a:rPr lang="en-IE" sz="2300" b="1" dirty="0">
                <a:solidFill>
                  <a:srgbClr val="404040"/>
                </a:solidFill>
                <a:latin typeface="Calibri" panose="020F0502020204030204" pitchFamily="34" charset="0"/>
                <a:ea typeface="Calibri" panose="020F0502020204030204" pitchFamily="34" charset="0"/>
                <a:cs typeface="Calibri" panose="020F0502020204030204" pitchFamily="34" charset="0"/>
              </a:rPr>
              <a:t>Beschreiben Sie es so detailliert wie möglich.</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Wo bist du? Was siehst du? Was riechst du? Was berührst oder fühlst du? Was hörst du? Was schmeckst du?</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Wer und was ist bei Ihnen?</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Wie verbringen Sie Ihre Zeit?</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Wie fühlen Sie sich innerlich?</a:t>
            </a:r>
          </a:p>
          <a:p>
            <a:pPr>
              <a:lnSpc>
                <a:spcPts val="2200"/>
              </a:lnSpc>
              <a:spcBef>
                <a:spcPts val="0"/>
              </a:spcBef>
              <a:buClr>
                <a:srgbClr val="5398A2"/>
              </a:buClr>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Was gibt Ihnen hier ein Gefühl der Sicherheit?</a:t>
            </a:r>
          </a:p>
          <a:p>
            <a:pPr>
              <a:lnSpc>
                <a:spcPts val="2200"/>
              </a:lnSpc>
              <a:spcBef>
                <a:spcPts val="0"/>
              </a:spcBef>
              <a:buClr>
                <a:srgbClr val="5398A2"/>
              </a:buClr>
            </a:pP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8DEE6F51-2469-ED9E-B4AD-9427E00FF215}"/>
              </a:ext>
            </a:extLst>
          </p:cNvPr>
          <p:cNvSpPr txBox="1">
            <a:spLocks/>
          </p:cNvSpPr>
          <p:nvPr/>
        </p:nvSpPr>
        <p:spPr>
          <a:xfrm>
            <a:off x="639882" y="2820995"/>
            <a:ext cx="3708078" cy="31735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Wenn wir uns sicher fühlen, öffnen wir uns für neue Möglichkeiten. Suchen Sie sich einen Ort, an dem Sie sich wohl und ungestört fühlen. Er kann ruhig sein oder auch nicht, solange Sie sich dort wohlfühlen. </a:t>
            </a:r>
          </a:p>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 </a:t>
            </a:r>
            <a:endParaRPr lang="sv-SE"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59ADAAAE-9748-E15D-53CF-34FEC3868DB0}"/>
              </a:ext>
            </a:extLst>
          </p:cNvPr>
          <p:cNvCxnSpPr>
            <a:cxnSpLocks/>
          </p:cNvCxnSpPr>
          <p:nvPr/>
        </p:nvCxnSpPr>
        <p:spPr>
          <a:xfrm>
            <a:off x="4466492" y="2630438"/>
            <a:ext cx="0" cy="3626721"/>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Placeholder 13">
            <a:extLst>
              <a:ext uri="{FF2B5EF4-FFF2-40B4-BE49-F238E27FC236}">
                <a16:creationId xmlns:a16="http://schemas.microsoft.com/office/drawing/2014/main" id="{96422574-F6ED-AC7D-02C5-481C09FB5C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a:stretch/>
        </p:blipFill>
        <p:spPr>
          <a:xfrm>
            <a:off x="7332134" y="2806"/>
            <a:ext cx="4844148" cy="2281482"/>
          </a:xfrm>
          <a:prstGeom prst="rect">
            <a:avLst/>
          </a:prstGeom>
        </p:spPr>
      </p:pic>
      <p:sp>
        <p:nvSpPr>
          <p:cNvPr id="6" name="Google Shape;133;p1">
            <a:extLst>
              <a:ext uri="{FF2B5EF4-FFF2-40B4-BE49-F238E27FC236}">
                <a16:creationId xmlns:a16="http://schemas.microsoft.com/office/drawing/2014/main" id="{4CAC98A6-6BEC-839F-877F-DEF4A5C37D53}"/>
              </a:ext>
            </a:extLst>
          </p:cNvPr>
          <p:cNvSpPr/>
          <p:nvPr/>
        </p:nvSpPr>
        <p:spPr>
          <a:xfrm rot="10800000">
            <a:off x="-4" y="-8"/>
            <a:ext cx="12176285" cy="227703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 name="Rectangle 6">
            <a:extLst>
              <a:ext uri="{FF2B5EF4-FFF2-40B4-BE49-F238E27FC236}">
                <a16:creationId xmlns:a16="http://schemas.microsoft.com/office/drawing/2014/main" id="{6F5DCF2E-96C3-E54C-C359-23C4F0B0E7B6}"/>
              </a:ext>
            </a:extLst>
          </p:cNvPr>
          <p:cNvSpPr/>
          <p:nvPr/>
        </p:nvSpPr>
        <p:spPr>
          <a:xfrm rot="10800000">
            <a:off x="-1" y="-1"/>
            <a:ext cx="5038165" cy="2277035"/>
          </a:xfrm>
          <a:prstGeom prst="rect">
            <a:avLst/>
          </a:prstGeom>
          <a:blipFill>
            <a:blip r:embed="rId3" cstate="screen">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45;p2">
            <a:extLst>
              <a:ext uri="{FF2B5EF4-FFF2-40B4-BE49-F238E27FC236}">
                <a16:creationId xmlns:a16="http://schemas.microsoft.com/office/drawing/2014/main" id="{4F473391-C6AD-1DFA-C2A3-D1EB9D4B201D}"/>
              </a:ext>
            </a:extLst>
          </p:cNvPr>
          <p:cNvSpPr txBox="1">
            <a:spLocks/>
          </p:cNvSpPr>
          <p:nvPr/>
        </p:nvSpPr>
        <p:spPr>
          <a:xfrm>
            <a:off x="-3" y="578059"/>
            <a:ext cx="6466117"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Tagebuchaufgabe Nr. 2:</a:t>
            </a:r>
          </a:p>
        </p:txBody>
      </p:sp>
      <p:sp>
        <p:nvSpPr>
          <p:cNvPr id="13" name="Google Shape;145;p2">
            <a:extLst>
              <a:ext uri="{FF2B5EF4-FFF2-40B4-BE49-F238E27FC236}">
                <a16:creationId xmlns:a16="http://schemas.microsoft.com/office/drawing/2014/main" id="{7FE9A3AC-2F03-6144-FE4C-168055987301}"/>
              </a:ext>
            </a:extLst>
          </p:cNvPr>
          <p:cNvSpPr txBox="1">
            <a:spLocks/>
          </p:cNvSpPr>
          <p:nvPr/>
        </p:nvSpPr>
        <p:spPr>
          <a:xfrm>
            <a:off x="-5866" y="1311182"/>
            <a:ext cx="8048854"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Visualisierung eines sicheren Ortes </a:t>
            </a:r>
          </a:p>
        </p:txBody>
      </p:sp>
    </p:spTree>
    <p:extLst>
      <p:ext uri="{BB962C8B-B14F-4D97-AF65-F5344CB8AC3E}">
        <p14:creationId xmlns:p14="http://schemas.microsoft.com/office/powerpoint/2010/main" val="336950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E2351-34B1-7DAB-E425-345C83C18904}"/>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DDBB252B-DF28-AE9D-1D0F-500B3AF473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a:stretch/>
        </p:blipFill>
        <p:spPr>
          <a:xfrm>
            <a:off x="7332134" y="2806"/>
            <a:ext cx="4844148" cy="2281482"/>
          </a:xfrm>
          <a:prstGeom prst="rect">
            <a:avLst/>
          </a:prstGeom>
        </p:spPr>
      </p:pic>
      <p:sp>
        <p:nvSpPr>
          <p:cNvPr id="11" name="Google Shape;133;p1">
            <a:extLst>
              <a:ext uri="{FF2B5EF4-FFF2-40B4-BE49-F238E27FC236}">
                <a16:creationId xmlns:a16="http://schemas.microsoft.com/office/drawing/2014/main" id="{DE07E671-3E29-DFAB-D223-558E5AE75584}"/>
              </a:ext>
            </a:extLst>
          </p:cNvPr>
          <p:cNvSpPr/>
          <p:nvPr/>
        </p:nvSpPr>
        <p:spPr>
          <a:xfrm rot="10800000">
            <a:off x="-4" y="-8"/>
            <a:ext cx="12176285" cy="227703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72E23FA7-5470-5D1E-EFDB-5B581D20E257}"/>
              </a:ext>
            </a:extLst>
          </p:cNvPr>
          <p:cNvSpPr/>
          <p:nvPr/>
        </p:nvSpPr>
        <p:spPr>
          <a:xfrm rot="10800000">
            <a:off x="-1" y="-1"/>
            <a:ext cx="5038165" cy="2277035"/>
          </a:xfrm>
          <a:prstGeom prst="rect">
            <a:avLst/>
          </a:prstGeom>
          <a:blipFill>
            <a:blip r:embed="rId3" cstate="screen">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B0E1D285-1A5A-3D45-C495-31B5C8D9D0F8}"/>
              </a:ext>
            </a:extLst>
          </p:cNvPr>
          <p:cNvSpPr txBox="1">
            <a:spLocks/>
          </p:cNvSpPr>
          <p:nvPr/>
        </p:nvSpPr>
        <p:spPr>
          <a:xfrm>
            <a:off x="5503321" y="2561027"/>
            <a:ext cx="6327895"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Wenn Sie Lust dazu haben, können Sie eine physische Darstellung dieses Raums/Ortes schaffen, sei es in Form eines Gedichts, einer Zeichnung oder eines kleinen Objekts. Sie können Ihre Assoziation mit einem geliebten Gegenstand verbinden. Unabhängig davon, ob Sie sich für eine physische Darstellung Ihres sicheren Ortes entscheiden oder nicht, sollten Sie wissen, dass Sie diesen sicheren Ort in Ihrem Inneren immer erreichen können, egal ob Sie die physische Darstellung behalten oder verlieren. Während Sie in Ihrem Leben weiter wachsen, werden Sie vielleicht feststellen, dass sich Ihre Visualisierung Ihres sicheren Ortes weiterentwickelt. Das ist in Ordnung! Ihr sicherer Ort wird mit Ihnen wachsen. Er steht Ihnen zur Verfügung.</a:t>
            </a:r>
          </a:p>
          <a:p>
            <a:pPr marL="0" indent="0">
              <a:lnSpc>
                <a:spcPts val="2200"/>
              </a:lnSpc>
              <a:spcBef>
                <a:spcPts val="0"/>
              </a:spcBef>
              <a:buNone/>
            </a:pPr>
            <a:endParaRPr lang="sv-S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F75C0E03-5446-8661-168B-7017D25ECD28}"/>
              </a:ext>
            </a:extLst>
          </p:cNvPr>
          <p:cNvSpPr txBox="1">
            <a:spLocks/>
          </p:cNvSpPr>
          <p:nvPr/>
        </p:nvSpPr>
        <p:spPr>
          <a:xfrm>
            <a:off x="724545" y="2561027"/>
            <a:ext cx="3965987"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Schreiben Sie auf, was Ihnen in den Sinn kommt. Dies ist Ihr sicherer Ort. Wenn die Dinge schwierig sind und Sie eine Pause brauchen, können Sie jederzeit in Gedanken an diesen Ort zurückkehren. Sie können sich vorstellen, wie Ihre Lieben Sie dort treffen. </a:t>
            </a:r>
          </a:p>
          <a:p>
            <a:pPr marL="0" indent="0">
              <a:lnSpc>
                <a:spcPts val="3000"/>
              </a:lnSpc>
              <a:spcBef>
                <a:spcPts val="0"/>
              </a:spcBef>
              <a:buNone/>
            </a:pP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E80E7FE5-4EFD-D15D-0E71-1A1A24388CC6}"/>
              </a:ext>
            </a:extLst>
          </p:cNvPr>
          <p:cNvCxnSpPr>
            <a:cxnSpLocks/>
          </p:cNvCxnSpPr>
          <p:nvPr/>
        </p:nvCxnSpPr>
        <p:spPr>
          <a:xfrm>
            <a:off x="5077831" y="2561027"/>
            <a:ext cx="0" cy="392444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
        <p:nvSpPr>
          <p:cNvPr id="2" name="Google Shape;145;p2">
            <a:extLst>
              <a:ext uri="{FF2B5EF4-FFF2-40B4-BE49-F238E27FC236}">
                <a16:creationId xmlns:a16="http://schemas.microsoft.com/office/drawing/2014/main" id="{A24B0886-A3EB-3EAD-FBC8-E785CB42261D}"/>
              </a:ext>
            </a:extLst>
          </p:cNvPr>
          <p:cNvSpPr txBox="1">
            <a:spLocks/>
          </p:cNvSpPr>
          <p:nvPr/>
        </p:nvSpPr>
        <p:spPr>
          <a:xfrm>
            <a:off x="-3" y="578059"/>
            <a:ext cx="6391472"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Tagebuchaufgabe Nr. 2:</a:t>
            </a:r>
          </a:p>
        </p:txBody>
      </p:sp>
      <p:sp>
        <p:nvSpPr>
          <p:cNvPr id="3" name="Google Shape;145;p2">
            <a:extLst>
              <a:ext uri="{FF2B5EF4-FFF2-40B4-BE49-F238E27FC236}">
                <a16:creationId xmlns:a16="http://schemas.microsoft.com/office/drawing/2014/main" id="{BEFB30A4-492F-80CB-DEDD-9EC95E14FAC0}"/>
              </a:ext>
            </a:extLst>
          </p:cNvPr>
          <p:cNvSpPr txBox="1">
            <a:spLocks/>
          </p:cNvSpPr>
          <p:nvPr/>
        </p:nvSpPr>
        <p:spPr>
          <a:xfrm>
            <a:off x="-5865" y="1311182"/>
            <a:ext cx="8925930"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Visualisierungen eines sicheren Ortes </a:t>
            </a:r>
          </a:p>
        </p:txBody>
      </p:sp>
    </p:spTree>
    <p:extLst>
      <p:ext uri="{BB962C8B-B14F-4D97-AF65-F5344CB8AC3E}">
        <p14:creationId xmlns:p14="http://schemas.microsoft.com/office/powerpoint/2010/main" val="4288243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7DC1F-71EB-D326-7BD5-97826698F3A3}"/>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2F305FD4-6488-887B-CD89-7691DFE8AD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a:stretch/>
        </p:blipFill>
        <p:spPr>
          <a:xfrm>
            <a:off x="7332134" y="2806"/>
            <a:ext cx="4844148" cy="2281482"/>
          </a:xfrm>
          <a:prstGeom prst="rect">
            <a:avLst/>
          </a:prstGeom>
        </p:spPr>
      </p:pic>
      <p:sp>
        <p:nvSpPr>
          <p:cNvPr id="11" name="Google Shape;133;p1">
            <a:extLst>
              <a:ext uri="{FF2B5EF4-FFF2-40B4-BE49-F238E27FC236}">
                <a16:creationId xmlns:a16="http://schemas.microsoft.com/office/drawing/2014/main" id="{E95C42EC-CED6-0AFA-1478-976503035A7A}"/>
              </a:ext>
            </a:extLst>
          </p:cNvPr>
          <p:cNvSpPr/>
          <p:nvPr/>
        </p:nvSpPr>
        <p:spPr>
          <a:xfrm rot="10800000">
            <a:off x="-4" y="-8"/>
            <a:ext cx="12176285" cy="227703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BDA30DBC-632A-DE9B-7BA2-B949BB5BDBE5}"/>
              </a:ext>
            </a:extLst>
          </p:cNvPr>
          <p:cNvSpPr/>
          <p:nvPr/>
        </p:nvSpPr>
        <p:spPr>
          <a:xfrm rot="10800000">
            <a:off x="-1" y="-1"/>
            <a:ext cx="5038165" cy="2277035"/>
          </a:xfrm>
          <a:prstGeom prst="rect">
            <a:avLst/>
          </a:prstGeom>
          <a:blipFill>
            <a:blip r:embed="rId3" cstate="screen">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501753E0-D51D-EE64-CF0D-A92883719682}"/>
              </a:ext>
            </a:extLst>
          </p:cNvPr>
          <p:cNvSpPr txBox="1">
            <a:spLocks/>
          </p:cNvSpPr>
          <p:nvPr/>
        </p:nvSpPr>
        <p:spPr>
          <a:xfrm>
            <a:off x="5568693" y="3088070"/>
            <a:ext cx="5734609" cy="29857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200"/>
              </a:lnSpc>
              <a:spcBef>
                <a:spcPts val="0"/>
              </a:spcBef>
              <a:buNone/>
            </a:pPr>
            <a:r>
              <a:rPr lang="en-IE" sz="4000" b="1" i="1" dirty="0">
                <a:solidFill>
                  <a:srgbClr val="1F8E47"/>
                </a:solidFill>
                <a:latin typeface="Calibri" panose="020F0502020204030204" pitchFamily="34" charset="0"/>
                <a:ea typeface="Calibri" panose="020F0502020204030204" pitchFamily="34" charset="0"/>
                <a:cs typeface="Calibri" panose="020F0502020204030204" pitchFamily="34" charset="0"/>
              </a:rPr>
              <a:t>Ich träume…</a:t>
            </a:r>
          </a:p>
          <a:p>
            <a:pPr marL="0" indent="0">
              <a:lnSpc>
                <a:spcPts val="3200"/>
              </a:lnSpc>
              <a:spcBef>
                <a:spcPts val="0"/>
              </a:spcBef>
              <a:buNone/>
            </a:pPr>
            <a:r>
              <a:rPr lang="en-IE" sz="4000" b="1" i="1" dirty="0">
                <a:solidFill>
                  <a:srgbClr val="1F8E47"/>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3200"/>
              </a:lnSpc>
              <a:spcBef>
                <a:spcPts val="0"/>
              </a:spcBef>
              <a:buNone/>
            </a:pPr>
            <a:r>
              <a:rPr lang="en-IE" sz="4000" b="1" i="1" dirty="0">
                <a:solidFill>
                  <a:srgbClr val="1F8E47"/>
                </a:solidFill>
                <a:latin typeface="Calibri" panose="020F0502020204030204" pitchFamily="34" charset="0"/>
                <a:ea typeface="Calibri" panose="020F0502020204030204" pitchFamily="34" charset="0"/>
                <a:cs typeface="Calibri" panose="020F0502020204030204" pitchFamily="34" charset="0"/>
              </a:rPr>
              <a:t>Veränderungen geschehen...</a:t>
            </a:r>
          </a:p>
          <a:p>
            <a:pPr marL="0" indent="0">
              <a:lnSpc>
                <a:spcPts val="3200"/>
              </a:lnSpc>
              <a:spcBef>
                <a:spcPts val="0"/>
              </a:spcBef>
              <a:buNone/>
            </a:pPr>
            <a:r>
              <a:rPr lang="en-IE" sz="4000" b="1" i="1" dirty="0">
                <a:solidFill>
                  <a:srgbClr val="1F8E47"/>
                </a:solidFill>
                <a:latin typeface="Calibri" panose="020F0502020204030204" pitchFamily="34" charset="0"/>
                <a:ea typeface="Calibri" panose="020F0502020204030204" pitchFamily="34" charset="0"/>
                <a:cs typeface="Calibri" panose="020F0502020204030204" pitchFamily="34" charset="0"/>
              </a:rPr>
              <a:t>Was wäre, wenn...</a:t>
            </a:r>
            <a:br>
              <a:rPr lang="en-IE" sz="4000" b="1" i="1" dirty="0">
                <a:solidFill>
                  <a:srgbClr val="1F8E47"/>
                </a:solidFill>
                <a:latin typeface="Calibri" panose="020F0502020204030204" pitchFamily="34" charset="0"/>
                <a:ea typeface="Calibri" panose="020F0502020204030204" pitchFamily="34" charset="0"/>
                <a:cs typeface="Calibri" panose="020F0502020204030204" pitchFamily="34" charset="0"/>
              </a:rPr>
            </a:br>
            <a:br>
              <a:rPr lang="en-IE" sz="4000" b="1" i="1" dirty="0">
                <a:solidFill>
                  <a:srgbClr val="1F8E47"/>
                </a:solidFill>
                <a:latin typeface="Calibri" panose="020F0502020204030204" pitchFamily="34" charset="0"/>
                <a:ea typeface="Calibri" panose="020F0502020204030204" pitchFamily="34" charset="0"/>
                <a:cs typeface="Calibri" panose="020F0502020204030204" pitchFamily="34" charset="0"/>
              </a:rPr>
            </a:br>
            <a:r>
              <a:rPr lang="en-IE" sz="4000" b="1" i="1" dirty="0">
                <a:solidFill>
                  <a:srgbClr val="1F8E47"/>
                </a:solidFill>
                <a:latin typeface="Calibri" panose="020F0502020204030204" pitchFamily="34" charset="0"/>
                <a:ea typeface="Calibri" panose="020F0502020204030204" pitchFamily="34" charset="0"/>
                <a:cs typeface="Calibri" panose="020F0502020204030204" pitchFamily="34" charset="0"/>
              </a:rPr>
              <a:t>Wir könnten...</a:t>
            </a:r>
            <a:br>
              <a:rPr lang="en-IE" sz="4000" b="1" i="1" dirty="0">
                <a:solidFill>
                  <a:srgbClr val="1F8E47"/>
                </a:solidFill>
                <a:latin typeface="Calibri" panose="020F0502020204030204" pitchFamily="34" charset="0"/>
                <a:ea typeface="Calibri" panose="020F0502020204030204" pitchFamily="34" charset="0"/>
                <a:cs typeface="Calibri" panose="020F0502020204030204" pitchFamily="34" charset="0"/>
              </a:rPr>
            </a:br>
            <a:endParaRPr lang="sv-SE" sz="4000" b="1" i="1" dirty="0">
              <a:solidFill>
                <a:srgbClr val="1F8E47"/>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0504A241-2A12-EF92-86A0-BF0EC314977C}"/>
              </a:ext>
            </a:extLst>
          </p:cNvPr>
          <p:cNvSpPr txBox="1">
            <a:spLocks/>
          </p:cNvSpPr>
          <p:nvPr/>
        </p:nvSpPr>
        <p:spPr>
          <a:xfrm>
            <a:off x="789917" y="3088070"/>
            <a:ext cx="3965987" cy="3544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Hier sind ein paar einfache Impulse zum Abschluss, um Ihre </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Fantasie</a:t>
            </a:r>
            <a:r>
              <a:rPr lang="en-IE" dirty="0">
                <a:solidFill>
                  <a:srgbClr val="404040"/>
                </a:solidFill>
                <a:latin typeface="Calibri" panose="020F0502020204030204" pitchFamily="34" charset="0"/>
                <a:ea typeface="Calibri" panose="020F0502020204030204" pitchFamily="34" charset="0"/>
                <a:cs typeface="Calibri" panose="020F0502020204030204" pitchFamily="34" charset="0"/>
              </a:rPr>
              <a:t> weiter anzuregen. Suchen Sie sich einen sicheren Ort und nehmen Sie sich 5 Minuten Zeit, um auf jeden Impuls zu reagieren. </a:t>
            </a:r>
          </a:p>
          <a:p>
            <a:pPr marL="0" indent="0">
              <a:lnSpc>
                <a:spcPts val="3000"/>
              </a:lnSpc>
              <a:spcBef>
                <a:spcPts val="0"/>
              </a:spcBef>
              <a:buNone/>
            </a:pPr>
            <a:endParaRPr lang="sv-SE"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691E0799-5C05-FA83-BF80-054D02433FBA}"/>
              </a:ext>
            </a:extLst>
          </p:cNvPr>
          <p:cNvCxnSpPr>
            <a:cxnSpLocks/>
          </p:cNvCxnSpPr>
          <p:nvPr/>
        </p:nvCxnSpPr>
        <p:spPr>
          <a:xfrm>
            <a:off x="5143203" y="3088070"/>
            <a:ext cx="0" cy="3280973"/>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
        <p:nvSpPr>
          <p:cNvPr id="2" name="Google Shape;145;p2">
            <a:extLst>
              <a:ext uri="{FF2B5EF4-FFF2-40B4-BE49-F238E27FC236}">
                <a16:creationId xmlns:a16="http://schemas.microsoft.com/office/drawing/2014/main" id="{76975F66-FD1E-459B-6720-619ACB42D9AA}"/>
              </a:ext>
            </a:extLst>
          </p:cNvPr>
          <p:cNvSpPr txBox="1">
            <a:spLocks/>
          </p:cNvSpPr>
          <p:nvPr/>
        </p:nvSpPr>
        <p:spPr>
          <a:xfrm>
            <a:off x="-3" y="578059"/>
            <a:ext cx="6419464"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Tagebuchaufgabe Nr. 3:</a:t>
            </a:r>
          </a:p>
        </p:txBody>
      </p:sp>
      <p:sp>
        <p:nvSpPr>
          <p:cNvPr id="3" name="Google Shape;145;p2">
            <a:extLst>
              <a:ext uri="{FF2B5EF4-FFF2-40B4-BE49-F238E27FC236}">
                <a16:creationId xmlns:a16="http://schemas.microsoft.com/office/drawing/2014/main" id="{21D3FD43-54E5-3035-522B-6CA3A2BF13B8}"/>
              </a:ext>
            </a:extLst>
          </p:cNvPr>
          <p:cNvSpPr txBox="1">
            <a:spLocks/>
          </p:cNvSpPr>
          <p:nvPr/>
        </p:nvSpPr>
        <p:spPr>
          <a:xfrm>
            <a:off x="15718" y="1311182"/>
            <a:ext cx="8671082"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Entfesseln Sie Ihre Fantasie (20 Min.) </a:t>
            </a:r>
          </a:p>
        </p:txBody>
      </p:sp>
    </p:spTree>
    <p:extLst>
      <p:ext uri="{BB962C8B-B14F-4D97-AF65-F5344CB8AC3E}">
        <p14:creationId xmlns:p14="http://schemas.microsoft.com/office/powerpoint/2010/main" val="1654793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1E8B0-FC53-45A8-1321-D156B829383D}"/>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90C8A6E5-84F8-4A32-E9E6-7328BD264BF6}"/>
              </a:ext>
            </a:extLst>
          </p:cNvPr>
          <p:cNvGrpSpPr/>
          <p:nvPr/>
        </p:nvGrpSpPr>
        <p:grpSpPr>
          <a:xfrm rot="10800000">
            <a:off x="4406712" y="304963"/>
            <a:ext cx="7793023" cy="6185473"/>
            <a:chOff x="0" y="304964"/>
            <a:chExt cx="7427496" cy="5895347"/>
          </a:xfrm>
        </p:grpSpPr>
        <p:sp>
          <p:nvSpPr>
            <p:cNvPr id="12" name="Freeform 11">
              <a:extLst>
                <a:ext uri="{FF2B5EF4-FFF2-40B4-BE49-F238E27FC236}">
                  <a16:creationId xmlns:a16="http://schemas.microsoft.com/office/drawing/2014/main" id="{62F1291E-0C23-9B5E-2C0B-B7DB1CE90D6F}"/>
                </a:ext>
              </a:extLst>
            </p:cNvPr>
            <p:cNvSpPr/>
            <p:nvPr/>
          </p:nvSpPr>
          <p:spPr>
            <a:xfrm rot="16200000">
              <a:off x="766141" y="-461044"/>
              <a:ext cx="5895217" cy="7427493"/>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9DC010C4-1EEE-DAD6-BE5A-895CED5135DC}"/>
                </a:ext>
              </a:extLst>
            </p:cNvPr>
            <p:cNvSpPr/>
            <p:nvPr/>
          </p:nvSpPr>
          <p:spPr>
            <a:xfrm rot="5400000">
              <a:off x="456517" y="-151553"/>
              <a:ext cx="5894030" cy="6807064"/>
            </a:xfrm>
            <a:prstGeom prst="rect">
              <a:avLst/>
            </a:prstGeom>
            <a:blipFill dpi="0" rotWithShape="1">
              <a:blip r:embed="rId2" cstate="screen">
                <a:alphaModFix amt="86000"/>
                <a:extLst>
                  <a:ext uri="{28A0092B-C50C-407E-A947-70E740481C1C}">
                    <a14:useLocalDpi xmlns:a14="http://schemas.microsoft.com/office/drawing/2010/main"/>
                  </a:ext>
                </a:extLst>
              </a:blip>
              <a:srcRect/>
              <a:stretch>
                <a:fillRect t="340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6">
            <a:extLst>
              <a:ext uri="{FF2B5EF4-FFF2-40B4-BE49-F238E27FC236}">
                <a16:creationId xmlns:a16="http://schemas.microsoft.com/office/drawing/2014/main" id="{F7F7B113-CA76-99B9-514C-4E15357D90DC}"/>
              </a:ext>
            </a:extLst>
          </p:cNvPr>
          <p:cNvSpPr txBox="1">
            <a:spLocks/>
          </p:cNvSpPr>
          <p:nvPr/>
        </p:nvSpPr>
        <p:spPr>
          <a:xfrm>
            <a:off x="979940" y="1167544"/>
            <a:ext cx="2998500" cy="547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0" b="1" dirty="0">
                <a:solidFill>
                  <a:srgbClr val="5398A2"/>
                </a:solidFill>
              </a:rPr>
              <a:t>06</a:t>
            </a:r>
          </a:p>
        </p:txBody>
      </p:sp>
      <p:cxnSp>
        <p:nvCxnSpPr>
          <p:cNvPr id="20" name="Straight Connector 19">
            <a:extLst>
              <a:ext uri="{FF2B5EF4-FFF2-40B4-BE49-F238E27FC236}">
                <a16:creationId xmlns:a16="http://schemas.microsoft.com/office/drawing/2014/main" id="{FF1355B1-656D-897A-05B3-1B76E5FE6A79}"/>
              </a:ext>
            </a:extLst>
          </p:cNvPr>
          <p:cNvCxnSpPr>
            <a:cxnSpLocks/>
          </p:cNvCxnSpPr>
          <p:nvPr/>
        </p:nvCxnSpPr>
        <p:spPr>
          <a:xfrm flipH="1">
            <a:off x="979940" y="2577269"/>
            <a:ext cx="4004436" cy="0"/>
          </a:xfrm>
          <a:prstGeom prst="line">
            <a:avLst/>
          </a:prstGeom>
          <a:ln w="28575">
            <a:solidFill>
              <a:srgbClr val="5398A2"/>
            </a:solidFill>
            <a:prstDash val="sysDash"/>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6EBAE431-3492-CFCF-ACCE-545AAD8C4C43}"/>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rot="16200000">
            <a:off x="11194976" y="5551031"/>
            <a:ext cx="1512233" cy="166935"/>
          </a:xfrm>
          <a:prstGeom prst="rect">
            <a:avLst/>
          </a:prstGeom>
        </p:spPr>
      </p:pic>
      <p:cxnSp>
        <p:nvCxnSpPr>
          <p:cNvPr id="4" name="Straight Connector 3">
            <a:extLst>
              <a:ext uri="{FF2B5EF4-FFF2-40B4-BE49-F238E27FC236}">
                <a16:creationId xmlns:a16="http://schemas.microsoft.com/office/drawing/2014/main" id="{BC025314-4167-3B83-4DA4-EC93E0BD50B5}"/>
              </a:ext>
            </a:extLst>
          </p:cNvPr>
          <p:cNvCxnSpPr>
            <a:cxnSpLocks/>
          </p:cNvCxnSpPr>
          <p:nvPr/>
        </p:nvCxnSpPr>
        <p:spPr>
          <a:xfrm flipH="1">
            <a:off x="4625788" y="2581667"/>
            <a:ext cx="4150887"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985AB23-5EDE-D453-4F70-C9939140C460}"/>
              </a:ext>
            </a:extLst>
          </p:cNvPr>
          <p:cNvSpPr/>
          <p:nvPr/>
        </p:nvSpPr>
        <p:spPr>
          <a:xfrm>
            <a:off x="7167304" y="2581516"/>
            <a:ext cx="3248131"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8" name="TextBox 7">
            <a:extLst>
              <a:ext uri="{FF2B5EF4-FFF2-40B4-BE49-F238E27FC236}">
                <a16:creationId xmlns:a16="http://schemas.microsoft.com/office/drawing/2014/main" id="{DE42088C-D284-A24B-E4E9-27A33F8714A1}"/>
              </a:ext>
            </a:extLst>
          </p:cNvPr>
          <p:cNvSpPr txBox="1"/>
          <p:nvPr/>
        </p:nvSpPr>
        <p:spPr>
          <a:xfrm>
            <a:off x="7145867" y="2605362"/>
            <a:ext cx="3248130" cy="830997"/>
          </a:xfrm>
          <a:prstGeom prst="rect">
            <a:avLst/>
          </a:prstGeom>
          <a:noFill/>
        </p:spPr>
        <p:txBody>
          <a:bodyPr wrap="squar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Ressourcen </a:t>
            </a:r>
          </a:p>
        </p:txBody>
      </p:sp>
      <p:sp>
        <p:nvSpPr>
          <p:cNvPr id="5" name="Rectangle 4">
            <a:extLst>
              <a:ext uri="{FF2B5EF4-FFF2-40B4-BE49-F238E27FC236}">
                <a16:creationId xmlns:a16="http://schemas.microsoft.com/office/drawing/2014/main" id="{A2399B65-3A2A-4400-1313-848A6226BACC}"/>
              </a:ext>
            </a:extLst>
          </p:cNvPr>
          <p:cNvSpPr/>
          <p:nvPr/>
        </p:nvSpPr>
        <p:spPr>
          <a:xfrm>
            <a:off x="6925733" y="3547652"/>
            <a:ext cx="3468264"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DFB86BDD-024F-4342-7CA3-FE755F5A3DAF}"/>
              </a:ext>
            </a:extLst>
          </p:cNvPr>
          <p:cNvSpPr txBox="1"/>
          <p:nvPr/>
        </p:nvSpPr>
        <p:spPr>
          <a:xfrm>
            <a:off x="6485467" y="3571498"/>
            <a:ext cx="3887092" cy="830997"/>
          </a:xfrm>
          <a:prstGeom prst="rect">
            <a:avLst/>
          </a:prstGeom>
          <a:noFill/>
        </p:spPr>
        <p:txBody>
          <a:bodyPr wrap="squar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für weitere</a:t>
            </a:r>
          </a:p>
        </p:txBody>
      </p:sp>
      <p:sp>
        <p:nvSpPr>
          <p:cNvPr id="9" name="Rectangle 8">
            <a:extLst>
              <a:ext uri="{FF2B5EF4-FFF2-40B4-BE49-F238E27FC236}">
                <a16:creationId xmlns:a16="http://schemas.microsoft.com/office/drawing/2014/main" id="{20B56C69-B593-441F-3C52-D1E386AA9994}"/>
              </a:ext>
            </a:extLst>
          </p:cNvPr>
          <p:cNvSpPr/>
          <p:nvPr/>
        </p:nvSpPr>
        <p:spPr>
          <a:xfrm>
            <a:off x="6637867" y="4533085"/>
            <a:ext cx="3734692"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0" name="TextBox 9">
            <a:extLst>
              <a:ext uri="{FF2B5EF4-FFF2-40B4-BE49-F238E27FC236}">
                <a16:creationId xmlns:a16="http://schemas.microsoft.com/office/drawing/2014/main" id="{302C955E-7367-F5D2-9B90-54025783A36E}"/>
              </a:ext>
            </a:extLst>
          </p:cNvPr>
          <p:cNvSpPr txBox="1"/>
          <p:nvPr/>
        </p:nvSpPr>
        <p:spPr>
          <a:xfrm>
            <a:off x="6231467" y="4556931"/>
            <a:ext cx="4119654" cy="830997"/>
          </a:xfrm>
          <a:prstGeom prst="rect">
            <a:avLst/>
          </a:prstGeom>
          <a:noFill/>
        </p:spPr>
        <p:txBody>
          <a:bodyPr wrap="squar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Erkundung </a:t>
            </a:r>
          </a:p>
        </p:txBody>
      </p:sp>
    </p:spTree>
    <p:extLst>
      <p:ext uri="{BB962C8B-B14F-4D97-AF65-F5344CB8AC3E}">
        <p14:creationId xmlns:p14="http://schemas.microsoft.com/office/powerpoint/2010/main" val="266083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58BEB-7F7F-5BB6-24A5-470EBBA771A7}"/>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69946165-DAB8-DA40-9231-6EAC12582A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2B736AF9-B7CD-7969-75A9-3B79BF856E52}"/>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134448E5-D405-72E3-E6AC-DE0CC3352B69}"/>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A55F25E9-632F-D075-4C6B-162CAC282A33}"/>
              </a:ext>
            </a:extLst>
          </p:cNvPr>
          <p:cNvSpPr/>
          <p:nvPr/>
        </p:nvSpPr>
        <p:spPr>
          <a:xfrm>
            <a:off x="534735" y="524933"/>
            <a:ext cx="10421132" cy="5786968"/>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9A6ACF9C-B1F4-9BF4-5B63-817B0DA80CF4}"/>
              </a:ext>
            </a:extLst>
          </p:cNvPr>
          <p:cNvSpPr txBox="1">
            <a:spLocks/>
          </p:cNvSpPr>
          <p:nvPr/>
        </p:nvSpPr>
        <p:spPr>
          <a:xfrm>
            <a:off x="773847" y="870419"/>
            <a:ext cx="9911086" cy="51730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80"/>
              </a:lnSpc>
              <a:spcBef>
                <a:spcPts val="800"/>
              </a:spcBef>
              <a:buClr>
                <a:srgbClr val="5398A2"/>
              </a:buClr>
            </a:pPr>
            <a:r>
              <a:rPr lang="en-IE" sz="2000" b="1" u="none" strike="noStrike" dirty="0">
                <a:solidFill>
                  <a:srgbClr val="5398A2"/>
                </a:solidFill>
                <a:effectLst/>
                <a:latin typeface="Calibri" panose="020F0502020204030204" pitchFamily="34" charset="0"/>
                <a:ea typeface="Arial" panose="020B0604020202020204" pitchFamily="34" charset="0"/>
                <a:cs typeface="Calibri" panose="020F0502020204030204" pitchFamily="34" charset="0"/>
              </a:rPr>
              <a:t>Lesen (mehrere Stunden): </a:t>
            </a:r>
            <a:r>
              <a:rPr lang="en-IE" sz="20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Braiding Sweetgrass: Indigenous Wisdom, Scientific Knowledge, and the Teachings of Plants – eine Sammlung von Essays von </a:t>
            </a:r>
            <a:r>
              <a:rPr lang="en-IE" sz="20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Robin Wall Kimmerer</a:t>
            </a:r>
            <a:r>
              <a:rPr lang="en-IE" sz="20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 Robin ist Mutter, Wissenschaftlerin, ausgezeichnete Professorin und Mitglied der Citizen Potawatomi Nation. Über das Buch sagt sie: „Ich könnte Ihnen ein Stück süß duftendes geflochtenes Gras geben, so dick und glänzend wie die Zopfsträhne, die meiner Großmutter über den Rücken fiel. Aber es steht mir nicht zu, es zu verschenken, und Ihnen steht es nicht zu, es anzunehmen. </a:t>
            </a:r>
            <a:r>
              <a:rPr lang="en-IE" sz="2000" u="none" strike="noStrike" dirty="0" err="1">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Wiingaashk </a:t>
            </a:r>
            <a:r>
              <a:rPr lang="en-IE" sz="20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gehört sich selbst. Deshalb biete ich Ihnen stattdessen eine Flechte aus Geschichten an, die unsere Beziehung zur Welt heilen sollen.“</a:t>
            </a:r>
            <a:endParaRPr lang="en-IE" sz="2000" u="none" strike="noStrike" dirty="0">
              <a:solidFill>
                <a:srgbClr val="404040"/>
              </a:solidFill>
              <a:effectLst/>
              <a:latin typeface="Calibri" panose="020F0502020204030204" pitchFamily="34" charset="0"/>
              <a:ea typeface="Arial" panose="020B0604020202020204" pitchFamily="34" charset="0"/>
              <a:cs typeface="Calibri" panose="020F0502020204030204" pitchFamily="34" charset="0"/>
            </a:endParaRPr>
          </a:p>
          <a:p>
            <a:pPr>
              <a:lnSpc>
                <a:spcPts val="2380"/>
              </a:lnSpc>
              <a:spcBef>
                <a:spcPts val="800"/>
              </a:spcBef>
              <a:buClr>
                <a:srgbClr val="5398A2"/>
              </a:buClr>
            </a:pPr>
            <a:r>
              <a:rPr lang="en-IE" sz="2000" b="1" u="none" strike="noStrike" dirty="0">
                <a:solidFill>
                  <a:srgbClr val="5398A2"/>
                </a:solidFill>
                <a:effectLst/>
                <a:latin typeface="Calibri" panose="020F0502020204030204" pitchFamily="34" charset="0"/>
                <a:ea typeface="Arial" panose="020B0604020202020204" pitchFamily="34" charset="0"/>
                <a:cs typeface="Calibri" panose="020F0502020204030204" pitchFamily="34" charset="0"/>
              </a:rPr>
              <a:t>Anhören (49 Min.): </a:t>
            </a:r>
            <a:r>
              <a:rPr lang="en-IE" sz="2000" u="none" strike="noStrike" dirty="0">
                <a:solidFill>
                  <a:srgbClr val="404040"/>
                </a:solidFill>
                <a:effectLst/>
                <a:latin typeface="Calibri" panose="020F0502020204030204" pitchFamily="34" charset="0"/>
                <a:ea typeface="Arial" panose="020B0604020202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Wie man Traumata, Ängste und chronische Krankheiten ohne Medikamente behandelt </a:t>
            </a:r>
            <a:r>
              <a:rPr lang="en-IE" sz="2000" u="none" strike="noStrike" dirty="0">
                <a:solidFill>
                  <a:srgbClr val="404040"/>
                </a:solidFill>
                <a:effectLst/>
                <a:latin typeface="Calibri" panose="020F0502020204030204" pitchFamily="34" charset="0"/>
                <a:ea typeface="Arial" panose="020B0604020202020204" pitchFamily="34" charset="0"/>
                <a:cs typeface="Calibri" panose="020F0502020204030204" pitchFamily="34" charset="0"/>
              </a:rPr>
              <a:t>– eine Podcast-Episode mit der Journalistin Julia Holtz. In der Episode sagt Julia: „Die Natur ist eines der wenigen Dinge, die unsere Aufmerksamkeit fesseln können, ohne sie zu belasten.“</a:t>
            </a:r>
          </a:p>
          <a:p>
            <a:pPr>
              <a:lnSpc>
                <a:spcPts val="2380"/>
              </a:lnSpc>
              <a:spcBef>
                <a:spcPts val="800"/>
              </a:spcBef>
              <a:buClr>
                <a:srgbClr val="5398A2"/>
              </a:buClr>
            </a:pPr>
            <a:r>
              <a:rPr lang="en-IE" sz="2000" b="1" u="none" strike="noStrike" dirty="0">
                <a:solidFill>
                  <a:srgbClr val="5398A2"/>
                </a:solidFill>
                <a:effectLst/>
                <a:latin typeface="Calibri" panose="020F0502020204030204" pitchFamily="34" charset="0"/>
                <a:ea typeface="Arial" panose="020B0604020202020204" pitchFamily="34" charset="0"/>
                <a:cs typeface="Calibri" panose="020F0502020204030204" pitchFamily="34" charset="0"/>
              </a:rPr>
              <a:t>Ansehen (1 Std., 30 Min.): </a:t>
            </a:r>
            <a:r>
              <a:rPr lang="en-IE" sz="2000" u="none" strike="noStrike" dirty="0">
                <a:solidFill>
                  <a:srgbClr val="404040"/>
                </a:solidFill>
                <a:effectLst/>
                <a:latin typeface="Calibri" panose="020F0502020204030204" pitchFamily="34" charset="0"/>
                <a:ea typeface="Arial" panose="020B060402020202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My Octopus Teacher </a:t>
            </a:r>
            <a:r>
              <a:rPr lang="en-IE" sz="2000" u="none" strike="noStrike" dirty="0">
                <a:solidFill>
                  <a:srgbClr val="404040"/>
                </a:solidFill>
                <a:effectLst/>
                <a:latin typeface="Calibri" panose="020F0502020204030204" pitchFamily="34" charset="0"/>
                <a:ea typeface="Arial" panose="020B0604020202020204" pitchFamily="34" charset="0"/>
                <a:cs typeface="Calibri" panose="020F0502020204030204" pitchFamily="34" charset="0"/>
              </a:rPr>
              <a:t>– ein Dokumentarfilm über einen Filmemacher, der eine ungewöhnliche Freundschaft mit einem Oktopus schließt, der in einem südafrikanischen Kelpwald lebt, und von dem Tier die Geheimnisse seiner Welt kennenlernt.</a:t>
            </a:r>
          </a:p>
        </p:txBody>
      </p:sp>
    </p:spTree>
    <p:extLst>
      <p:ext uri="{BB962C8B-B14F-4D97-AF65-F5344CB8AC3E}">
        <p14:creationId xmlns:p14="http://schemas.microsoft.com/office/powerpoint/2010/main" val="3701579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DD461-08CA-6AE6-99FA-7D491BD26FBC}"/>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A3FBA970-2742-B4E1-C5A3-4DCCC8F2A2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98653708-CADC-F176-6DFB-7E502C4632F9}"/>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6DA97BDF-7D51-2065-A38E-8D8BADA24BEF}"/>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FDA61D26-4735-04DE-C866-899E0D785ADB}"/>
              </a:ext>
            </a:extLst>
          </p:cNvPr>
          <p:cNvSpPr/>
          <p:nvPr/>
        </p:nvSpPr>
        <p:spPr>
          <a:xfrm>
            <a:off x="544224" y="524933"/>
            <a:ext cx="10370332" cy="5786968"/>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3E7FCB05-78F3-6137-AB47-87B30564F15C}"/>
              </a:ext>
            </a:extLst>
          </p:cNvPr>
          <p:cNvSpPr txBox="1">
            <a:spLocks/>
          </p:cNvSpPr>
          <p:nvPr/>
        </p:nvSpPr>
        <p:spPr>
          <a:xfrm>
            <a:off x="773847" y="1047090"/>
            <a:ext cx="9911086" cy="51730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380"/>
              </a:lnSpc>
              <a:spcBef>
                <a:spcPts val="500"/>
              </a:spcBef>
              <a:buClr>
                <a:srgbClr val="5398A2"/>
              </a:buClr>
              <a:buNone/>
            </a:pPr>
            <a:r>
              <a:rPr lang="en-IE" sz="2000" b="1" u="none" strike="noStrike" dirty="0">
                <a:solidFill>
                  <a:srgbClr val="5398A2"/>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Das Spiel „Herz, Hand, Kopf“ </a:t>
            </a:r>
            <a:r>
              <a:rPr lang="en-IE" sz="20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bietet eine dynamische Möglichkeit, den Teilnehmern zu helfen, sich mit Konzepten zum Aufbau von Resilienz aus emotionaler, praktischer und intellektueller Perspektive auseinanderzusetzen. Dieses Spiel kann zu einem ganzheitlichen Verständnis von Resilienz beitragen, indem es den Teilnehmern ermöglicht, darüber nachzudenken, wie sich der Klimawandel auf sie persönlich auswirkt, und praktische Schritte zu identifizieren, die sie zum Aufbau von Resilienz unternehmen können.</a:t>
            </a:r>
          </a:p>
          <a:p>
            <a:pPr marL="371475" lvl="0" indent="-371475">
              <a:lnSpc>
                <a:spcPts val="2380"/>
              </a:lnSpc>
              <a:spcBef>
                <a:spcPts val="500"/>
              </a:spcBef>
              <a:buClr>
                <a:srgbClr val="5398A2"/>
              </a:buClr>
            </a:pPr>
            <a:r>
              <a:rPr lang="en-IE" sz="2000" b="1" u="none" strike="noStrike" dirty="0">
                <a:solidFill>
                  <a:srgbClr val="5398A2"/>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Emotionales Engagement (Herz): </a:t>
            </a:r>
            <a:r>
              <a:rPr lang="en-IE" sz="20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Klimaresilienz ist nicht nur eine logische Reaktion auf Klimarisiken, sondern auch ein emotional wichtiges </a:t>
            </a:r>
            <a:r>
              <a:rPr lang="en-IE" sz="2000" u="none" strike="noStrike" dirty="0" err="1">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Unterfangen</a:t>
            </a:r>
            <a:r>
              <a:rPr lang="en-IE" sz="20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 insbesondere für Menschen, die unter Klimangst leiden. Emotionales Engagement kann ein Gefühl von Sinnhaftigkeit und Motivation fördern.</a:t>
            </a:r>
          </a:p>
          <a:p>
            <a:pPr marL="371475" lvl="0" indent="-371475">
              <a:lnSpc>
                <a:spcPts val="2380"/>
              </a:lnSpc>
              <a:spcBef>
                <a:spcPts val="500"/>
              </a:spcBef>
              <a:buClr>
                <a:srgbClr val="5398A2"/>
              </a:buClr>
            </a:pPr>
            <a:r>
              <a:rPr lang="en-IE" sz="2000" b="1" u="none" strike="noStrike" dirty="0">
                <a:solidFill>
                  <a:srgbClr val="5398A2"/>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Praktisches Handeln (Hand): </a:t>
            </a:r>
            <a:r>
              <a:rPr lang="en-IE" sz="20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Das Spiel betont, dass Resilienz umsetzbar ist. Die Teilnehmer gehen mit konkreten Ideen zur Verbesserung ihrer persönlichen oder gemeinschaftlichen Resilienz und stärken damit ihre Überzeugung, dass sie etwas bewirken können.</a:t>
            </a:r>
          </a:p>
          <a:p>
            <a:pPr marL="371475" lvl="0" indent="-371475">
              <a:lnSpc>
                <a:spcPts val="2380"/>
              </a:lnSpc>
              <a:spcBef>
                <a:spcPts val="500"/>
              </a:spcBef>
              <a:buClr>
                <a:srgbClr val="5398A2"/>
              </a:buClr>
            </a:pPr>
            <a:r>
              <a:rPr lang="en-IE" sz="2000" b="1" u="none" strike="noStrike" dirty="0">
                <a:solidFill>
                  <a:srgbClr val="5398A2"/>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Kritisches Verständnis (Kopf): </a:t>
            </a:r>
            <a:r>
              <a:rPr lang="en-IE" sz="2000" u="none" strike="noStrike" dirty="0">
                <a:solidFill>
                  <a:srgbClr val="40404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Durch die Auseinandersetzung mit der intellektuellen Seite gewinnen die Teilnehmer ein klareres Verständnis der wissenschaftlichen und systemischen Prozesse, die der Klimaresilienz zugrunde liegen. Dies verbessert ihre Fähigkeit, sich für notwendige Veränderungen und langfristige Planungen einzusetzen.</a:t>
            </a:r>
          </a:p>
          <a:p>
            <a:pPr lvl="0">
              <a:lnSpc>
                <a:spcPts val="2380"/>
              </a:lnSpc>
              <a:spcBef>
                <a:spcPts val="800"/>
              </a:spcBef>
              <a:buClr>
                <a:srgbClr val="5398A2"/>
              </a:buClr>
            </a:pPr>
            <a:endParaRPr lang="en-IE" sz="2000" u="none" strike="noStrike" dirty="0">
              <a:solidFill>
                <a:srgbClr val="40404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3" name="Google Shape;145;p2">
            <a:extLst>
              <a:ext uri="{FF2B5EF4-FFF2-40B4-BE49-F238E27FC236}">
                <a16:creationId xmlns:a16="http://schemas.microsoft.com/office/drawing/2014/main" id="{F2C11C2B-B9CA-E639-5C6F-A2C566028721}"/>
              </a:ext>
            </a:extLst>
          </p:cNvPr>
          <p:cNvSpPr txBox="1">
            <a:spLocks/>
          </p:cNvSpPr>
          <p:nvPr/>
        </p:nvSpPr>
        <p:spPr>
          <a:xfrm>
            <a:off x="7835" y="189040"/>
            <a:ext cx="2912647" cy="671785"/>
          </a:xfrm>
          <a:prstGeom prst="rect">
            <a:avLst/>
          </a:prstGeom>
          <a:solidFill>
            <a:srgbClr val="5398A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chemeClr val="bg1"/>
                </a:solidFill>
              </a:rPr>
              <a:t>SPIELEN</a:t>
            </a:r>
          </a:p>
        </p:txBody>
      </p:sp>
    </p:spTree>
    <p:extLst>
      <p:ext uri="{BB962C8B-B14F-4D97-AF65-F5344CB8AC3E}">
        <p14:creationId xmlns:p14="http://schemas.microsoft.com/office/powerpoint/2010/main" val="2224129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C97BE-146E-EB55-9BE1-841B81AA7A8E}"/>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4FB1F1C0-3119-E3A3-C5DC-6FC626762C36}"/>
              </a:ext>
            </a:extLst>
          </p:cNvPr>
          <p:cNvGrpSpPr/>
          <p:nvPr/>
        </p:nvGrpSpPr>
        <p:grpSpPr>
          <a:xfrm rot="10800000">
            <a:off x="4406712" y="304963"/>
            <a:ext cx="7793023" cy="6185473"/>
            <a:chOff x="0" y="304964"/>
            <a:chExt cx="7427496" cy="5895347"/>
          </a:xfrm>
        </p:grpSpPr>
        <p:sp>
          <p:nvSpPr>
            <p:cNvPr id="12" name="Freeform 11">
              <a:extLst>
                <a:ext uri="{FF2B5EF4-FFF2-40B4-BE49-F238E27FC236}">
                  <a16:creationId xmlns:a16="http://schemas.microsoft.com/office/drawing/2014/main" id="{3FEDC339-1AA5-6E7A-0487-F38966CF925A}"/>
                </a:ext>
              </a:extLst>
            </p:cNvPr>
            <p:cNvSpPr/>
            <p:nvPr/>
          </p:nvSpPr>
          <p:spPr>
            <a:xfrm rot="16200000">
              <a:off x="766141" y="-461044"/>
              <a:ext cx="5895217" cy="7427493"/>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301CC71B-659A-A162-2DDA-3F15E863467D}"/>
                </a:ext>
              </a:extLst>
            </p:cNvPr>
            <p:cNvSpPr/>
            <p:nvPr/>
          </p:nvSpPr>
          <p:spPr>
            <a:xfrm rot="5400000">
              <a:off x="456517" y="-151553"/>
              <a:ext cx="5894030" cy="6807064"/>
            </a:xfrm>
            <a:prstGeom prst="rect">
              <a:avLst/>
            </a:prstGeom>
            <a:blipFill dpi="0" rotWithShape="1">
              <a:blip r:embed="rId2" cstate="screen">
                <a:alphaModFix amt="86000"/>
                <a:extLst>
                  <a:ext uri="{28A0092B-C50C-407E-A947-70E740481C1C}">
                    <a14:useLocalDpi xmlns:a14="http://schemas.microsoft.com/office/drawing/2010/main"/>
                  </a:ext>
                </a:extLst>
              </a:blip>
              <a:srcRect/>
              <a:stretch>
                <a:fillRect t="340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6">
            <a:extLst>
              <a:ext uri="{FF2B5EF4-FFF2-40B4-BE49-F238E27FC236}">
                <a16:creationId xmlns:a16="http://schemas.microsoft.com/office/drawing/2014/main" id="{0D2B43F7-FF0F-ED83-8BD7-AD3D991A0506}"/>
              </a:ext>
            </a:extLst>
          </p:cNvPr>
          <p:cNvSpPr txBox="1">
            <a:spLocks/>
          </p:cNvSpPr>
          <p:nvPr/>
        </p:nvSpPr>
        <p:spPr>
          <a:xfrm>
            <a:off x="979940" y="1167544"/>
            <a:ext cx="2998500" cy="547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0" b="1" dirty="0">
                <a:solidFill>
                  <a:srgbClr val="5398A2"/>
                </a:solidFill>
              </a:rPr>
              <a:t>07</a:t>
            </a:r>
          </a:p>
        </p:txBody>
      </p:sp>
      <p:cxnSp>
        <p:nvCxnSpPr>
          <p:cNvPr id="20" name="Straight Connector 19">
            <a:extLst>
              <a:ext uri="{FF2B5EF4-FFF2-40B4-BE49-F238E27FC236}">
                <a16:creationId xmlns:a16="http://schemas.microsoft.com/office/drawing/2014/main" id="{BDD1D5EE-67D9-580B-7590-59533DD64933}"/>
              </a:ext>
            </a:extLst>
          </p:cNvPr>
          <p:cNvCxnSpPr>
            <a:cxnSpLocks/>
          </p:cNvCxnSpPr>
          <p:nvPr/>
        </p:nvCxnSpPr>
        <p:spPr>
          <a:xfrm flipH="1">
            <a:off x="979940" y="2577269"/>
            <a:ext cx="4004436" cy="0"/>
          </a:xfrm>
          <a:prstGeom prst="line">
            <a:avLst/>
          </a:prstGeom>
          <a:ln w="28575">
            <a:solidFill>
              <a:srgbClr val="5398A2"/>
            </a:solidFill>
            <a:prstDash val="sysDash"/>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53DD790F-A62B-E07F-0C2F-5A90C1396EE9}"/>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rot="16200000">
            <a:off x="11194976" y="5551031"/>
            <a:ext cx="1512233" cy="166935"/>
          </a:xfrm>
          <a:prstGeom prst="rect">
            <a:avLst/>
          </a:prstGeom>
        </p:spPr>
      </p:pic>
      <p:cxnSp>
        <p:nvCxnSpPr>
          <p:cNvPr id="4" name="Straight Connector 3">
            <a:extLst>
              <a:ext uri="{FF2B5EF4-FFF2-40B4-BE49-F238E27FC236}">
                <a16:creationId xmlns:a16="http://schemas.microsoft.com/office/drawing/2014/main" id="{48F8C3B9-87C1-529C-9BB8-8C08C57043F5}"/>
              </a:ext>
            </a:extLst>
          </p:cNvPr>
          <p:cNvCxnSpPr>
            <a:cxnSpLocks/>
          </p:cNvCxnSpPr>
          <p:nvPr/>
        </p:nvCxnSpPr>
        <p:spPr>
          <a:xfrm flipH="1">
            <a:off x="4625788" y="2581667"/>
            <a:ext cx="4150887"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263197F-8BE7-67A4-E7FD-9082178779A1}"/>
              </a:ext>
            </a:extLst>
          </p:cNvPr>
          <p:cNvSpPr/>
          <p:nvPr/>
        </p:nvSpPr>
        <p:spPr>
          <a:xfrm>
            <a:off x="4693298" y="2581516"/>
            <a:ext cx="5722138"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5" name="Rectangle 4">
            <a:extLst>
              <a:ext uri="{FF2B5EF4-FFF2-40B4-BE49-F238E27FC236}">
                <a16:creationId xmlns:a16="http://schemas.microsoft.com/office/drawing/2014/main" id="{57FCAB64-B0E3-E813-4870-10ACA353B812}"/>
              </a:ext>
            </a:extLst>
          </p:cNvPr>
          <p:cNvSpPr/>
          <p:nvPr/>
        </p:nvSpPr>
        <p:spPr>
          <a:xfrm>
            <a:off x="7218105" y="3547652"/>
            <a:ext cx="3175892"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B173521-53D8-F4C6-1F2C-9B7C02D918C6}"/>
              </a:ext>
            </a:extLst>
          </p:cNvPr>
          <p:cNvSpPr txBox="1"/>
          <p:nvPr/>
        </p:nvSpPr>
        <p:spPr>
          <a:xfrm>
            <a:off x="7196667" y="3571498"/>
            <a:ext cx="3175892" cy="830997"/>
          </a:xfrm>
          <a:prstGeom prst="rect">
            <a:avLst/>
          </a:prstGeom>
          <a:noFill/>
        </p:spPr>
        <p:txBody>
          <a:bodyPr wrap="squar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Leitfaden für</a:t>
            </a:r>
          </a:p>
        </p:txBody>
      </p:sp>
      <p:sp>
        <p:nvSpPr>
          <p:cNvPr id="9" name="Rectangle 8">
            <a:extLst>
              <a:ext uri="{FF2B5EF4-FFF2-40B4-BE49-F238E27FC236}">
                <a16:creationId xmlns:a16="http://schemas.microsoft.com/office/drawing/2014/main" id="{9B28E836-924F-E739-34FF-8FBBC00E8E67}"/>
              </a:ext>
            </a:extLst>
          </p:cNvPr>
          <p:cNvSpPr/>
          <p:nvPr/>
        </p:nvSpPr>
        <p:spPr>
          <a:xfrm>
            <a:off x="6662057" y="4533085"/>
            <a:ext cx="3710502"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0" name="TextBox 9">
            <a:extLst>
              <a:ext uri="{FF2B5EF4-FFF2-40B4-BE49-F238E27FC236}">
                <a16:creationId xmlns:a16="http://schemas.microsoft.com/office/drawing/2014/main" id="{9B6108FE-B950-DFE5-D92C-2F066CF4BD45}"/>
              </a:ext>
            </a:extLst>
          </p:cNvPr>
          <p:cNvSpPr txBox="1"/>
          <p:nvPr/>
        </p:nvSpPr>
        <p:spPr>
          <a:xfrm>
            <a:off x="6896479" y="4574555"/>
            <a:ext cx="3425388" cy="830997"/>
          </a:xfrm>
          <a:prstGeom prst="rect">
            <a:avLst/>
          </a:prstGeom>
          <a:noFill/>
        </p:spPr>
        <p:txBody>
          <a:bodyPr wrap="squar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Pädagogen</a:t>
            </a:r>
          </a:p>
        </p:txBody>
      </p:sp>
      <p:sp>
        <p:nvSpPr>
          <p:cNvPr id="11" name="TextBox 10">
            <a:extLst>
              <a:ext uri="{FF2B5EF4-FFF2-40B4-BE49-F238E27FC236}">
                <a16:creationId xmlns:a16="http://schemas.microsoft.com/office/drawing/2014/main" id="{8A796A84-2C2B-A9A7-E0FF-716B1F0B9FE0}"/>
              </a:ext>
            </a:extLst>
          </p:cNvPr>
          <p:cNvSpPr txBox="1"/>
          <p:nvPr/>
        </p:nvSpPr>
        <p:spPr>
          <a:xfrm>
            <a:off x="4221214" y="2658810"/>
            <a:ext cx="6129907" cy="830997"/>
          </a:xfrm>
          <a:prstGeom prst="rect">
            <a:avLst/>
          </a:prstGeom>
          <a:noFill/>
        </p:spPr>
        <p:txBody>
          <a:bodyPr wrap="square" rtlCol="0">
            <a:spAutoFit/>
          </a:bodyPr>
          <a:lstStyle/>
          <a:p>
            <a:pPr algn="r"/>
            <a:r>
              <a:rPr lang="en-US" sz="4800" b="1" spc="324" dirty="0">
                <a:solidFill>
                  <a:srgbClr val="5398A2"/>
                </a:solidFill>
                <a:latin typeface="Calibri" panose="020F0502020204030204" pitchFamily="34" charset="0"/>
                <a:cs typeface="Calibri" panose="020F0502020204030204" pitchFamily="34" charset="0"/>
              </a:rPr>
              <a:t>Schritt für Schritt</a:t>
            </a:r>
          </a:p>
        </p:txBody>
      </p:sp>
    </p:spTree>
    <p:extLst>
      <p:ext uri="{BB962C8B-B14F-4D97-AF65-F5344CB8AC3E}">
        <p14:creationId xmlns:p14="http://schemas.microsoft.com/office/powerpoint/2010/main" val="3350982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33D1-3B00-5177-E933-183B779CB8D2}"/>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C0F5D7E7-8AC0-F052-DBDF-80CDBB7855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05CD9119-19FA-B7CB-2CCA-8C4AE7E7AF9F}"/>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7653201D-6E7A-8398-8A5C-98387EE5074A}"/>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FE0010AA-0535-2856-41BC-B2C51200242F}"/>
              </a:ext>
            </a:extLst>
          </p:cNvPr>
          <p:cNvSpPr/>
          <p:nvPr/>
        </p:nvSpPr>
        <p:spPr>
          <a:xfrm>
            <a:off x="534735" y="1398891"/>
            <a:ext cx="10509894" cy="4913010"/>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 name="Google Shape;145;p2">
            <a:extLst>
              <a:ext uri="{FF2B5EF4-FFF2-40B4-BE49-F238E27FC236}">
                <a16:creationId xmlns:a16="http://schemas.microsoft.com/office/drawing/2014/main" id="{F5BAA4D0-E1B8-40C3-864B-E7045808256A}"/>
              </a:ext>
            </a:extLst>
          </p:cNvPr>
          <p:cNvSpPr txBox="1">
            <a:spLocks/>
          </p:cNvSpPr>
          <p:nvPr/>
        </p:nvSpPr>
        <p:spPr>
          <a:xfrm>
            <a:off x="-1" y="301765"/>
            <a:ext cx="9713167"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Schritt-für-Schritt-Anleitung für Pädagogen: </a:t>
            </a:r>
          </a:p>
        </p:txBody>
      </p:sp>
      <p:cxnSp>
        <p:nvCxnSpPr>
          <p:cNvPr id="3" name="Straight Connector 2">
            <a:extLst>
              <a:ext uri="{FF2B5EF4-FFF2-40B4-BE49-F238E27FC236}">
                <a16:creationId xmlns:a16="http://schemas.microsoft.com/office/drawing/2014/main" id="{8B352E1B-7FE0-9EE4-9611-43D1D1D96045}"/>
              </a:ext>
            </a:extLst>
          </p:cNvPr>
          <p:cNvCxnSpPr>
            <a:cxnSpLocks/>
          </p:cNvCxnSpPr>
          <p:nvPr/>
        </p:nvCxnSpPr>
        <p:spPr>
          <a:xfrm>
            <a:off x="6503342" y="1930116"/>
            <a:ext cx="0" cy="385056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7B09A5C6-835D-3961-5D9C-6BE186511364}"/>
              </a:ext>
            </a:extLst>
          </p:cNvPr>
          <p:cNvSpPr txBox="1">
            <a:spLocks/>
          </p:cNvSpPr>
          <p:nvPr/>
        </p:nvSpPr>
        <p:spPr>
          <a:xfrm>
            <a:off x="948504" y="1897636"/>
            <a:ext cx="5361993" cy="51730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Clr>
                <a:srgbClr val="E6C8C7"/>
              </a:buClr>
              <a:buNone/>
            </a:pPr>
            <a:r>
              <a:rPr lang="en-IE" sz="3600" b="1" dirty="0">
                <a:solidFill>
                  <a:srgbClr val="5398A2"/>
                </a:solidFill>
                <a:latin typeface="Calibri" panose="020F0502020204030204" pitchFamily="34" charset="0"/>
                <a:ea typeface="Calibri" panose="020F0502020204030204" pitchFamily="34" charset="0"/>
                <a:cs typeface="Calibri" panose="020F0502020204030204" pitchFamily="34" charset="0"/>
              </a:rPr>
              <a:t>Ziel: </a:t>
            </a:r>
          </a:p>
          <a:p>
            <a:pPr marL="0" indent="0">
              <a:lnSpc>
                <a:spcPts val="2500"/>
              </a:lnSpc>
              <a:spcBef>
                <a:spcPts val="0"/>
              </a:spcBef>
              <a:buClr>
                <a:srgbClr val="E6C8C7"/>
              </a:buClr>
              <a:buNone/>
            </a:pPr>
            <a:endParaRPr lang="en-IE" sz="3600" b="1"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Die Teilnehmer dazu anzuregen, sich durch emotionale Beteiligung, praktische Maßnahmen und intellektuelles Verständnis mit Klimaresilienz auseinanderzusetzen. Dies hilft den Teilnehmern, persönliche Motivationen und Strategien für den Aufbau von Resilienz angesichts des Klimawandels sowohl auf persönlicher als auch auf Gemeinschaftsebene zu identifizieren.</a:t>
            </a: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 Placeholder 3">
            <a:extLst>
              <a:ext uri="{FF2B5EF4-FFF2-40B4-BE49-F238E27FC236}">
                <a16:creationId xmlns:a16="http://schemas.microsoft.com/office/drawing/2014/main" id="{A2E55C68-4999-F9FE-396F-2C71312E3444}"/>
              </a:ext>
            </a:extLst>
          </p:cNvPr>
          <p:cNvSpPr txBox="1">
            <a:spLocks/>
          </p:cNvSpPr>
          <p:nvPr/>
        </p:nvSpPr>
        <p:spPr>
          <a:xfrm>
            <a:off x="6914776" y="2599271"/>
            <a:ext cx="3899098" cy="32133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Clr>
                <a:srgbClr val="E6C8C7"/>
              </a:buClr>
              <a:buNone/>
            </a:pPr>
            <a:r>
              <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rPr>
              <a:t>Dauer: 	</a:t>
            </a:r>
          </a:p>
          <a:p>
            <a:pPr mar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30–45 Minuten</a:t>
            </a:r>
          </a:p>
          <a:p>
            <a:pPr marL="0" indent="0">
              <a:lnSpc>
                <a:spcPts val="2500"/>
              </a:lnSpc>
              <a:spcBef>
                <a:spcPts val="0"/>
              </a:spcBef>
              <a:buClr>
                <a:srgbClr val="E6C8C7"/>
              </a:buClr>
              <a:buNone/>
            </a:pPr>
            <a:b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br>
            <a:r>
              <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rPr>
              <a:t>Anzahl der Teilnehmer: </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Kleine Gruppen (5–10) </a:t>
            </a:r>
          </a:p>
          <a:p>
            <a:pPr mar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oder eine ganze Klasse</a:t>
            </a:r>
          </a:p>
          <a:p>
            <a:pPr marL="0" indent="0">
              <a:lnSpc>
                <a:spcPts val="2500"/>
              </a:lnSpc>
              <a:spcBef>
                <a:spcPts val="0"/>
              </a:spcBef>
              <a:buClr>
                <a:srgbClr val="E6C8C7"/>
              </a:buClr>
              <a:buNone/>
            </a:pPr>
            <a:b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br>
            <a:r>
              <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rPr>
              <a:t>Materialien: </a:t>
            </a:r>
          </a:p>
          <a:p>
            <a:pPr mar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Whiteboard oder Flipchart, Marker, Haftnotizen</a:t>
            </a:r>
          </a:p>
          <a:p>
            <a:pPr marL="0" indent="0">
              <a:lnSpc>
                <a:spcPts val="2500"/>
              </a:lnSpc>
              <a:spcBef>
                <a:spcPts val="0"/>
              </a:spcBef>
              <a:buClr>
                <a:srgbClr val="E6C8C7"/>
              </a:buClr>
              <a:buNone/>
            </a:pP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606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7723D-4642-4DE2-6EFC-83E4D6E8B729}"/>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A774E76E-8629-5B32-8283-5857D722CB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a:stretch/>
        </p:blipFill>
        <p:spPr>
          <a:xfrm>
            <a:off x="4302820" y="2805"/>
            <a:ext cx="7873462" cy="3708219"/>
          </a:xfrm>
          <a:prstGeom prst="rect">
            <a:avLst/>
          </a:prstGeom>
        </p:spPr>
      </p:pic>
      <p:sp>
        <p:nvSpPr>
          <p:cNvPr id="11" name="Google Shape;133;p1">
            <a:extLst>
              <a:ext uri="{FF2B5EF4-FFF2-40B4-BE49-F238E27FC236}">
                <a16:creationId xmlns:a16="http://schemas.microsoft.com/office/drawing/2014/main" id="{748EF222-C5E5-858E-6757-6823BF9AB0F2}"/>
              </a:ext>
            </a:extLst>
          </p:cNvPr>
          <p:cNvSpPr/>
          <p:nvPr/>
        </p:nvSpPr>
        <p:spPr>
          <a:xfrm rot="10800000">
            <a:off x="-5" y="-8"/>
            <a:ext cx="12176285" cy="5890854"/>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D72ADF3D-A785-2BF6-7520-3ADF316689B9}"/>
              </a:ext>
            </a:extLst>
          </p:cNvPr>
          <p:cNvSpPr/>
          <p:nvPr/>
        </p:nvSpPr>
        <p:spPr>
          <a:xfrm rot="10800000">
            <a:off x="-1" y="-1"/>
            <a:ext cx="5038165" cy="2277035"/>
          </a:xfrm>
          <a:prstGeom prst="rect">
            <a:avLst/>
          </a:prstGeom>
          <a:blipFill>
            <a:blip r:embed="rId3" cstate="screen">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3">
            <a:extLst>
              <a:ext uri="{FF2B5EF4-FFF2-40B4-BE49-F238E27FC236}">
                <a16:creationId xmlns:a16="http://schemas.microsoft.com/office/drawing/2014/main" id="{904AB058-B4BD-2CF6-3B36-5C1ACB992716}"/>
              </a:ext>
            </a:extLst>
          </p:cNvPr>
          <p:cNvSpPr txBox="1">
            <a:spLocks/>
          </p:cNvSpPr>
          <p:nvPr/>
        </p:nvSpPr>
        <p:spPr>
          <a:xfrm>
            <a:off x="662125" y="284395"/>
            <a:ext cx="4109965" cy="60805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None/>
            </a:pPr>
            <a:r>
              <a:rPr lang="en-IE" sz="2400" dirty="0">
                <a:solidFill>
                  <a:schemeClr val="bg1"/>
                </a:solidFill>
                <a:latin typeface="Calibri" panose="020F0502020204030204" pitchFamily="34" charset="0"/>
                <a:ea typeface="Calibri" panose="020F0502020204030204" pitchFamily="34" charset="0"/>
                <a:cs typeface="Calibri" panose="020F0502020204030204" pitchFamily="34" charset="0"/>
              </a:rPr>
              <a:t>Ich habe mit </a:t>
            </a:r>
            <a:r>
              <a:rPr lang="en-IE" sz="2400" b="1" dirty="0">
                <a:solidFill>
                  <a:schemeClr val="bg1"/>
                </a:solidFill>
                <a:latin typeface="Calibri" panose="020F0502020204030204" pitchFamily="34" charset="0"/>
                <a:ea typeface="Calibri" panose="020F0502020204030204" pitchFamily="34" charset="0"/>
                <a:cs typeface="Calibri" panose="020F0502020204030204" pitchFamily="34" charset="0"/>
              </a:rPr>
              <a:t>einer jungen Frau </a:t>
            </a:r>
            <a:r>
              <a:rPr lang="en-IE" sz="2400" dirty="0">
                <a:solidFill>
                  <a:schemeClr val="bg1"/>
                </a:solidFill>
                <a:latin typeface="Calibri" panose="020F0502020204030204" pitchFamily="34" charset="0"/>
                <a:ea typeface="Calibri" panose="020F0502020204030204" pitchFamily="34" charset="0"/>
                <a:cs typeface="Calibri" panose="020F0502020204030204" pitchFamily="34" charset="0"/>
              </a:rPr>
              <a:t>gesprochen, </a:t>
            </a:r>
            <a:r>
              <a:rPr lang="en-IE" sz="2400" b="1" dirty="0">
                <a:solidFill>
                  <a:schemeClr val="bg1"/>
                </a:solidFill>
                <a:latin typeface="Calibri" panose="020F0502020204030204" pitchFamily="34" charset="0"/>
                <a:ea typeface="Calibri" panose="020F0502020204030204" pitchFamily="34" charset="0"/>
                <a:cs typeface="Calibri" panose="020F0502020204030204" pitchFamily="34" charset="0"/>
              </a:rPr>
              <a:t>die in einer Berggemeinde lebt, </a:t>
            </a:r>
            <a:r>
              <a:rPr lang="en-IE" sz="2400" dirty="0">
                <a:solidFill>
                  <a:schemeClr val="bg1"/>
                </a:solidFill>
                <a:latin typeface="Calibri" panose="020F0502020204030204" pitchFamily="34" charset="0"/>
                <a:ea typeface="Calibri" panose="020F0502020204030204" pitchFamily="34" charset="0"/>
                <a:cs typeface="Calibri" panose="020F0502020204030204" pitchFamily="34" charset="0"/>
              </a:rPr>
              <a:t>die extremen Wetterbedingungen aufgrund des Klimawandels ausgesetzt ist. Vor kurzem stand sie am Fenster ihres Elternhauses und sah, wie </a:t>
            </a:r>
            <a:r>
              <a:rPr lang="en-IE" sz="2400" b="1" dirty="0">
                <a:solidFill>
                  <a:schemeClr val="bg1"/>
                </a:solidFill>
                <a:latin typeface="Calibri" panose="020F0502020204030204" pitchFamily="34" charset="0"/>
                <a:ea typeface="Calibri" panose="020F0502020204030204" pitchFamily="34" charset="0"/>
                <a:cs typeface="Calibri" panose="020F0502020204030204" pitchFamily="34" charset="0"/>
              </a:rPr>
              <a:t>die Häuser </a:t>
            </a:r>
            <a:r>
              <a:rPr lang="en-IE" sz="2400" dirty="0">
                <a:solidFill>
                  <a:schemeClr val="bg1"/>
                </a:solidFill>
                <a:latin typeface="Calibri" panose="020F0502020204030204" pitchFamily="34" charset="0"/>
                <a:ea typeface="Calibri" panose="020F0502020204030204" pitchFamily="34" charset="0"/>
                <a:cs typeface="Calibri" panose="020F0502020204030204" pitchFamily="34" charset="0"/>
              </a:rPr>
              <a:t>ihrer </a:t>
            </a:r>
            <a:r>
              <a:rPr lang="en-IE"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Nachbarn </a:t>
            </a:r>
            <a:r>
              <a:rPr lang="en-IE" sz="2400" b="1" dirty="0">
                <a:solidFill>
                  <a:schemeClr val="bg1"/>
                </a:solidFill>
                <a:latin typeface="Calibri" panose="020F0502020204030204" pitchFamily="34" charset="0"/>
                <a:ea typeface="Calibri" panose="020F0502020204030204" pitchFamily="34" charset="0"/>
                <a:cs typeface="Calibri" panose="020F0502020204030204" pitchFamily="34" charset="0"/>
              </a:rPr>
              <a:t>von einem Erdrutsch weggerissen wurden</a:t>
            </a:r>
            <a:r>
              <a:rPr lang="en-IE" sz="2400" dirty="0">
                <a:solidFill>
                  <a:schemeClr val="bg1"/>
                </a:solidFill>
                <a:latin typeface="Calibri" panose="020F0502020204030204" pitchFamily="34" charset="0"/>
                <a:ea typeface="Calibri" panose="020F0502020204030204" pitchFamily="34" charset="0"/>
                <a:cs typeface="Calibri" panose="020F0502020204030204" pitchFamily="34" charset="0"/>
              </a:rPr>
              <a:t>. Sie sagte, sie habe das Gefühl, die Natur sei zu einer tickenden Zeitbombe geworden, die jeden Moment explodieren könne. </a:t>
            </a:r>
          </a:p>
        </p:txBody>
      </p:sp>
      <p:sp>
        <p:nvSpPr>
          <p:cNvPr id="8" name="Text Placeholder 3">
            <a:extLst>
              <a:ext uri="{FF2B5EF4-FFF2-40B4-BE49-F238E27FC236}">
                <a16:creationId xmlns:a16="http://schemas.microsoft.com/office/drawing/2014/main" id="{ED7C8B7B-3A86-3479-1CB1-F3D417452AAB}"/>
              </a:ext>
            </a:extLst>
          </p:cNvPr>
          <p:cNvSpPr txBox="1">
            <a:spLocks/>
          </p:cNvSpPr>
          <p:nvPr/>
        </p:nvSpPr>
        <p:spPr>
          <a:xfrm>
            <a:off x="5187777" y="334912"/>
            <a:ext cx="6681019" cy="55857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Wir empfehlen zwar niemandem, den Klimawandel, Bomben oder Apokalypsen jeglicher Art buchstäblich zu lieben, aber der Auszug lädt uns dazu ein, zu lernen, wie wir aus dem ständigen Alarmzustand herauskommen können, während wir auf die „Bombe” warten. Wir werden unser ganzes Leben lang mit den Auswirkungen des Klimawandels leben müssen, also können wir die Krise genauso gut annehmen und daran arbeiten, die Herausforderungen zu bewältigen, die sich uns stellen. In Zeiten mehrfacher, sich überschneidender Krisen kann unser Nervensystem leicht aus dem Gleichgewicht geraten – es kann erschöpft und ausgelaugt sein (</a:t>
            </a:r>
            <a:r>
              <a:rPr lang="en-IE"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Hypoarousal</a:t>
            </a:r>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 oder in einen überaktiven Zustand geraten, in dem wir uns ständig alarmiert fühlen (Hyperarousal). Beide mental-emotionalen Zustände erschweren es, auf Stress so zu reagieren, dass wir gleichzeitig auf Vernunft und Emotionen zugreifen können, was Motivation und Handeln ermöglicht. Das untenstehende Resilienzfenster veranschaulicht diesen Zusammenhang. </a:t>
            </a:r>
          </a:p>
          <a:p>
            <a:pPr marL="0" indent="0">
              <a:lnSpc>
                <a:spcPts val="2200"/>
              </a:lnSpc>
              <a:spcBef>
                <a:spcPts val="0"/>
              </a:spcBef>
              <a:buNone/>
            </a:pPr>
            <a:endParaRPr lang="sv-S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DC617FC4-E84C-B14F-2799-D75B641F4FA5}"/>
              </a:ext>
            </a:extLst>
          </p:cNvPr>
          <p:cNvCxnSpPr>
            <a:cxnSpLocks/>
          </p:cNvCxnSpPr>
          <p:nvPr/>
        </p:nvCxnSpPr>
        <p:spPr>
          <a:xfrm>
            <a:off x="4921703" y="284395"/>
            <a:ext cx="0" cy="5260999"/>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626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CAA39-3F52-5C58-B6E3-13B5C5B672C3}"/>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E7DA0C8A-BC64-FF47-A986-8ADE9061B3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29D979D8-8D8C-7C2C-D222-CF4AF9F40FB8}"/>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4050D42E-DE7D-582D-EE19-DAA71CB1A5CF}"/>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A51906CE-107A-A1D4-853A-91131025D4B6}"/>
              </a:ext>
            </a:extLst>
          </p:cNvPr>
          <p:cNvSpPr/>
          <p:nvPr/>
        </p:nvSpPr>
        <p:spPr>
          <a:xfrm>
            <a:off x="467002" y="2226464"/>
            <a:ext cx="10359712" cy="3850560"/>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 name="Google Shape;145;p2">
            <a:extLst>
              <a:ext uri="{FF2B5EF4-FFF2-40B4-BE49-F238E27FC236}">
                <a16:creationId xmlns:a16="http://schemas.microsoft.com/office/drawing/2014/main" id="{FCD0E5FC-CE0A-8656-68B0-C58D4EA7C6E5}"/>
              </a:ext>
            </a:extLst>
          </p:cNvPr>
          <p:cNvSpPr txBox="1">
            <a:spLocks/>
          </p:cNvSpPr>
          <p:nvPr/>
        </p:nvSpPr>
        <p:spPr>
          <a:xfrm>
            <a:off x="0" y="639397"/>
            <a:ext cx="3517641" cy="671785"/>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566"/>
              </a:lnSpc>
              <a:spcBef>
                <a:spcPts val="0"/>
              </a:spcBef>
              <a:spcAft>
                <a:spcPts val="0"/>
              </a:spcAft>
              <a:buClr>
                <a:srgbClr val="595959"/>
              </a:buClr>
              <a:buSzPts val="3175"/>
              <a:buFont typeface="Arial"/>
              <a:buNone/>
              <a:defRPr sz="3175" b="1"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51"/>
              </a:spcBef>
              <a:spcAft>
                <a:spcPts val="0"/>
              </a:spcAft>
              <a:buClr>
                <a:srgbClr val="011E3B"/>
              </a:buClr>
              <a:buSzPts val="2962"/>
              <a:buFont typeface="Arial"/>
              <a:buNone/>
              <a:defRPr sz="2962" b="0" i="0" u="none" strike="noStrike" cap="none">
                <a:solidFill>
                  <a:srgbClr val="011E3B"/>
                </a:solidFill>
                <a:latin typeface="Montserrat"/>
                <a:ea typeface="Montserrat"/>
                <a:cs typeface="Montserrat"/>
                <a:sym typeface="Montserrat"/>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pPr marL="725488" indent="0">
              <a:lnSpc>
                <a:spcPct val="111193"/>
              </a:lnSpc>
              <a:buClr>
                <a:schemeClr val="lt1"/>
              </a:buClr>
              <a:buSzPts val="3100"/>
            </a:pPr>
            <a:r>
              <a:rPr lang="en-US" sz="3500" dirty="0">
                <a:solidFill>
                  <a:srgbClr val="5398A2"/>
                </a:solidFill>
              </a:rPr>
              <a:t>SCHRITTE:</a:t>
            </a:r>
          </a:p>
        </p:txBody>
      </p:sp>
      <p:sp>
        <p:nvSpPr>
          <p:cNvPr id="2" name="Text Placeholder 3">
            <a:extLst>
              <a:ext uri="{FF2B5EF4-FFF2-40B4-BE49-F238E27FC236}">
                <a16:creationId xmlns:a16="http://schemas.microsoft.com/office/drawing/2014/main" id="{3809709D-9C85-C327-D987-635F938C09CA}"/>
              </a:ext>
            </a:extLst>
          </p:cNvPr>
          <p:cNvSpPr txBox="1">
            <a:spLocks/>
          </p:cNvSpPr>
          <p:nvPr/>
        </p:nvSpPr>
        <p:spPr>
          <a:xfrm>
            <a:off x="1694640" y="2771143"/>
            <a:ext cx="8636609" cy="3007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Clr>
                <a:srgbClr val="E6C8C7"/>
              </a:buClr>
              <a:buNone/>
            </a:pPr>
            <a:r>
              <a:rPr lang="en-IE" sz="3200" b="1" dirty="0">
                <a:solidFill>
                  <a:srgbClr val="5398A2"/>
                </a:solidFill>
                <a:latin typeface="Calibri" panose="020F0502020204030204" pitchFamily="34" charset="0"/>
                <a:ea typeface="Calibri" panose="020F0502020204030204" pitchFamily="34" charset="0"/>
                <a:cs typeface="Calibri" panose="020F0502020204030204" pitchFamily="34" charset="0"/>
              </a:rPr>
              <a:t>Einführung in das Konzept der Klimaresilienz</a:t>
            </a:r>
          </a:p>
          <a:p>
            <a:pPr marL="0" indent="0">
              <a:lnSpc>
                <a:spcPts val="2500"/>
              </a:lnSpc>
              <a:spcBef>
                <a:spcPts val="0"/>
              </a:spcBef>
              <a:buClr>
                <a:srgbClr val="E6C8C7"/>
              </a:buClr>
              <a:buNone/>
            </a:pPr>
            <a:endParaRPr lang="en-IE" sz="2700" b="1"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b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b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Beginnen Sie mit einer kurzen Erklärung des Begriffs Klimaresilienz – der Fähigkeit, den Auswirkungen des Klimawandels standzuhalten, sich daran anzupassen und sich davon zu erholen. Erläutern Sie, dass Resilienz nicht nur bedeutet, auf unmittelbare Bedrohungen zu reagieren, sondern auch, Einzelpersonen und Gemeinschaften zu stärken, damit sie in sich verändernden Umgebungen gedeihen können.</a:t>
            </a:r>
          </a:p>
          <a:p>
            <a:pPr marL="0" indent="0">
              <a:lnSpc>
                <a:spcPts val="2500"/>
              </a:lnSpc>
              <a:spcBef>
                <a:spcPts val="0"/>
              </a:spcBef>
              <a:buClr>
                <a:srgbClr val="E6C8C7"/>
              </a:buClr>
              <a:buNone/>
            </a:pP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845DBA5C-2367-BD59-3A28-7F55499810FD}"/>
              </a:ext>
            </a:extLst>
          </p:cNvPr>
          <p:cNvCxnSpPr>
            <a:cxnSpLocks/>
          </p:cNvCxnSpPr>
          <p:nvPr/>
        </p:nvCxnSpPr>
        <p:spPr>
          <a:xfrm flipH="1">
            <a:off x="1365286" y="3311365"/>
            <a:ext cx="9461428"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42CC8FE-3FD3-BEFF-F0C2-F3E91685ABAD}"/>
              </a:ext>
            </a:extLst>
          </p:cNvPr>
          <p:cNvGrpSpPr/>
          <p:nvPr/>
        </p:nvGrpSpPr>
        <p:grpSpPr>
          <a:xfrm>
            <a:off x="403345" y="3005663"/>
            <a:ext cx="1420700" cy="893966"/>
            <a:chOff x="5728181" y="1253145"/>
            <a:chExt cx="1546707" cy="973255"/>
          </a:xfrm>
        </p:grpSpPr>
        <p:sp>
          <p:nvSpPr>
            <p:cNvPr id="18" name="Oval 17">
              <a:extLst>
                <a:ext uri="{FF2B5EF4-FFF2-40B4-BE49-F238E27FC236}">
                  <a16:creationId xmlns:a16="http://schemas.microsoft.com/office/drawing/2014/main" id="{F725C433-7595-3CFD-4C69-1450BE23CEDF}"/>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3">
              <a:extLst>
                <a:ext uri="{FF2B5EF4-FFF2-40B4-BE49-F238E27FC236}">
                  <a16:creationId xmlns:a16="http://schemas.microsoft.com/office/drawing/2014/main" id="{CCCC3CFF-22E8-95F3-B90F-9727BE0C34DA}"/>
                </a:ext>
              </a:extLst>
            </p:cNvPr>
            <p:cNvSpPr txBox="1">
              <a:spLocks/>
            </p:cNvSpPr>
            <p:nvPr/>
          </p:nvSpPr>
          <p:spPr>
            <a:xfrm>
              <a:off x="5728181" y="1369242"/>
              <a:ext cx="1546707"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01</a:t>
              </a:r>
            </a:p>
          </p:txBody>
        </p:sp>
      </p:grpSp>
    </p:spTree>
    <p:extLst>
      <p:ext uri="{BB962C8B-B14F-4D97-AF65-F5344CB8AC3E}">
        <p14:creationId xmlns:p14="http://schemas.microsoft.com/office/powerpoint/2010/main" val="277250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C0D27-0186-C228-044E-FB7D3842658C}"/>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97434D49-C17C-F57A-123D-CA03D7C2D2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3EDC2093-629D-1D86-D624-11C5798F60E5}"/>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72E30EA9-D38A-A96A-6C24-D0E6377F7080}"/>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B6F7F7D6-A78E-B872-D775-22DE84B87FDB}"/>
              </a:ext>
            </a:extLst>
          </p:cNvPr>
          <p:cNvSpPr/>
          <p:nvPr/>
        </p:nvSpPr>
        <p:spPr>
          <a:xfrm>
            <a:off x="517802" y="385556"/>
            <a:ext cx="10359712" cy="6019155"/>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FB5983BA-2900-1C6A-7E53-3C636D0EB29A}"/>
              </a:ext>
            </a:extLst>
          </p:cNvPr>
          <p:cNvSpPr txBox="1">
            <a:spLocks/>
          </p:cNvSpPr>
          <p:nvPr/>
        </p:nvSpPr>
        <p:spPr>
          <a:xfrm>
            <a:off x="1745441" y="746887"/>
            <a:ext cx="8668560" cy="3007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Clr>
                <a:srgbClr val="E6C8C7"/>
              </a:buClr>
              <a:buNone/>
            </a:pPr>
            <a:r>
              <a:rPr lang="en-IE" b="1" dirty="0">
                <a:solidFill>
                  <a:srgbClr val="5398A2"/>
                </a:solidFill>
                <a:latin typeface="Calibri" panose="020F0502020204030204" pitchFamily="34" charset="0"/>
                <a:ea typeface="Calibri" panose="020F0502020204030204" pitchFamily="34" charset="0"/>
                <a:cs typeface="Calibri" panose="020F0502020204030204" pitchFamily="34" charset="0"/>
              </a:rPr>
              <a:t>Erklären Sie die Struktur des Spiels </a:t>
            </a:r>
          </a:p>
          <a:p>
            <a:pPr marL="0" indent="0">
              <a:lnSpc>
                <a:spcPts val="2500"/>
              </a:lnSpc>
              <a:spcBef>
                <a:spcPts val="0"/>
              </a:spcBef>
              <a:buClr>
                <a:srgbClr val="E6C8C7"/>
              </a:buClr>
              <a:buNone/>
            </a:pPr>
            <a:endPar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500"/>
              </a:lnSpc>
              <a:spcBef>
                <a:spcPts val="0"/>
              </a:spcBef>
              <a:buClr>
                <a:srgbClr val="E6C8C7"/>
              </a:buClr>
              <a:buNone/>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Teilen Sie die Klasse in drei Hauptreflexionsbereiche ein – </a:t>
            </a:r>
            <a:r>
              <a:rPr lang="en-IE" sz="2000" b="1" dirty="0">
                <a:solidFill>
                  <a:srgbClr val="5398A2"/>
                </a:solidFill>
                <a:latin typeface="Calibri" panose="020F0502020204030204" pitchFamily="34" charset="0"/>
                <a:ea typeface="Calibri" panose="020F0502020204030204" pitchFamily="34" charset="0"/>
                <a:cs typeface="Calibri" panose="020F0502020204030204" pitchFamily="34" charset="0"/>
              </a:rPr>
              <a:t>Herz, Hand und Kopf </a:t>
            </a:r>
            <a:r>
              <a:rPr lang="en-IE" sz="200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und erklären Sie, wofür jeder Bereich steht:</a:t>
            </a:r>
          </a:p>
          <a:p>
            <a:pPr>
              <a:lnSpc>
                <a:spcPts val="2500"/>
              </a:lnSpc>
              <a:spcBef>
                <a:spcPts val="0"/>
              </a:spcBef>
              <a:buClr>
                <a:srgbClr val="5398A2"/>
              </a:buClr>
            </a:pPr>
            <a:r>
              <a:rPr lang="en-IE" sz="2000" b="1" dirty="0">
                <a:solidFill>
                  <a:srgbClr val="5398A2"/>
                </a:solidFill>
                <a:latin typeface="Calibri" panose="020F0502020204030204" pitchFamily="34" charset="0"/>
                <a:ea typeface="Calibri" panose="020F0502020204030204" pitchFamily="34" charset="0"/>
                <a:cs typeface="Calibri" panose="020F0502020204030204" pitchFamily="34" charset="0"/>
              </a:rPr>
              <a:t>Herz: </a:t>
            </a: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Emotionales Engagement. Welche persönliche Verbindung haben die Teilnehmer zum Thema Klimaresilienz? Wie fühlen sie sich angesichts des Klimawandels und warum ist Resilienz wichtig für unser emotionales Wohlbefinden?</a:t>
            </a:r>
          </a:p>
          <a:p>
            <a:pPr>
              <a:lnSpc>
                <a:spcPts val="2500"/>
              </a:lnSpc>
              <a:spcBef>
                <a:spcPts val="0"/>
              </a:spcBef>
              <a:buClr>
                <a:srgbClr val="5398A2"/>
              </a:buClr>
            </a:pPr>
            <a:r>
              <a:rPr lang="en-IE" sz="2000" b="1" dirty="0">
                <a:solidFill>
                  <a:srgbClr val="5398A2"/>
                </a:solidFill>
                <a:latin typeface="Calibri" panose="020F0502020204030204" pitchFamily="34" charset="0"/>
                <a:ea typeface="Calibri" panose="020F0502020204030204" pitchFamily="34" charset="0"/>
                <a:cs typeface="Calibri" panose="020F0502020204030204" pitchFamily="34" charset="0"/>
              </a:rPr>
              <a:t>Hand: </a:t>
            </a: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Praktisches Handeln. Welche konkreten Maßnahmen können sie ergreifen, um persönliche Resilienz aufzubauen? Dazu können individuelle Maßnahmen wie die Entwicklung kreativer Praktiken oder der Aufenthalt in der Natur gehören, aber auch Initiativen auf Gemeindeebene wie die Gründung eines lokalen Resilienzprojekts, zum Beispiel eines Kompostprogramms.</a:t>
            </a:r>
          </a:p>
          <a:p>
            <a:pPr>
              <a:lnSpc>
                <a:spcPts val="2500"/>
              </a:lnSpc>
              <a:spcBef>
                <a:spcPts val="0"/>
              </a:spcBef>
              <a:buClr>
                <a:srgbClr val="5398A2"/>
              </a:buClr>
            </a:pPr>
            <a:r>
              <a:rPr lang="en-IE" sz="2000" b="1" dirty="0">
                <a:solidFill>
                  <a:srgbClr val="5398A2"/>
                </a:solidFill>
                <a:latin typeface="Calibri" panose="020F0502020204030204" pitchFamily="34" charset="0"/>
                <a:ea typeface="Calibri" panose="020F0502020204030204" pitchFamily="34" charset="0"/>
                <a:cs typeface="Calibri" panose="020F0502020204030204" pitchFamily="34" charset="0"/>
              </a:rPr>
              <a:t>Kopf: </a:t>
            </a: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Logisches Verständnis. Wie lässt sich Resilienz rationalisieren? Welche Strategien oder wissenschaftlichen Prinzipien unterstützen den Aufbau von Resilienz? Wie lassen sich die Risiken und Lösungen des Klimawandels auf logische und systematische Weise verstehen?</a:t>
            </a:r>
          </a:p>
          <a:p>
            <a:pPr marL="0" lvl="0" indent="0">
              <a:lnSpc>
                <a:spcPts val="2500"/>
              </a:lnSpc>
              <a:spcBef>
                <a:spcPts val="0"/>
              </a:spcBef>
              <a:buClr>
                <a:srgbClr val="E6C8C7"/>
              </a:buClr>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endParaRPr lang="sv-S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93E8B291-6B14-F156-DBA1-A6BE5C15A9CA}"/>
              </a:ext>
            </a:extLst>
          </p:cNvPr>
          <p:cNvCxnSpPr>
            <a:cxnSpLocks/>
          </p:cNvCxnSpPr>
          <p:nvPr/>
        </p:nvCxnSpPr>
        <p:spPr>
          <a:xfrm flipH="1">
            <a:off x="1416086" y="1202444"/>
            <a:ext cx="9461428"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8704F4E6-A4CD-68D8-C369-CA0227745295}"/>
              </a:ext>
            </a:extLst>
          </p:cNvPr>
          <p:cNvGrpSpPr/>
          <p:nvPr/>
        </p:nvGrpSpPr>
        <p:grpSpPr>
          <a:xfrm>
            <a:off x="454145" y="896742"/>
            <a:ext cx="1420700" cy="893966"/>
            <a:chOff x="5728181" y="1253145"/>
            <a:chExt cx="1546707" cy="973255"/>
          </a:xfrm>
        </p:grpSpPr>
        <p:sp>
          <p:nvSpPr>
            <p:cNvPr id="18" name="Oval 17">
              <a:extLst>
                <a:ext uri="{FF2B5EF4-FFF2-40B4-BE49-F238E27FC236}">
                  <a16:creationId xmlns:a16="http://schemas.microsoft.com/office/drawing/2014/main" id="{CBA906D9-AD5D-9FDB-43AB-26408865D39E}"/>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3">
              <a:extLst>
                <a:ext uri="{FF2B5EF4-FFF2-40B4-BE49-F238E27FC236}">
                  <a16:creationId xmlns:a16="http://schemas.microsoft.com/office/drawing/2014/main" id="{B48A6D24-59E2-A7F6-EAA9-BC7A9ED45FC1}"/>
                </a:ext>
              </a:extLst>
            </p:cNvPr>
            <p:cNvSpPr txBox="1">
              <a:spLocks/>
            </p:cNvSpPr>
            <p:nvPr/>
          </p:nvSpPr>
          <p:spPr>
            <a:xfrm>
              <a:off x="5728181" y="1369242"/>
              <a:ext cx="1546707"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02</a:t>
              </a:r>
            </a:p>
          </p:txBody>
        </p:sp>
      </p:grpSp>
    </p:spTree>
    <p:extLst>
      <p:ext uri="{BB962C8B-B14F-4D97-AF65-F5344CB8AC3E}">
        <p14:creationId xmlns:p14="http://schemas.microsoft.com/office/powerpoint/2010/main" val="1517981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EDB0D-2A09-18E3-9DA9-8F50A45012C0}"/>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3B32D309-2889-7E22-3867-91BB658702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D8A1DC9A-7FC8-5563-DDC4-8358A1E84195}"/>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7ED5B684-EC47-304B-C7A2-8E61E5427C2E}"/>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C1099690-60E4-8BC3-B76D-ACABBEE87026}"/>
              </a:ext>
            </a:extLst>
          </p:cNvPr>
          <p:cNvSpPr/>
          <p:nvPr/>
        </p:nvSpPr>
        <p:spPr>
          <a:xfrm>
            <a:off x="517802" y="385556"/>
            <a:ext cx="10359712" cy="6019155"/>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F7F9B2FD-0BC6-EE7F-C517-C4BA8D010873}"/>
              </a:ext>
            </a:extLst>
          </p:cNvPr>
          <p:cNvSpPr txBox="1">
            <a:spLocks/>
          </p:cNvSpPr>
          <p:nvPr/>
        </p:nvSpPr>
        <p:spPr>
          <a:xfrm>
            <a:off x="1745441" y="713020"/>
            <a:ext cx="8668560" cy="51923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Clr>
                <a:srgbClr val="E6C8C7"/>
              </a:buClr>
              <a:buNone/>
            </a:pPr>
            <a:r>
              <a:rPr lang="en-IE" sz="3200" b="1" dirty="0">
                <a:solidFill>
                  <a:srgbClr val="5398A2"/>
                </a:solidFill>
                <a:latin typeface="Calibri" panose="020F0502020204030204" pitchFamily="34" charset="0"/>
                <a:ea typeface="Calibri" panose="020F0502020204030204" pitchFamily="34" charset="0"/>
                <a:cs typeface="Calibri" panose="020F0502020204030204" pitchFamily="34" charset="0"/>
              </a:rPr>
              <a:t>Herzreflexion (emotionale Verbindung) </a:t>
            </a:r>
          </a:p>
          <a:p>
            <a:pPr marL="0" indent="0">
              <a:lnSpc>
                <a:spcPts val="2500"/>
              </a:lnSpc>
              <a:spcBef>
                <a:spcPts val="0"/>
              </a:spcBef>
              <a:buClr>
                <a:srgbClr val="E6C8C7"/>
              </a:buClr>
              <a:buNone/>
            </a:pPr>
            <a:endParaRPr lang="en-IE" sz="2700" b="1"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Bitten Sie die Teilnehmer, über ihre emotionale Verbindung zur Klimaresilienz nachzudenken. </a:t>
            </a:r>
          </a:p>
          <a:p>
            <a:pPr mar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r>
              <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rPr>
              <a:t>Mögliche Fragen sind:</a:t>
            </a:r>
          </a:p>
          <a:p>
            <a:pPr>
              <a:lnSpc>
                <a:spcPts val="25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Wie stehen Sie zum Konzept der Resilienz? Ist es etwas, das Ihnen bereits wichtig ist? Warum oder warum nicht?</a:t>
            </a:r>
          </a:p>
          <a:p>
            <a:pPr>
              <a:lnSpc>
                <a:spcPts val="25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Welche Emotionen empfinden Sie, wenn Sie über den Klimawandel und die Zukunft nachdenken?</a:t>
            </a:r>
          </a:p>
          <a:p>
            <a:pPr>
              <a:lnSpc>
                <a:spcPts val="2500"/>
              </a:lnSpc>
              <a:spcBef>
                <a:spcPts val="0"/>
              </a:spcBef>
              <a:buClr>
                <a:srgbClr val="5398A2"/>
              </a:buClr>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Inwiefern kann der Aufbau von Resilienz Ihnen ein Gefühl der Stärke oder Hoffnung geben?</a:t>
            </a:r>
          </a:p>
          <a:p>
            <a:pPr mar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Die Teilnehmer können ihre Gedanken auf Haftnotizen schreiben und diese unter dem Abschnitt</a:t>
            </a:r>
            <a:r>
              <a:rPr lang="en-IE" sz="2400" b="1" dirty="0">
                <a:solidFill>
                  <a:srgbClr val="404040"/>
                </a:solidFill>
                <a:latin typeface="Calibri" panose="020F0502020204030204" pitchFamily="34" charset="0"/>
                <a:ea typeface="Calibri" panose="020F0502020204030204" pitchFamily="34" charset="0"/>
                <a:cs typeface="Calibri" panose="020F0502020204030204" pitchFamily="34" charset="0"/>
              </a:rPr>
              <a:t> „Herz“ </a:t>
            </a:r>
            <a:r>
              <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rPr>
              <a:t>auf einer gemeinsamen Tafel oder einem Flipchart anbringen. Dieser Prozess ermutigt sie, ihre emotionale Beteiligung an der Klimaresilienz zu artikulieren.</a:t>
            </a:r>
          </a:p>
          <a:p>
            <a:pPr marL="0" indent="0">
              <a:lnSpc>
                <a:spcPts val="2500"/>
              </a:lnSpc>
              <a:spcBef>
                <a:spcPts val="0"/>
              </a:spcBef>
              <a:buClr>
                <a:srgbClr val="E6C8C7"/>
              </a:buClr>
              <a:buNone/>
            </a:pP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4E797D76-C74D-C72F-822E-CCC40AB070FF}"/>
              </a:ext>
            </a:extLst>
          </p:cNvPr>
          <p:cNvCxnSpPr>
            <a:cxnSpLocks/>
          </p:cNvCxnSpPr>
          <p:nvPr/>
        </p:nvCxnSpPr>
        <p:spPr>
          <a:xfrm flipH="1">
            <a:off x="1416086" y="1202444"/>
            <a:ext cx="9461428"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FEE06EF1-D805-B54E-E299-C2506D50D237}"/>
              </a:ext>
            </a:extLst>
          </p:cNvPr>
          <p:cNvGrpSpPr/>
          <p:nvPr/>
        </p:nvGrpSpPr>
        <p:grpSpPr>
          <a:xfrm>
            <a:off x="454145" y="896742"/>
            <a:ext cx="1420700" cy="893966"/>
            <a:chOff x="5728181" y="1253145"/>
            <a:chExt cx="1546707" cy="973255"/>
          </a:xfrm>
        </p:grpSpPr>
        <p:sp>
          <p:nvSpPr>
            <p:cNvPr id="18" name="Oval 17">
              <a:extLst>
                <a:ext uri="{FF2B5EF4-FFF2-40B4-BE49-F238E27FC236}">
                  <a16:creationId xmlns:a16="http://schemas.microsoft.com/office/drawing/2014/main" id="{F5FFA65E-5617-9E69-776F-5653294DFD2B}"/>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3">
              <a:extLst>
                <a:ext uri="{FF2B5EF4-FFF2-40B4-BE49-F238E27FC236}">
                  <a16:creationId xmlns:a16="http://schemas.microsoft.com/office/drawing/2014/main" id="{ADA9025A-D181-5315-1FA1-26A9F172A45E}"/>
                </a:ext>
              </a:extLst>
            </p:cNvPr>
            <p:cNvSpPr txBox="1">
              <a:spLocks/>
            </p:cNvSpPr>
            <p:nvPr/>
          </p:nvSpPr>
          <p:spPr>
            <a:xfrm>
              <a:off x="5728181" y="1369242"/>
              <a:ext cx="1546707"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03</a:t>
              </a:r>
            </a:p>
          </p:txBody>
        </p:sp>
      </p:grpSp>
    </p:spTree>
    <p:extLst>
      <p:ext uri="{BB962C8B-B14F-4D97-AF65-F5344CB8AC3E}">
        <p14:creationId xmlns:p14="http://schemas.microsoft.com/office/powerpoint/2010/main" val="2856342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C0BC-C70C-B2A9-9449-6CD0766D779C}"/>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23480F29-DCA1-B938-A01B-6210CA19F4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A5536E96-7284-E909-8C16-607B795DABC4}"/>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37311F32-6E57-3E38-9ACF-179A63B832A8}"/>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40676FEB-C8F6-0CEE-F5EE-73D947D4109D}"/>
              </a:ext>
            </a:extLst>
          </p:cNvPr>
          <p:cNvSpPr/>
          <p:nvPr/>
        </p:nvSpPr>
        <p:spPr>
          <a:xfrm>
            <a:off x="517802" y="385556"/>
            <a:ext cx="10359712" cy="6019155"/>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B8C5823F-520A-E639-DD3B-99D304E44B96}"/>
              </a:ext>
            </a:extLst>
          </p:cNvPr>
          <p:cNvSpPr txBox="1">
            <a:spLocks/>
          </p:cNvSpPr>
          <p:nvPr/>
        </p:nvSpPr>
        <p:spPr>
          <a:xfrm>
            <a:off x="1745441" y="713020"/>
            <a:ext cx="8668560" cy="51923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Clr>
                <a:srgbClr val="E6C8C7"/>
              </a:buClr>
              <a:buNone/>
            </a:pPr>
            <a:r>
              <a:rPr lang="en-IE" b="1" dirty="0">
                <a:solidFill>
                  <a:srgbClr val="5398A2"/>
                </a:solidFill>
                <a:latin typeface="Calibri" panose="020F0502020204030204" pitchFamily="34" charset="0"/>
                <a:ea typeface="Calibri" panose="020F0502020204030204" pitchFamily="34" charset="0"/>
                <a:cs typeface="Calibri" panose="020F0502020204030204" pitchFamily="34" charset="0"/>
              </a:rPr>
              <a:t>Handreflexion (praktisches Handeln)  </a:t>
            </a:r>
          </a:p>
          <a:p>
            <a:pPr marL="0" indent="0">
              <a:lnSpc>
                <a:spcPts val="2500"/>
              </a:lnSpc>
              <a:spcBef>
                <a:spcPts val="0"/>
              </a:spcBef>
              <a:buClr>
                <a:srgbClr val="E6C8C7"/>
              </a:buClr>
              <a:buNone/>
            </a:pPr>
            <a:endPar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500"/>
              </a:lnSpc>
              <a:spcBef>
                <a:spcPts val="0"/>
              </a:spcBef>
              <a:buClr>
                <a:srgbClr val="E6C8C7"/>
              </a:buClr>
              <a:buNone/>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Leiten Sie zum Abschnitt „Hand“ über, indem Sie die Teilnehmer bitten, sich auf praktische, umsetzbare Strategien zu konzentrieren. </a:t>
            </a:r>
          </a:p>
          <a:p>
            <a:pPr marL="0" lvl="0" indent="0">
              <a:lnSpc>
                <a:spcPts val="2500"/>
              </a:lnSpc>
              <a:spcBef>
                <a:spcPts val="0"/>
              </a:spcBef>
              <a:buClr>
                <a:srgbClr val="E6C8C7"/>
              </a:buClr>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500"/>
              </a:lnSpc>
              <a:spcBef>
                <a:spcPts val="0"/>
              </a:spcBef>
              <a:buClr>
                <a:srgbClr val="E6C8C7"/>
              </a:buClr>
              <a:buNone/>
            </a:pPr>
            <a:r>
              <a:rPr lang="en-IE" sz="2000" b="1" dirty="0">
                <a:solidFill>
                  <a:srgbClr val="5398A2"/>
                </a:solidFill>
                <a:latin typeface="Calibri" panose="020F0502020204030204" pitchFamily="34" charset="0"/>
                <a:ea typeface="Calibri" panose="020F0502020204030204" pitchFamily="34" charset="0"/>
                <a:cs typeface="Calibri" panose="020F0502020204030204" pitchFamily="34" charset="0"/>
              </a:rPr>
              <a:t>Mögliche Fragen könnten sein:</a:t>
            </a:r>
          </a:p>
          <a:p>
            <a:pPr>
              <a:lnSpc>
                <a:spcPts val="2500"/>
              </a:lnSpc>
              <a:spcBef>
                <a:spcPts val="0"/>
              </a:spcBef>
              <a:buClr>
                <a:srgbClr val="5398A2"/>
              </a:buClr>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Welche konkreten Maßnahmen können Sie ergreifen, um Ihre persönliche Resilienz zu stärken? (Wenn Sie bereits einige der vorherigen Aktivitäten durchgeführt haben oder andere Praktiken anwenden, teilen Sie diese hier mit.)</a:t>
            </a:r>
          </a:p>
          <a:p>
            <a:pPr>
              <a:lnSpc>
                <a:spcPts val="2500"/>
              </a:lnSpc>
              <a:spcBef>
                <a:spcPts val="0"/>
              </a:spcBef>
              <a:buClr>
                <a:srgbClr val="5398A2"/>
              </a:buClr>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Wie kann sich Ihre Gemeinde auf klimabedingte Herausforderungen vorbereiten? Wie könnten Sie dazu beitragen oder möchten Sie dazu beitragen?</a:t>
            </a:r>
          </a:p>
          <a:p>
            <a:pPr>
              <a:lnSpc>
                <a:spcPts val="2500"/>
              </a:lnSpc>
              <a:spcBef>
                <a:spcPts val="0"/>
              </a:spcBef>
              <a:buClr>
                <a:srgbClr val="5398A2"/>
              </a:buClr>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Welche Schritte wurden bereits unternommen und was kann noch getan werden, um auf persönlicher und kollektiver Ebene widerstandsfähiger zu werden?</a:t>
            </a:r>
          </a:p>
          <a:p>
            <a:pPr marL="0" lvl="0" indent="0">
              <a:lnSpc>
                <a:spcPts val="2500"/>
              </a:lnSpc>
              <a:spcBef>
                <a:spcPts val="0"/>
              </a:spcBef>
              <a:buClr>
                <a:srgbClr val="E6C8C7"/>
              </a:buClr>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500"/>
              </a:lnSpc>
              <a:spcBef>
                <a:spcPts val="0"/>
              </a:spcBef>
              <a:buClr>
                <a:srgbClr val="E6C8C7"/>
              </a:buClr>
              <a:buNone/>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Die Teilnehmer werden praktische Maßnahmen brainstormen und ihre Vorschläge im Abschnitt</a:t>
            </a:r>
            <a:r>
              <a:rPr lang="en-IE" sz="2000" b="1" dirty="0">
                <a:solidFill>
                  <a:srgbClr val="404040"/>
                </a:solidFill>
                <a:latin typeface="Calibri" panose="020F0502020204030204" pitchFamily="34" charset="0"/>
                <a:ea typeface="Calibri" panose="020F0502020204030204" pitchFamily="34" charset="0"/>
                <a:cs typeface="Calibri" panose="020F0502020204030204" pitchFamily="34" charset="0"/>
              </a:rPr>
              <a:t> „Hand“</a:t>
            </a: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 eintragen.</a:t>
            </a:r>
          </a:p>
          <a:p>
            <a:pPr marL="0" lvl="0" indent="0">
              <a:lnSpc>
                <a:spcPts val="2500"/>
              </a:lnSpc>
              <a:spcBef>
                <a:spcPts val="0"/>
              </a:spcBef>
              <a:buClr>
                <a:srgbClr val="E6C8C7"/>
              </a:buClr>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endParaRPr lang="sv-S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07ECD4A-F934-D030-CB15-E476C9906776}"/>
              </a:ext>
            </a:extLst>
          </p:cNvPr>
          <p:cNvCxnSpPr>
            <a:cxnSpLocks/>
          </p:cNvCxnSpPr>
          <p:nvPr/>
        </p:nvCxnSpPr>
        <p:spPr>
          <a:xfrm flipH="1">
            <a:off x="1416086" y="1202444"/>
            <a:ext cx="9461428"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C643452-80FE-4E01-2445-9DBAC0D84CF5}"/>
              </a:ext>
            </a:extLst>
          </p:cNvPr>
          <p:cNvGrpSpPr/>
          <p:nvPr/>
        </p:nvGrpSpPr>
        <p:grpSpPr>
          <a:xfrm>
            <a:off x="454145" y="896742"/>
            <a:ext cx="1420700" cy="893966"/>
            <a:chOff x="5728181" y="1253145"/>
            <a:chExt cx="1546707" cy="973255"/>
          </a:xfrm>
        </p:grpSpPr>
        <p:sp>
          <p:nvSpPr>
            <p:cNvPr id="18" name="Oval 17">
              <a:extLst>
                <a:ext uri="{FF2B5EF4-FFF2-40B4-BE49-F238E27FC236}">
                  <a16:creationId xmlns:a16="http://schemas.microsoft.com/office/drawing/2014/main" id="{615D19F2-32BA-9204-5282-A47C307A5B94}"/>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3">
              <a:extLst>
                <a:ext uri="{FF2B5EF4-FFF2-40B4-BE49-F238E27FC236}">
                  <a16:creationId xmlns:a16="http://schemas.microsoft.com/office/drawing/2014/main" id="{BC222DE0-DA94-7E2D-D159-0CBFBE3CF8A2}"/>
                </a:ext>
              </a:extLst>
            </p:cNvPr>
            <p:cNvSpPr txBox="1">
              <a:spLocks/>
            </p:cNvSpPr>
            <p:nvPr/>
          </p:nvSpPr>
          <p:spPr>
            <a:xfrm>
              <a:off x="5728181" y="1369242"/>
              <a:ext cx="1546707"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04</a:t>
              </a:r>
            </a:p>
          </p:txBody>
        </p:sp>
      </p:grpSp>
    </p:spTree>
    <p:extLst>
      <p:ext uri="{BB962C8B-B14F-4D97-AF65-F5344CB8AC3E}">
        <p14:creationId xmlns:p14="http://schemas.microsoft.com/office/powerpoint/2010/main" val="1266662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64B4-7E2F-FC2F-CCFF-374F778E5564}"/>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A47D53D1-141D-6825-F6C8-B2FB7A1A19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9854D987-2364-5C1B-0CDC-929810035471}"/>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F30B8621-2927-F28A-65CC-95A26E35A2DC}"/>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5F7316EC-184B-265B-CA8B-F5E1D9C5800F}"/>
              </a:ext>
            </a:extLst>
          </p:cNvPr>
          <p:cNvSpPr/>
          <p:nvPr/>
        </p:nvSpPr>
        <p:spPr>
          <a:xfrm>
            <a:off x="517802" y="385556"/>
            <a:ext cx="10359712" cy="6019155"/>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4B45740D-CBFF-3D06-8E33-BE4395B1A05B}"/>
              </a:ext>
            </a:extLst>
          </p:cNvPr>
          <p:cNvSpPr txBox="1">
            <a:spLocks/>
          </p:cNvSpPr>
          <p:nvPr/>
        </p:nvSpPr>
        <p:spPr>
          <a:xfrm>
            <a:off x="1745441" y="713020"/>
            <a:ext cx="8668560" cy="51923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Clr>
                <a:srgbClr val="E6C8C7"/>
              </a:buClr>
              <a:buNone/>
            </a:pPr>
            <a:r>
              <a:rPr lang="en-IE" b="1" dirty="0">
                <a:solidFill>
                  <a:srgbClr val="5398A2"/>
                </a:solidFill>
                <a:latin typeface="Calibri" panose="020F0502020204030204" pitchFamily="34" charset="0"/>
                <a:ea typeface="Calibri" panose="020F0502020204030204" pitchFamily="34" charset="0"/>
                <a:cs typeface="Calibri" panose="020F0502020204030204" pitchFamily="34" charset="0"/>
              </a:rPr>
              <a:t>Reflexion zum Thema „Kopf“ (logisches Verständnis) </a:t>
            </a:r>
          </a:p>
          <a:p>
            <a:pPr marL="0" indent="0">
              <a:lnSpc>
                <a:spcPts val="2500"/>
              </a:lnSpc>
              <a:spcBef>
                <a:spcPts val="0"/>
              </a:spcBef>
              <a:buClr>
                <a:srgbClr val="E6C8C7"/>
              </a:buClr>
              <a:buNone/>
            </a:pPr>
            <a:endPar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Fahren Sie mit dem Abschnitt</a:t>
            </a:r>
            <a:r>
              <a:rPr lang="en-IE" sz="2000" b="1" dirty="0">
                <a:solidFill>
                  <a:srgbClr val="404040"/>
                </a:solidFill>
                <a:latin typeface="Calibri" panose="020F0502020204030204" pitchFamily="34" charset="0"/>
                <a:ea typeface="Calibri" panose="020F0502020204030204" pitchFamily="34" charset="0"/>
                <a:cs typeface="Calibri" panose="020F0502020204030204" pitchFamily="34" charset="0"/>
              </a:rPr>
              <a:t> „Kopf“</a:t>
            </a: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 fort, indem Sie das intellektuelle, wissenschaftliche oder politikbasierte Verständnis von Resilienz diskutieren. </a:t>
            </a:r>
          </a:p>
          <a:p>
            <a:pPr marL="0" indent="0">
              <a:lnSpc>
                <a:spcPts val="2500"/>
              </a:lnSpc>
              <a:spcBef>
                <a:spcPts val="0"/>
              </a:spcBef>
              <a:buClr>
                <a:srgbClr val="E6C8C7"/>
              </a:buClr>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r>
              <a:rPr lang="en-IE" sz="2000" b="1" dirty="0">
                <a:solidFill>
                  <a:srgbClr val="5398A2"/>
                </a:solidFill>
                <a:latin typeface="Calibri" panose="020F0502020204030204" pitchFamily="34" charset="0"/>
                <a:ea typeface="Calibri" panose="020F0502020204030204" pitchFamily="34" charset="0"/>
                <a:cs typeface="Calibri" panose="020F0502020204030204" pitchFamily="34" charset="0"/>
              </a:rPr>
              <a:t>Mögliche Fragen sind:</a:t>
            </a:r>
          </a:p>
          <a:p>
            <a:pPr>
              <a:lnSpc>
                <a:spcPts val="2500"/>
              </a:lnSpc>
              <a:spcBef>
                <a:spcPts val="0"/>
              </a:spcBef>
              <a:buClr>
                <a:srgbClr val="5398A2"/>
              </a:buClr>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Was kann helfen zu erklären, warum persönliche Resilienz notwendig ist, insbesondere wenn es schwer zu verstehen ist, warum beispielsweise Malen zu Klimaschutzmaßnahmen führen kann?</a:t>
            </a:r>
          </a:p>
          <a:p>
            <a:pPr>
              <a:lnSpc>
                <a:spcPts val="2500"/>
              </a:lnSpc>
              <a:spcBef>
                <a:spcPts val="0"/>
              </a:spcBef>
              <a:buClr>
                <a:srgbClr val="5398A2"/>
              </a:buClr>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Welchen Wert hat unser persönliches Wohlbefinden in Bezug auf die Förderung von Klimaschutzmaßnahmen?</a:t>
            </a:r>
          </a:p>
          <a:p>
            <a:pPr>
              <a:lnSpc>
                <a:spcPts val="2500"/>
              </a:lnSpc>
              <a:spcBef>
                <a:spcPts val="0"/>
              </a:spcBef>
              <a:buClr>
                <a:srgbClr val="5398A2"/>
              </a:buClr>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Welche anderen Strategien können in Betracht gezogen werden, um die Resilienz über die persönliche Ebene hinaus zu stärken?</a:t>
            </a:r>
          </a:p>
          <a:p>
            <a:pPr marL="0" indent="0">
              <a:lnSpc>
                <a:spcPts val="2500"/>
              </a:lnSpc>
              <a:spcBef>
                <a:spcPts val="0"/>
              </a:spcBef>
              <a:buClr>
                <a:srgbClr val="E6C8C7"/>
              </a:buClr>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In dieser Phase können die Teilnehmer das Konzept der Resilienz aus einer kritischen Perspektive betrachten und so ein klareres Verständnis für die Bedeutung des Themas entwickeln.</a:t>
            </a:r>
          </a:p>
          <a:p>
            <a:pPr marL="0" indent="0">
              <a:lnSpc>
                <a:spcPts val="2500"/>
              </a:lnSpc>
              <a:spcBef>
                <a:spcPts val="0"/>
              </a:spcBef>
              <a:buClr>
                <a:srgbClr val="E6C8C7"/>
              </a:buClr>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500"/>
              </a:lnSpc>
              <a:spcBef>
                <a:spcPts val="0"/>
              </a:spcBef>
              <a:buClr>
                <a:srgbClr val="E6C8C7"/>
              </a:buClr>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endParaRPr lang="sv-S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7BDD3620-F443-C60A-A116-B421727CE4B4}"/>
              </a:ext>
            </a:extLst>
          </p:cNvPr>
          <p:cNvCxnSpPr>
            <a:cxnSpLocks/>
          </p:cNvCxnSpPr>
          <p:nvPr/>
        </p:nvCxnSpPr>
        <p:spPr>
          <a:xfrm flipH="1">
            <a:off x="1416086" y="1202444"/>
            <a:ext cx="9461428"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ABC5021-051C-27C1-DF7C-5ED73302C8ED}"/>
              </a:ext>
            </a:extLst>
          </p:cNvPr>
          <p:cNvGrpSpPr/>
          <p:nvPr/>
        </p:nvGrpSpPr>
        <p:grpSpPr>
          <a:xfrm>
            <a:off x="454145" y="896742"/>
            <a:ext cx="1420700" cy="893966"/>
            <a:chOff x="5728181" y="1253145"/>
            <a:chExt cx="1546707" cy="973255"/>
          </a:xfrm>
        </p:grpSpPr>
        <p:sp>
          <p:nvSpPr>
            <p:cNvPr id="18" name="Oval 17">
              <a:extLst>
                <a:ext uri="{FF2B5EF4-FFF2-40B4-BE49-F238E27FC236}">
                  <a16:creationId xmlns:a16="http://schemas.microsoft.com/office/drawing/2014/main" id="{DFA94CFC-0EDA-A87B-8AD5-685C9865868E}"/>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3">
              <a:extLst>
                <a:ext uri="{FF2B5EF4-FFF2-40B4-BE49-F238E27FC236}">
                  <a16:creationId xmlns:a16="http://schemas.microsoft.com/office/drawing/2014/main" id="{EE98AE1E-B247-E4F4-C462-BB2CB0D7B3E9}"/>
                </a:ext>
              </a:extLst>
            </p:cNvPr>
            <p:cNvSpPr txBox="1">
              <a:spLocks/>
            </p:cNvSpPr>
            <p:nvPr/>
          </p:nvSpPr>
          <p:spPr>
            <a:xfrm>
              <a:off x="5728181" y="1369242"/>
              <a:ext cx="1546707"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05</a:t>
              </a:r>
            </a:p>
          </p:txBody>
        </p:sp>
      </p:grpSp>
    </p:spTree>
    <p:extLst>
      <p:ext uri="{BB962C8B-B14F-4D97-AF65-F5344CB8AC3E}">
        <p14:creationId xmlns:p14="http://schemas.microsoft.com/office/powerpoint/2010/main" val="339461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6EE9F-C963-A370-6048-23D2450A4CF8}"/>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593DAC5A-3F39-5099-1976-793ACFFD07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b="-21893"/>
          <a:stretch/>
        </p:blipFill>
        <p:spPr>
          <a:xfrm>
            <a:off x="5908757" y="20767"/>
            <a:ext cx="5487602" cy="5208132"/>
          </a:xfrm>
          <a:prstGeom prst="rect">
            <a:avLst/>
          </a:prstGeom>
        </p:spPr>
      </p:pic>
      <p:sp>
        <p:nvSpPr>
          <p:cNvPr id="11" name="Google Shape;133;p1">
            <a:extLst>
              <a:ext uri="{FF2B5EF4-FFF2-40B4-BE49-F238E27FC236}">
                <a16:creationId xmlns:a16="http://schemas.microsoft.com/office/drawing/2014/main" id="{D268F123-CBA8-0FD5-7860-4C3BF0322CE9}"/>
              </a:ext>
            </a:extLst>
          </p:cNvPr>
          <p:cNvSpPr/>
          <p:nvPr/>
        </p:nvSpPr>
        <p:spPr>
          <a:xfrm rot="10800000">
            <a:off x="7836" y="-883"/>
            <a:ext cx="11410317" cy="685887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D326F062-D9DF-9DB4-3BF1-8F1FD698D756}"/>
              </a:ext>
            </a:extLst>
          </p:cNvPr>
          <p:cNvSpPr/>
          <p:nvPr/>
        </p:nvSpPr>
        <p:spPr>
          <a:xfrm rot="10800000">
            <a:off x="7838" y="0"/>
            <a:ext cx="4827217" cy="5198542"/>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33;p1">
            <a:extLst>
              <a:ext uri="{FF2B5EF4-FFF2-40B4-BE49-F238E27FC236}">
                <a16:creationId xmlns:a16="http://schemas.microsoft.com/office/drawing/2014/main" id="{F0B7AB98-48A6-4022-D67D-1FCAD2D6A3C3}"/>
              </a:ext>
            </a:extLst>
          </p:cNvPr>
          <p:cNvSpPr/>
          <p:nvPr/>
        </p:nvSpPr>
        <p:spPr>
          <a:xfrm>
            <a:off x="517802" y="385556"/>
            <a:ext cx="10359712" cy="6019155"/>
          </a:xfrm>
          <a:prstGeom prst="rect">
            <a:avLst/>
          </a:prstGeom>
          <a:solidFill>
            <a:schemeClr val="bg1"/>
          </a:solidFill>
          <a:ln>
            <a:solidFill>
              <a:srgbClr val="5398A2"/>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Text Placeholder 3">
            <a:extLst>
              <a:ext uri="{FF2B5EF4-FFF2-40B4-BE49-F238E27FC236}">
                <a16:creationId xmlns:a16="http://schemas.microsoft.com/office/drawing/2014/main" id="{2F0A709F-4C9A-DDE4-5E9D-46D5AF9EA1D5}"/>
              </a:ext>
            </a:extLst>
          </p:cNvPr>
          <p:cNvSpPr txBox="1">
            <a:spLocks/>
          </p:cNvSpPr>
          <p:nvPr/>
        </p:nvSpPr>
        <p:spPr>
          <a:xfrm>
            <a:off x="1745441" y="713020"/>
            <a:ext cx="8668560" cy="51923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spcBef>
                <a:spcPts val="0"/>
              </a:spcBef>
              <a:buClr>
                <a:srgbClr val="E6C8C7"/>
              </a:buClr>
              <a:buNone/>
            </a:pPr>
            <a:r>
              <a:rPr lang="en-IE" b="1" dirty="0">
                <a:solidFill>
                  <a:srgbClr val="5398A2"/>
                </a:solidFill>
                <a:latin typeface="Calibri" panose="020F0502020204030204" pitchFamily="34" charset="0"/>
                <a:ea typeface="Calibri" panose="020F0502020204030204" pitchFamily="34" charset="0"/>
                <a:cs typeface="Calibri" panose="020F0502020204030204" pitchFamily="34" charset="0"/>
              </a:rPr>
              <a:t>Gruppendiskussion</a:t>
            </a:r>
          </a:p>
          <a:p>
            <a:pPr marL="0" indent="0">
              <a:lnSpc>
                <a:spcPts val="2500"/>
              </a:lnSpc>
              <a:spcBef>
                <a:spcPts val="0"/>
              </a:spcBef>
              <a:buClr>
                <a:srgbClr val="E6C8C7"/>
              </a:buClr>
              <a:buNone/>
            </a:pPr>
            <a:b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b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Nachdem jede Gruppe ihre Überlegungen gepostet hat, moderieren Sie eine Diskussion, die die Perspektiven von Herz, Hand und Kopf miteinander verbindet. Leiten Sie die Teilnehmer dabei an, die Zusammenhänge zwischen emotionalem Engagement, praktischen Lösungen und rationaler Planung zu erkunden. Ermutigen Sie sie, darüber nachzudenken, wie diese Perspektiven sich gegenseitig beeinflussen. </a:t>
            </a:r>
          </a:p>
          <a:p>
            <a:pPr marL="0" indent="0">
              <a:lnSpc>
                <a:spcPts val="2500"/>
              </a:lnSpc>
              <a:spcBef>
                <a:spcPts val="0"/>
              </a:spcBef>
              <a:buClr>
                <a:srgbClr val="E6C8C7"/>
              </a:buClr>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r>
              <a:rPr lang="en-IE" b="1">
                <a:solidFill>
                  <a:srgbClr val="5398A2"/>
                </a:solidFill>
                <a:latin typeface="Calibri" panose="020F0502020204030204" pitchFamily="34" charset="0"/>
                <a:ea typeface="Calibri" panose="020F0502020204030204" pitchFamily="34" charset="0"/>
                <a:cs typeface="Calibri" panose="020F0502020204030204" pitchFamily="34" charset="0"/>
              </a:rPr>
              <a:t>Fazit </a:t>
            </a:r>
            <a:endParaRPr lang="en-IE" b="1" dirty="0">
              <a:solidFill>
                <a:srgbClr val="5398A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b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b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Beenden Sie die Aktivität, indem Sie betonen, wie wichtig es ist, diese drei Perspektiven bei der Bewältigung der Klimaresilienz zu integrieren. Ermutigen Sie die Teilnehmer, das, was sie aus dieser multidimensionalen Reflexion gelernt haben, in realen Szenarien anzuwenden, sei es durch persönliche Entscheidungen, Engagement in der Gemeinschaft oder das Eintreten für politische Veränderungen.</a:t>
            </a:r>
          </a:p>
          <a:p>
            <a:pPr marL="0" indent="0">
              <a:lnSpc>
                <a:spcPts val="2500"/>
              </a:lnSpc>
              <a:spcBef>
                <a:spcPts val="0"/>
              </a:spcBef>
              <a:buClr>
                <a:srgbClr val="E6C8C7"/>
              </a:buClr>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500"/>
              </a:lnSpc>
              <a:spcBef>
                <a:spcPts val="0"/>
              </a:spcBef>
              <a:buClr>
                <a:srgbClr val="E6C8C7"/>
              </a:buClr>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00"/>
              </a:lnSpc>
              <a:spcBef>
                <a:spcPts val="0"/>
              </a:spcBef>
              <a:buClr>
                <a:srgbClr val="E6C8C7"/>
              </a:buClr>
              <a:buNone/>
            </a:pPr>
            <a:endParaRPr lang="sv-S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F70CE625-80B1-94E0-6F1B-6313D0E64AF9}"/>
              </a:ext>
            </a:extLst>
          </p:cNvPr>
          <p:cNvCxnSpPr>
            <a:cxnSpLocks/>
          </p:cNvCxnSpPr>
          <p:nvPr/>
        </p:nvCxnSpPr>
        <p:spPr>
          <a:xfrm flipH="1">
            <a:off x="1416086" y="1202444"/>
            <a:ext cx="9461428"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E50B1DB-518F-4E7D-D918-8B8C56807317}"/>
              </a:ext>
            </a:extLst>
          </p:cNvPr>
          <p:cNvGrpSpPr/>
          <p:nvPr/>
        </p:nvGrpSpPr>
        <p:grpSpPr>
          <a:xfrm>
            <a:off x="454145" y="896742"/>
            <a:ext cx="1420700" cy="893966"/>
            <a:chOff x="5728181" y="1253145"/>
            <a:chExt cx="1546707" cy="973255"/>
          </a:xfrm>
        </p:grpSpPr>
        <p:sp>
          <p:nvSpPr>
            <p:cNvPr id="18" name="Oval 17">
              <a:extLst>
                <a:ext uri="{FF2B5EF4-FFF2-40B4-BE49-F238E27FC236}">
                  <a16:creationId xmlns:a16="http://schemas.microsoft.com/office/drawing/2014/main" id="{90C88FA7-DD4F-8DFA-B6DD-914C7A38669B}"/>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3">
              <a:extLst>
                <a:ext uri="{FF2B5EF4-FFF2-40B4-BE49-F238E27FC236}">
                  <a16:creationId xmlns:a16="http://schemas.microsoft.com/office/drawing/2014/main" id="{5B36821B-34E9-3104-088D-09C85535BBF9}"/>
                </a:ext>
              </a:extLst>
            </p:cNvPr>
            <p:cNvSpPr txBox="1">
              <a:spLocks/>
            </p:cNvSpPr>
            <p:nvPr/>
          </p:nvSpPr>
          <p:spPr>
            <a:xfrm>
              <a:off x="5728181" y="1369242"/>
              <a:ext cx="1546707"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06</a:t>
              </a:r>
            </a:p>
          </p:txBody>
        </p:sp>
      </p:grpSp>
      <p:cxnSp>
        <p:nvCxnSpPr>
          <p:cNvPr id="3" name="Straight Connector 2">
            <a:extLst>
              <a:ext uri="{FF2B5EF4-FFF2-40B4-BE49-F238E27FC236}">
                <a16:creationId xmlns:a16="http://schemas.microsoft.com/office/drawing/2014/main" id="{B94C4785-2287-EFDC-FC97-F71D9FDF48D4}"/>
              </a:ext>
            </a:extLst>
          </p:cNvPr>
          <p:cNvCxnSpPr>
            <a:cxnSpLocks/>
          </p:cNvCxnSpPr>
          <p:nvPr/>
        </p:nvCxnSpPr>
        <p:spPr>
          <a:xfrm flipH="1">
            <a:off x="1382219" y="4073188"/>
            <a:ext cx="9461428"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85C4581-4530-C5E8-21B2-37190CDB88BC}"/>
              </a:ext>
            </a:extLst>
          </p:cNvPr>
          <p:cNvGrpSpPr/>
          <p:nvPr/>
        </p:nvGrpSpPr>
        <p:grpSpPr>
          <a:xfrm>
            <a:off x="420278" y="3767486"/>
            <a:ext cx="1420700" cy="893966"/>
            <a:chOff x="5728181" y="1253145"/>
            <a:chExt cx="1546707" cy="973255"/>
          </a:xfrm>
        </p:grpSpPr>
        <p:sp>
          <p:nvSpPr>
            <p:cNvPr id="6" name="Oval 5">
              <a:extLst>
                <a:ext uri="{FF2B5EF4-FFF2-40B4-BE49-F238E27FC236}">
                  <a16:creationId xmlns:a16="http://schemas.microsoft.com/office/drawing/2014/main" id="{E3F026A7-5FDC-7DB0-63F9-EBF0159961A1}"/>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DB0FC7D9-FB52-9E94-6EC2-358EC8877370}"/>
                </a:ext>
              </a:extLst>
            </p:cNvPr>
            <p:cNvSpPr txBox="1">
              <a:spLocks/>
            </p:cNvSpPr>
            <p:nvPr/>
          </p:nvSpPr>
          <p:spPr>
            <a:xfrm>
              <a:off x="5728181" y="1369242"/>
              <a:ext cx="1546707"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07</a:t>
              </a:r>
            </a:p>
          </p:txBody>
        </p:sp>
      </p:grpSp>
    </p:spTree>
    <p:extLst>
      <p:ext uri="{BB962C8B-B14F-4D97-AF65-F5344CB8AC3E}">
        <p14:creationId xmlns:p14="http://schemas.microsoft.com/office/powerpoint/2010/main" val="25218763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5" name="Text Placeholder 4">
            <a:extLst>
              <a:ext uri="{FF2B5EF4-FFF2-40B4-BE49-F238E27FC236}">
                <a16:creationId xmlns:a16="http://schemas.microsoft.com/office/drawing/2014/main" id="{B3A8CB70-0662-7800-9016-B78A2FC761D0}"/>
              </a:ext>
            </a:extLst>
          </p:cNvPr>
          <p:cNvSpPr>
            <a:spLocks noGrp="1"/>
          </p:cNvSpPr>
          <p:nvPr>
            <p:ph type="body" sz="quarter" idx="19"/>
          </p:nvPr>
        </p:nvSpPr>
        <p:spPr>
          <a:xfrm>
            <a:off x="8559942" y="1519095"/>
            <a:ext cx="3195486" cy="731140"/>
          </a:xfrm>
        </p:spPr>
        <p:txBody>
          <a:bodyPr/>
          <a:lstStyle/>
          <a:p>
            <a:r>
              <a:rPr lang="en-US" dirty="0"/>
              <a:t>Haben Sie Fragen?</a:t>
            </a:r>
          </a:p>
        </p:txBody>
      </p:sp>
      <p:sp>
        <p:nvSpPr>
          <p:cNvPr id="6" name="Text Placeholder 5">
            <a:extLst>
              <a:ext uri="{FF2B5EF4-FFF2-40B4-BE49-F238E27FC236}">
                <a16:creationId xmlns:a16="http://schemas.microsoft.com/office/drawing/2014/main" id="{C5BAE401-DA00-8AF1-77E7-AA07B9867939}"/>
              </a:ext>
            </a:extLst>
          </p:cNvPr>
          <p:cNvSpPr>
            <a:spLocks noGrp="1"/>
          </p:cNvSpPr>
          <p:nvPr>
            <p:ph type="body" sz="quarter" idx="20"/>
          </p:nvPr>
        </p:nvSpPr>
        <p:spPr>
          <a:xfrm>
            <a:off x="8577831" y="818690"/>
            <a:ext cx="3195485" cy="837258"/>
          </a:xfrm>
        </p:spPr>
        <p:txBody>
          <a:bodyPr/>
          <a:lstStyle/>
          <a:p>
            <a:r>
              <a:rPr lang="en-US" dirty="0"/>
              <a:t>Vielen Dank </a:t>
            </a:r>
          </a:p>
        </p:txBody>
      </p:sp>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550878" y="4614840"/>
            <a:ext cx="6167757" cy="679345"/>
          </a:xfrm>
        </p:spPr>
        <p:txBody>
          <a:bodyPr/>
          <a:lstStyle/>
          <a:p>
            <a:r>
              <a:rPr lang="en-US" sz="4200" kern="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www.planet-pulse.eu</a:t>
            </a:r>
            <a:endParaRPr lang="en-US" sz="4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347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DEBE6-FB18-8A0A-A9D1-64835A67176E}"/>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B55F56ED-8C7C-2400-CCB3-538451419C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a:stretch/>
        </p:blipFill>
        <p:spPr>
          <a:xfrm>
            <a:off x="6688680" y="2807"/>
            <a:ext cx="5487602" cy="1028880"/>
          </a:xfrm>
          <a:prstGeom prst="rect">
            <a:avLst/>
          </a:prstGeom>
        </p:spPr>
      </p:pic>
      <p:sp>
        <p:nvSpPr>
          <p:cNvPr id="11" name="Google Shape;133;p1">
            <a:extLst>
              <a:ext uri="{FF2B5EF4-FFF2-40B4-BE49-F238E27FC236}">
                <a16:creationId xmlns:a16="http://schemas.microsoft.com/office/drawing/2014/main" id="{1CA23CB1-184B-B93F-CC45-AFBC42A7594C}"/>
              </a:ext>
            </a:extLst>
          </p:cNvPr>
          <p:cNvSpPr/>
          <p:nvPr/>
        </p:nvSpPr>
        <p:spPr>
          <a:xfrm rot="10800000">
            <a:off x="-5" y="-7"/>
            <a:ext cx="12192001" cy="1031692"/>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10BDF799-7812-A295-9FE9-3212632DF7B8}"/>
              </a:ext>
            </a:extLst>
          </p:cNvPr>
          <p:cNvSpPr/>
          <p:nvPr/>
        </p:nvSpPr>
        <p:spPr>
          <a:xfrm rot="10800000">
            <a:off x="-17762" y="-3120"/>
            <a:ext cx="4377451" cy="1028880"/>
          </a:xfrm>
          <a:prstGeom prst="rect">
            <a:avLst/>
          </a:prstGeom>
          <a:blipFill>
            <a:blip r:embed="rId3" cstate="screen">
              <a:alphaModFix amt="73000"/>
              <a:extLst>
                <a:ext uri="{28A0092B-C50C-407E-A947-70E740481C1C}">
                  <a14:useLocalDpi xmlns:a14="http://schemas.microsoft.com/office/drawing/2010/main"/>
                </a:ext>
              </a:extLst>
            </a:blip>
            <a:srcRect/>
            <a:stretch>
              <a:fillRect l="17777"/>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6AA0A016-2D2F-A35C-E2C6-134DC5BA0AE3}"/>
              </a:ext>
            </a:extLst>
          </p:cNvPr>
          <p:cNvSpPr txBox="1">
            <a:spLocks/>
          </p:cNvSpPr>
          <p:nvPr/>
        </p:nvSpPr>
        <p:spPr>
          <a:xfrm>
            <a:off x="513473" y="1104887"/>
            <a:ext cx="6764520" cy="3128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00"/>
              </a:lnSpc>
              <a:spcBef>
                <a:spcPts val="0"/>
              </a:spcBef>
              <a:buNone/>
            </a:pPr>
            <a:r>
              <a:rPr lang="en-IE" sz="2400" b="1" dirty="0">
                <a:solidFill>
                  <a:srgbClr val="5398A2"/>
                </a:solidFill>
                <a:latin typeface="Calibri" panose="020F0502020204030204" pitchFamily="34" charset="0"/>
                <a:ea typeface="Calibri" panose="020F0502020204030204" pitchFamily="34" charset="0"/>
                <a:cs typeface="Calibri" panose="020F0502020204030204" pitchFamily="34" charset="0"/>
              </a:rPr>
              <a:t>Der Klimawandel bringt eine Reihe neuer Herausforderungen mit sich und verstärkt gleichzeitig bestehende Schwierigkeiten</a:t>
            </a:r>
            <a:r>
              <a:rPr lang="en-IE" sz="2400" dirty="0">
                <a:solidFill>
                  <a:srgbClr val="5398A2"/>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300"/>
              </a:lnSpc>
              <a:spcBef>
                <a:spcPts val="0"/>
              </a:spcBef>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00"/>
              </a:lnSpc>
              <a:spcBef>
                <a:spcPts val="0"/>
              </a:spcBef>
              <a:buNone/>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Resilienz ist unsere Fähigkeit, Herausforderungen zu begegnen, aus schwierigen Erfahrungen zu lernen und uns an neue Situationen anzupassen. Es geht darum, Wege zu finden, um auch in schwierigen Zeiten zurechtzukommen und zu gedeihen. Indem wir an unserer Resilienz arbeiten, können wir mit neuer </a:t>
            </a:r>
            <a:r>
              <a:rPr lang="en-IE" sz="2000" dirty="0" err="1">
                <a:solidFill>
                  <a:srgbClr val="404040"/>
                </a:solidFill>
                <a:latin typeface="Calibri" panose="020F0502020204030204" pitchFamily="34" charset="0"/>
                <a:ea typeface="Calibri" panose="020F0502020204030204" pitchFamily="34" charset="0"/>
                <a:cs typeface="Calibri" panose="020F0502020204030204" pitchFamily="34" charset="0"/>
              </a:rPr>
              <a:t>Kraft</a:t>
            </a: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 aus den klimatischen Herausforderungen hervorgehen. Wenn wir also über Resilienz sprechen, geht es eigentlich darum, wie wir eine Vielzahl von Werkzeugen nutzen können, die uns zur Verfügung stehen, um uns zu erden, zu wachsen und auf die Welt um uns herum so zu reagieren, dass wir Stärke und Flexibilität entwickeln. Zu diesen Werkzeugen gehören unsere Vorstellungskraft, unsere Kreativität und unsere Verbindung zur Welt um uns herum; jedes davon kann uns helfen, mit Klimangst und anderen Herausforderungen des Lebens umzugehen. </a:t>
            </a:r>
          </a:p>
          <a:p>
            <a:pPr marL="0" indent="0">
              <a:lnSpc>
                <a:spcPts val="2300"/>
              </a:lnSpc>
              <a:spcBef>
                <a:spcPts val="0"/>
              </a:spcBef>
              <a:buNone/>
            </a:pPr>
            <a:endParaRPr lang="sv-S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E979E017-91EF-270F-002F-118735AF3DF1}"/>
              </a:ext>
            </a:extLst>
          </p:cNvPr>
          <p:cNvGrpSpPr/>
          <p:nvPr/>
        </p:nvGrpSpPr>
        <p:grpSpPr>
          <a:xfrm>
            <a:off x="6416358" y="1374981"/>
            <a:ext cx="5759924" cy="5480212"/>
            <a:chOff x="5316659" y="1540021"/>
            <a:chExt cx="5051457" cy="4806149"/>
          </a:xfrm>
        </p:grpSpPr>
        <p:pic>
          <p:nvPicPr>
            <p:cNvPr id="2" name="Picture 1">
              <a:extLst>
                <a:ext uri="{FF2B5EF4-FFF2-40B4-BE49-F238E27FC236}">
                  <a16:creationId xmlns:a16="http://schemas.microsoft.com/office/drawing/2014/main" id="{A29BA496-08C6-0BC6-C594-00569A20C2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85"/>
            <a:stretch/>
          </p:blipFill>
          <p:spPr>
            <a:xfrm>
              <a:off x="5316659" y="1540021"/>
              <a:ext cx="5051457" cy="4806149"/>
            </a:xfrm>
            <a:prstGeom prst="rect">
              <a:avLst/>
            </a:prstGeom>
          </p:spPr>
        </p:pic>
        <p:pic>
          <p:nvPicPr>
            <p:cNvPr id="8" name="image1.png">
              <a:extLst>
                <a:ext uri="{FF2B5EF4-FFF2-40B4-BE49-F238E27FC236}">
                  <a16:creationId xmlns:a16="http://schemas.microsoft.com/office/drawing/2014/main" id="{617ACCAE-328C-E801-5710-469C032FB820}"/>
                </a:ext>
              </a:extLst>
            </p:cNvPr>
            <p:cNvPicPr/>
            <p:nvPr/>
          </p:nvPicPr>
          <p:blipFill>
            <a:blip r:embed="rId5"/>
            <a:srcRect/>
            <a:stretch>
              <a:fillRect/>
            </a:stretch>
          </p:blipFill>
          <p:spPr>
            <a:xfrm>
              <a:off x="6827967" y="2077221"/>
              <a:ext cx="3540149" cy="3540149"/>
            </a:xfrm>
            <a:prstGeom prst="rect">
              <a:avLst/>
            </a:prstGeom>
            <a:ln/>
          </p:spPr>
        </p:pic>
      </p:grpSp>
    </p:spTree>
    <p:extLst>
      <p:ext uri="{BB962C8B-B14F-4D97-AF65-F5344CB8AC3E}">
        <p14:creationId xmlns:p14="http://schemas.microsoft.com/office/powerpoint/2010/main" val="231743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003AF-211E-5D98-A9F8-3A2FE26A3F1E}"/>
            </a:ext>
          </a:extLst>
        </p:cNvPr>
        <p:cNvGrpSpPr/>
        <p:nvPr/>
      </p:nvGrpSpPr>
      <p:grpSpPr>
        <a:xfrm>
          <a:off x="0" y="0"/>
          <a:ext cx="0" cy="0"/>
          <a:chOff x="0" y="0"/>
          <a:chExt cx="0" cy="0"/>
        </a:xfrm>
      </p:grpSpPr>
      <p:pic>
        <p:nvPicPr>
          <p:cNvPr id="19" name="Picture Placeholder 13">
            <a:extLst>
              <a:ext uri="{FF2B5EF4-FFF2-40B4-BE49-F238E27FC236}">
                <a16:creationId xmlns:a16="http://schemas.microsoft.com/office/drawing/2014/main" id="{F77124A5-3240-1AE1-ACC7-C485129BD5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473"/>
          <a:stretch/>
        </p:blipFill>
        <p:spPr>
          <a:xfrm>
            <a:off x="6688680" y="2806"/>
            <a:ext cx="5487602" cy="2799389"/>
          </a:xfrm>
          <a:prstGeom prst="rect">
            <a:avLst/>
          </a:prstGeom>
        </p:spPr>
      </p:pic>
      <p:sp>
        <p:nvSpPr>
          <p:cNvPr id="11" name="Google Shape;133;p1">
            <a:extLst>
              <a:ext uri="{FF2B5EF4-FFF2-40B4-BE49-F238E27FC236}">
                <a16:creationId xmlns:a16="http://schemas.microsoft.com/office/drawing/2014/main" id="{F7FDE0B5-D4BD-8BF3-99E8-003816D736DE}"/>
              </a:ext>
            </a:extLst>
          </p:cNvPr>
          <p:cNvSpPr/>
          <p:nvPr/>
        </p:nvSpPr>
        <p:spPr>
          <a:xfrm rot="10800000">
            <a:off x="-9" y="-12"/>
            <a:ext cx="12176290" cy="2802205"/>
          </a:xfrm>
          <a:prstGeom prst="rect">
            <a:avLst/>
          </a:prstGeom>
          <a:gradFill>
            <a:gsLst>
              <a:gs pos="33000">
                <a:srgbClr val="1F8E47"/>
              </a:gs>
              <a:gs pos="74000">
                <a:srgbClr val="1F8E47"/>
              </a:gs>
              <a:gs pos="94000">
                <a:srgbClr val="5398A2">
                  <a:alpha val="54966"/>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257A2A2B-9C9F-EE2A-68DA-D2A672777B55}"/>
              </a:ext>
            </a:extLst>
          </p:cNvPr>
          <p:cNvSpPr/>
          <p:nvPr/>
        </p:nvSpPr>
        <p:spPr>
          <a:xfrm rot="10800000">
            <a:off x="-17762" y="-3120"/>
            <a:ext cx="4398032" cy="2805314"/>
          </a:xfrm>
          <a:prstGeom prst="rect">
            <a:avLst/>
          </a:prstGeom>
          <a:blipFill>
            <a:blip r:embed="rId3" cstate="screen">
              <a:alphaModFix amt="73000"/>
              <a:extLst>
                <a:ext uri="{28A0092B-C50C-407E-A947-70E740481C1C}">
                  <a14:useLocalDpi xmlns:a14="http://schemas.microsoft.com/office/drawing/2010/main"/>
                </a:ext>
              </a:extLst>
            </a:blip>
            <a:srcRect/>
            <a:stretch>
              <a:fillRect l="1816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EE79714C-6C77-97F4-178D-9FF2EC632356}"/>
              </a:ext>
            </a:extLst>
          </p:cNvPr>
          <p:cNvSpPr txBox="1">
            <a:spLocks/>
          </p:cNvSpPr>
          <p:nvPr/>
        </p:nvSpPr>
        <p:spPr>
          <a:xfrm>
            <a:off x="691921" y="305202"/>
            <a:ext cx="7965382" cy="36623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00"/>
              </a:lnSpc>
              <a:spcBef>
                <a:spcPts val="0"/>
              </a:spcBef>
              <a:buNone/>
            </a:pPr>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Indem wir verschiedene Aktivitäten in der Natur ausprobieren, die uns helfen, achtsamer und präsenter zu sein, können wir eine tiefere Verbindung zu uns selbst und unserer Umgebung aufbauen. Die Natur kann sowohl beruhigend als auch belebend wirken: Das Beobachten der Wolken kann Ihnen helfen, sich zu beruhigen, während ein Bad im kalten Wasser Ihren Körper aus seiner Starre befreien kann.</a:t>
            </a:r>
          </a:p>
          <a:p>
            <a:pPr marL="0" indent="0">
              <a:lnSpc>
                <a:spcPts val="2300"/>
              </a:lnSpc>
              <a:spcBef>
                <a:spcPts val="0"/>
              </a:spcBef>
              <a:buNone/>
            </a:pPr>
            <a:endPar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00"/>
              </a:lnSpc>
              <a:spcBef>
                <a:spcPts val="0"/>
              </a:spcBef>
              <a:buNone/>
            </a:pPr>
            <a:endParaRPr lang="sv-S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3">
            <a:extLst>
              <a:ext uri="{FF2B5EF4-FFF2-40B4-BE49-F238E27FC236}">
                <a16:creationId xmlns:a16="http://schemas.microsoft.com/office/drawing/2014/main" id="{17B0FBBD-9D59-6F03-2A65-B143221B59F9}"/>
              </a:ext>
            </a:extLst>
          </p:cNvPr>
          <p:cNvSpPr txBox="1">
            <a:spLocks/>
          </p:cNvSpPr>
          <p:nvPr/>
        </p:nvSpPr>
        <p:spPr>
          <a:xfrm>
            <a:off x="684061" y="2924939"/>
            <a:ext cx="10808150" cy="3128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00"/>
              </a:lnSpc>
              <a:spcBef>
                <a:spcPts val="0"/>
              </a:spcBef>
              <a:buNone/>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Die folgenden einfachen kreativen Übungen können uns helfen, unser Nervensystem durch Kunst und Ausdruck zu regulieren und Freude, Schönheit, Spiritualität und Tradition zu erschließen. </a:t>
            </a:r>
          </a:p>
          <a:p>
            <a:pPr marL="0" indent="0">
              <a:lnSpc>
                <a:spcPts val="2300"/>
              </a:lnSpc>
              <a:spcBef>
                <a:spcPts val="0"/>
              </a:spcBef>
              <a:buNone/>
            </a:pPr>
            <a:r>
              <a:rPr lang="en-IE" sz="2000" dirty="0">
                <a:solidFill>
                  <a:srgbClr val="404040"/>
                </a:solidFill>
                <a:latin typeface="Calibri" panose="020F0502020204030204" pitchFamily="34" charset="0"/>
                <a:ea typeface="Calibri" panose="020F0502020204030204" pitchFamily="34" charset="0"/>
                <a:cs typeface="Calibri" panose="020F0502020204030204" pitchFamily="34" charset="0"/>
              </a:rPr>
              <a:t>Es ist völlig normal, dass Sie sich zu Beginn dieser Übungen und Aktivitäten etwas nervös oder albern fühlen, aber mit der Zeit werden Sie sich immer wohler dabei fühlen. Denken Sie daran, dass Resilienz nicht nur bedeutet, stark zu sein, sondern auch, uns selbst herauszufordern, zu lernen und uns an die Realität anzupassen, die vor uns liegt. Es geht auch darum, uns zu nähren und sicherzustellen, dass unser Nervensystem die Aufmerksamkeit bekommt, die es verdient. Die folgenden Aktivitäten konzentrieren sich in erster Linie auf Letzteres und bieten Möglichkeiten, Sie wieder in das Toleranzfenster zurückzubringen, indem sie Ihnen Wege aufzeigen, wie Sie wieder zu sich selbst, zur Natur und zu Ihren angeborenen kreativen Fähigkeiten finden können, um voranzukommen.</a:t>
            </a:r>
          </a:p>
          <a:p>
            <a:pPr marL="0" indent="0">
              <a:lnSpc>
                <a:spcPts val="2300"/>
              </a:lnSpc>
              <a:spcBef>
                <a:spcPts val="0"/>
              </a:spcBef>
              <a:buNone/>
            </a:pPr>
            <a:endParaRPr lang="sv-SE" sz="2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101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EF33F-731B-B194-367A-CA22876ADE6C}"/>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A5D808C9-930F-04E4-347E-606267D61BE0}"/>
              </a:ext>
            </a:extLst>
          </p:cNvPr>
          <p:cNvGrpSpPr/>
          <p:nvPr/>
        </p:nvGrpSpPr>
        <p:grpSpPr>
          <a:xfrm rot="10800000">
            <a:off x="4406712" y="304963"/>
            <a:ext cx="7793023" cy="6185473"/>
            <a:chOff x="0" y="304964"/>
            <a:chExt cx="7427496" cy="5895347"/>
          </a:xfrm>
        </p:grpSpPr>
        <p:sp>
          <p:nvSpPr>
            <p:cNvPr id="12" name="Freeform 11">
              <a:extLst>
                <a:ext uri="{FF2B5EF4-FFF2-40B4-BE49-F238E27FC236}">
                  <a16:creationId xmlns:a16="http://schemas.microsoft.com/office/drawing/2014/main" id="{07886C0B-7022-81D4-D550-1C09BFA623B9}"/>
                </a:ext>
              </a:extLst>
            </p:cNvPr>
            <p:cNvSpPr/>
            <p:nvPr/>
          </p:nvSpPr>
          <p:spPr>
            <a:xfrm rot="16200000">
              <a:off x="766141" y="-461044"/>
              <a:ext cx="5895217" cy="7427493"/>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D909B288-3C59-3201-139D-906D3A132C40}"/>
                </a:ext>
              </a:extLst>
            </p:cNvPr>
            <p:cNvSpPr/>
            <p:nvPr/>
          </p:nvSpPr>
          <p:spPr>
            <a:xfrm rot="5400000">
              <a:off x="456517" y="-151553"/>
              <a:ext cx="5894030" cy="6807064"/>
            </a:xfrm>
            <a:prstGeom prst="rect">
              <a:avLst/>
            </a:prstGeom>
            <a:blipFill dpi="0" rotWithShape="1">
              <a:blip r:embed="rId2" cstate="screen">
                <a:alphaModFix amt="86000"/>
                <a:extLst>
                  <a:ext uri="{28A0092B-C50C-407E-A947-70E740481C1C}">
                    <a14:useLocalDpi xmlns:a14="http://schemas.microsoft.com/office/drawing/2010/main"/>
                  </a:ext>
                </a:extLst>
              </a:blip>
              <a:srcRect/>
              <a:stretch>
                <a:fillRect t="340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6">
            <a:extLst>
              <a:ext uri="{FF2B5EF4-FFF2-40B4-BE49-F238E27FC236}">
                <a16:creationId xmlns:a16="http://schemas.microsoft.com/office/drawing/2014/main" id="{77D5EC4A-29C0-9375-D9E6-079D9196793D}"/>
              </a:ext>
            </a:extLst>
          </p:cNvPr>
          <p:cNvSpPr txBox="1">
            <a:spLocks/>
          </p:cNvSpPr>
          <p:nvPr/>
        </p:nvSpPr>
        <p:spPr>
          <a:xfrm>
            <a:off x="979940" y="1167544"/>
            <a:ext cx="2998500" cy="547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0" b="1" dirty="0">
                <a:solidFill>
                  <a:srgbClr val="5398A2"/>
                </a:solidFill>
              </a:rPr>
              <a:t>02</a:t>
            </a:r>
          </a:p>
        </p:txBody>
      </p:sp>
      <p:cxnSp>
        <p:nvCxnSpPr>
          <p:cNvPr id="20" name="Straight Connector 19">
            <a:extLst>
              <a:ext uri="{FF2B5EF4-FFF2-40B4-BE49-F238E27FC236}">
                <a16:creationId xmlns:a16="http://schemas.microsoft.com/office/drawing/2014/main" id="{CC93F5C7-96FD-6AD3-6608-0450969D00A5}"/>
              </a:ext>
            </a:extLst>
          </p:cNvPr>
          <p:cNvCxnSpPr>
            <a:cxnSpLocks/>
          </p:cNvCxnSpPr>
          <p:nvPr/>
        </p:nvCxnSpPr>
        <p:spPr>
          <a:xfrm flipH="1">
            <a:off x="979940" y="2577269"/>
            <a:ext cx="4004436" cy="0"/>
          </a:xfrm>
          <a:prstGeom prst="line">
            <a:avLst/>
          </a:prstGeom>
          <a:ln w="28575">
            <a:solidFill>
              <a:srgbClr val="5398A2"/>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8F783EE-9A7C-E308-5E29-C619AB2BE571}"/>
              </a:ext>
            </a:extLst>
          </p:cNvPr>
          <p:cNvCxnSpPr>
            <a:cxnSpLocks/>
          </p:cNvCxnSpPr>
          <p:nvPr/>
        </p:nvCxnSpPr>
        <p:spPr>
          <a:xfrm flipH="1">
            <a:off x="4625788" y="2581667"/>
            <a:ext cx="4150887"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C42D729-770A-D8CC-3189-9A61E7BC1307}"/>
              </a:ext>
            </a:extLst>
          </p:cNvPr>
          <p:cNvSpPr/>
          <p:nvPr/>
        </p:nvSpPr>
        <p:spPr>
          <a:xfrm>
            <a:off x="4198042" y="2581516"/>
            <a:ext cx="7142059"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8" name="TextBox 27">
            <a:extLst>
              <a:ext uri="{FF2B5EF4-FFF2-40B4-BE49-F238E27FC236}">
                <a16:creationId xmlns:a16="http://schemas.microsoft.com/office/drawing/2014/main" id="{0260699F-8F11-146E-1188-6C65EDEED8D4}"/>
              </a:ext>
            </a:extLst>
          </p:cNvPr>
          <p:cNvSpPr txBox="1"/>
          <p:nvPr/>
        </p:nvSpPr>
        <p:spPr>
          <a:xfrm>
            <a:off x="3797559" y="2581380"/>
            <a:ext cx="7444969" cy="830997"/>
          </a:xfrm>
          <a:prstGeom prst="rect">
            <a:avLst/>
          </a:prstGeom>
          <a:noFill/>
        </p:spPr>
        <p:txBody>
          <a:bodyPr wrap="square" rtlCol="0">
            <a:spAutoFit/>
          </a:bodyPr>
          <a:lstStyle/>
          <a:p>
            <a:r>
              <a:rPr lang="en-US" sz="4800" b="1" spc="324" dirty="0">
                <a:solidFill>
                  <a:srgbClr val="5398A2"/>
                </a:solidFill>
                <a:latin typeface="Calibri" panose="020F0502020204030204" pitchFamily="34" charset="0"/>
                <a:cs typeface="Calibri" panose="020F0502020204030204" pitchFamily="34" charset="0"/>
              </a:rPr>
              <a:t>Aktivitäten in der Natur</a:t>
            </a:r>
          </a:p>
        </p:txBody>
      </p:sp>
      <p:pic>
        <p:nvPicPr>
          <p:cNvPr id="29" name="Picture 28">
            <a:extLst>
              <a:ext uri="{FF2B5EF4-FFF2-40B4-BE49-F238E27FC236}">
                <a16:creationId xmlns:a16="http://schemas.microsoft.com/office/drawing/2014/main" id="{290A2022-D81E-4881-3CBE-945DDFFF8861}"/>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rot="16200000">
            <a:off x="11194976" y="5551031"/>
            <a:ext cx="1512233" cy="166935"/>
          </a:xfrm>
          <a:prstGeom prst="rect">
            <a:avLst/>
          </a:prstGeom>
        </p:spPr>
      </p:pic>
      <p:sp>
        <p:nvSpPr>
          <p:cNvPr id="2" name="Rectangle 1">
            <a:extLst>
              <a:ext uri="{FF2B5EF4-FFF2-40B4-BE49-F238E27FC236}">
                <a16:creationId xmlns:a16="http://schemas.microsoft.com/office/drawing/2014/main" id="{D0B701CF-883B-4931-092B-1CB45FEC1C21}"/>
              </a:ext>
            </a:extLst>
          </p:cNvPr>
          <p:cNvSpPr/>
          <p:nvPr/>
        </p:nvSpPr>
        <p:spPr>
          <a:xfrm>
            <a:off x="3060441" y="3542099"/>
            <a:ext cx="8264051"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3" name="TextBox 2">
            <a:extLst>
              <a:ext uri="{FF2B5EF4-FFF2-40B4-BE49-F238E27FC236}">
                <a16:creationId xmlns:a16="http://schemas.microsoft.com/office/drawing/2014/main" id="{388A0FAF-9F30-DA49-2A88-36DEB7EB17DF}"/>
              </a:ext>
            </a:extLst>
          </p:cNvPr>
          <p:cNvSpPr txBox="1"/>
          <p:nvPr/>
        </p:nvSpPr>
        <p:spPr>
          <a:xfrm>
            <a:off x="3209731" y="3551823"/>
            <a:ext cx="8032797" cy="830997"/>
          </a:xfrm>
          <a:prstGeom prst="rect">
            <a:avLst/>
          </a:prstGeom>
          <a:noFill/>
        </p:spPr>
        <p:txBody>
          <a:bodyPr wrap="square" rtlCol="0">
            <a:spAutoFit/>
          </a:bodyPr>
          <a:lstStyle/>
          <a:p>
            <a:r>
              <a:rPr lang="en-US" sz="4800" b="1" spc="324" dirty="0">
                <a:solidFill>
                  <a:srgbClr val="5398A2"/>
                </a:solidFill>
                <a:latin typeface="Calibri" panose="020F0502020204030204" pitchFamily="34" charset="0"/>
                <a:cs typeface="Calibri" panose="020F0502020204030204" pitchFamily="34" charset="0"/>
              </a:rPr>
              <a:t>zur Stärkung der Resilienz</a:t>
            </a:r>
          </a:p>
        </p:txBody>
      </p:sp>
    </p:spTree>
    <p:extLst>
      <p:ext uri="{BB962C8B-B14F-4D97-AF65-F5344CB8AC3E}">
        <p14:creationId xmlns:p14="http://schemas.microsoft.com/office/powerpoint/2010/main" val="253642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72680-FBCC-9326-6350-FAFE9D3CEE23}"/>
            </a:ext>
          </a:extLst>
        </p:cNvPr>
        <p:cNvGrpSpPr/>
        <p:nvPr/>
      </p:nvGrpSpPr>
      <p:grpSpPr>
        <a:xfrm>
          <a:off x="0" y="0"/>
          <a:ext cx="0" cy="0"/>
          <a:chOff x="0" y="0"/>
          <a:chExt cx="0" cy="0"/>
        </a:xfrm>
      </p:grpSpPr>
      <p:sp>
        <p:nvSpPr>
          <p:cNvPr id="11" name="Google Shape;133;p1">
            <a:extLst>
              <a:ext uri="{FF2B5EF4-FFF2-40B4-BE49-F238E27FC236}">
                <a16:creationId xmlns:a16="http://schemas.microsoft.com/office/drawing/2014/main" id="{B6E8C272-F38A-E042-B266-5D7D7D79B76F}"/>
              </a:ext>
            </a:extLst>
          </p:cNvPr>
          <p:cNvSpPr/>
          <p:nvPr/>
        </p:nvSpPr>
        <p:spPr>
          <a:xfrm rot="10800000">
            <a:off x="-5" y="-8"/>
            <a:ext cx="4961098" cy="6858008"/>
          </a:xfrm>
          <a:prstGeom prst="rect">
            <a:avLst/>
          </a:prstGeom>
          <a:gradFill>
            <a:gsLst>
              <a:gs pos="33000">
                <a:srgbClr val="1F8E47"/>
              </a:gs>
              <a:gs pos="74000">
                <a:srgbClr val="1F8E47"/>
              </a:gs>
              <a:gs pos="94000">
                <a:srgbClr val="5398A2"/>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6923761E-8168-A41A-114A-41AA891AFE0C}"/>
              </a:ext>
            </a:extLst>
          </p:cNvPr>
          <p:cNvSpPr/>
          <p:nvPr/>
        </p:nvSpPr>
        <p:spPr>
          <a:xfrm rot="10800000">
            <a:off x="-1" y="-1"/>
            <a:ext cx="5038165" cy="2277035"/>
          </a:xfrm>
          <a:prstGeom prst="rect">
            <a:avLst/>
          </a:prstGeom>
          <a:blipFill>
            <a:blip r:embed="rId2" cstate="screen">
              <a:alphaModFix amt="73000"/>
              <a:extLst>
                <a:ext uri="{28A0092B-C50C-407E-A947-70E740481C1C}">
                  <a14:useLocalDpi xmlns:a14="http://schemas.microsoft.com/office/drawing/2010/main"/>
                </a:ext>
              </a:extLst>
            </a:blip>
            <a:srcRect/>
            <a:stretch>
              <a:fillRect l="181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3">
            <a:extLst>
              <a:ext uri="{FF2B5EF4-FFF2-40B4-BE49-F238E27FC236}">
                <a16:creationId xmlns:a16="http://schemas.microsoft.com/office/drawing/2014/main" id="{C71DCFE0-0E42-DEFD-C8C5-B25AC4BC9F85}"/>
              </a:ext>
            </a:extLst>
          </p:cNvPr>
          <p:cNvSpPr txBox="1">
            <a:spLocks/>
          </p:cNvSpPr>
          <p:nvPr/>
        </p:nvSpPr>
        <p:spPr>
          <a:xfrm>
            <a:off x="447306" y="738919"/>
            <a:ext cx="4038430" cy="60805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spcBef>
                <a:spcPts val="0"/>
              </a:spcBef>
              <a:buNone/>
            </a:pP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Zeit in der Natur </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zu verbringen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kann ein wirksames Mittel sein, um uns geerdeter </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und weniger überfordert </a:t>
            </a:r>
            <a:r>
              <a:rPr lang="en-IE" b="1" dirty="0">
                <a:solidFill>
                  <a:schemeClr val="bg1"/>
                </a:solidFill>
                <a:latin typeface="Calibri" panose="020F0502020204030204" pitchFamily="34" charset="0"/>
                <a:ea typeface="Calibri" panose="020F0502020204030204" pitchFamily="34" charset="0"/>
                <a:cs typeface="Calibri" panose="020F0502020204030204" pitchFamily="34" charset="0"/>
              </a:rPr>
              <a:t>zu fühlen</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 Ob wir nun in kaltes Wasser eintauchen, still die Tierwelt beobachten oder etwas über Pflanzen und Pilze in unserer Umgebung lernen – die Natur bietet uns reichlich Raum und Gelegenheit, langsamer zu werden und wieder zu uns selbst und der Welt um uns herum zu finden. </a:t>
            </a:r>
          </a:p>
        </p:txBody>
      </p:sp>
      <p:sp>
        <p:nvSpPr>
          <p:cNvPr id="8" name="Text Placeholder 3">
            <a:extLst>
              <a:ext uri="{FF2B5EF4-FFF2-40B4-BE49-F238E27FC236}">
                <a16:creationId xmlns:a16="http://schemas.microsoft.com/office/drawing/2014/main" id="{855DB641-590A-14BD-90F5-9376D4E75DE8}"/>
              </a:ext>
            </a:extLst>
          </p:cNvPr>
          <p:cNvSpPr txBox="1">
            <a:spLocks/>
          </p:cNvSpPr>
          <p:nvPr/>
        </p:nvSpPr>
        <p:spPr>
          <a:xfrm>
            <a:off x="5293203" y="738919"/>
            <a:ext cx="6451491" cy="53929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en-IE" sz="2300" dirty="0">
                <a:solidFill>
                  <a:srgbClr val="404040"/>
                </a:solidFill>
                <a:latin typeface="Calibri" panose="020F0502020204030204" pitchFamily="34" charset="0"/>
                <a:ea typeface="Calibri" panose="020F0502020204030204" pitchFamily="34" charset="0"/>
                <a:cs typeface="Calibri" panose="020F0502020204030204" pitchFamily="34" charset="0"/>
              </a:rPr>
              <a:t>Bei diesen Aktivitäten geht es nicht nur um Entspannung (es ist schwer vorstellbar, dass jemand in einen kalten Pool springt, nur um sich zu „entspannen“!). Diese Aktivitäten können unsere Stimmung verbessern, unseren Geist beruhigen und sogar dazu beitragen, unser Selbstwertgefühl zu stärken, indem wir Herausforderungen meistern und uns zeigen, wozu wir wirklich fähig sind. </a:t>
            </a:r>
            <a:endParaRPr lang="sv-SE" sz="23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45F32E8C-AE6F-F29D-D4CC-FD7A864EB59F}"/>
              </a:ext>
            </a:extLst>
          </p:cNvPr>
          <p:cNvSpPr txBox="1">
            <a:spLocks/>
          </p:cNvSpPr>
          <p:nvPr/>
        </p:nvSpPr>
        <p:spPr>
          <a:xfrm>
            <a:off x="6287152" y="2861651"/>
            <a:ext cx="4961099" cy="3630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Clr>
                <a:srgbClr val="E6C8C7"/>
              </a:buClr>
              <a:buNone/>
              <a:tabLst>
                <a:tab pos="4259263" algn="l"/>
              </a:tabLst>
            </a:pPr>
            <a:r>
              <a:rPr lang="en-IE" sz="2400">
                <a:solidFill>
                  <a:srgbClr val="404040"/>
                </a:solidFill>
                <a:latin typeface="Calibri" panose="020F0502020204030204" pitchFamily="34" charset="0"/>
                <a:ea typeface="Calibri" panose="020F0502020204030204" pitchFamily="34" charset="0"/>
                <a:cs typeface="Calibri" panose="020F0502020204030204" pitchFamily="34" charset="0"/>
              </a:rPr>
              <a:t>Kaltwasserschwimmen    	10</a:t>
            </a:r>
            <a:endParaRPr lang="en-I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200000"/>
              </a:lnSpc>
              <a:spcBef>
                <a:spcPts val="0"/>
              </a:spcBef>
              <a:buClr>
                <a:srgbClr val="E6C8C7"/>
              </a:buClr>
              <a:buNone/>
              <a:tabLst>
                <a:tab pos="4259263" algn="l"/>
              </a:tabLst>
            </a:pPr>
            <a:r>
              <a:rPr lang="sv-SE" sz="2400" err="1">
                <a:solidFill>
                  <a:srgbClr val="404040"/>
                </a:solidFill>
                <a:latin typeface="Calibri" panose="020F0502020204030204" pitchFamily="34" charset="0"/>
                <a:ea typeface="Calibri" panose="020F0502020204030204" pitchFamily="34" charset="0"/>
                <a:cs typeface="Calibri" panose="020F0502020204030204" pitchFamily="34" charset="0"/>
              </a:rPr>
              <a:t>Naturbeobachtung </a:t>
            </a:r>
            <a:r>
              <a:rPr lang="sv-SE" sz="2400">
                <a:solidFill>
                  <a:srgbClr val="404040"/>
                </a:solidFill>
                <a:latin typeface="Calibri" panose="020F0502020204030204" pitchFamily="34" charset="0"/>
                <a:ea typeface="Calibri" panose="020F0502020204030204" pitchFamily="34" charset="0"/>
                <a:cs typeface="Calibri" panose="020F0502020204030204" pitchFamily="34" charset="0"/>
              </a:rPr>
              <a:t>   	13</a:t>
            </a: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200000"/>
              </a:lnSpc>
              <a:spcBef>
                <a:spcPts val="0"/>
              </a:spcBef>
              <a:buClr>
                <a:srgbClr val="E6C8C7"/>
              </a:buClr>
              <a:buNone/>
              <a:tabLst>
                <a:tab pos="4259263" algn="l"/>
              </a:tabLst>
            </a:pPr>
            <a:r>
              <a:rPr lang="sv-SE" sz="2400" dirty="0" err="1">
                <a:solidFill>
                  <a:srgbClr val="404040"/>
                </a:solidFill>
                <a:latin typeface="Calibri" panose="020F0502020204030204" pitchFamily="34" charset="0"/>
                <a:ea typeface="Calibri" panose="020F0502020204030204" pitchFamily="34" charset="0"/>
                <a:cs typeface="Calibri" panose="020F0502020204030204" pitchFamily="34" charset="0"/>
              </a:rPr>
              <a:t>Waldbaden </a:t>
            </a:r>
            <a:r>
              <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sv-SE" sz="2400" dirty="0" err="1">
                <a:solidFill>
                  <a:srgbClr val="404040"/>
                </a:solidFill>
                <a:latin typeface="Calibri" panose="020F0502020204030204" pitchFamily="34" charset="0"/>
                <a:ea typeface="Calibri" panose="020F0502020204030204" pitchFamily="34" charset="0"/>
                <a:cs typeface="Calibri" panose="020F0502020204030204" pitchFamily="34" charset="0"/>
              </a:rPr>
              <a:t>Shinrin-yoku</a:t>
            </a:r>
            <a:r>
              <a:rPr lang="sv-SE" sz="2400">
                <a:solidFill>
                  <a:srgbClr val="404040"/>
                </a:solidFill>
                <a:latin typeface="Calibri" panose="020F0502020204030204" pitchFamily="34" charset="0"/>
                <a:ea typeface="Calibri" panose="020F0502020204030204" pitchFamily="34" charset="0"/>
                <a:cs typeface="Calibri" panose="020F0502020204030204" pitchFamily="34" charset="0"/>
              </a:rPr>
              <a:t>)    	16</a:t>
            </a: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200000"/>
              </a:lnSpc>
              <a:spcBef>
                <a:spcPts val="0"/>
              </a:spcBef>
              <a:buClr>
                <a:srgbClr val="E6C8C7"/>
              </a:buClr>
              <a:buNone/>
              <a:tabLst>
                <a:tab pos="4259263" algn="l"/>
              </a:tabLst>
            </a:pPr>
            <a:r>
              <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rPr>
              <a:t>Pflanzen- und </a:t>
            </a:r>
            <a:r>
              <a:rPr lang="sv-SE" sz="2400" err="1">
                <a:solidFill>
                  <a:srgbClr val="404040"/>
                </a:solidFill>
                <a:latin typeface="Calibri" panose="020F0502020204030204" pitchFamily="34" charset="0"/>
                <a:ea typeface="Calibri" panose="020F0502020204030204" pitchFamily="34" charset="0"/>
                <a:cs typeface="Calibri" panose="020F0502020204030204" pitchFamily="34" charset="0"/>
              </a:rPr>
              <a:t>Pilzbestimmung </a:t>
            </a:r>
            <a:r>
              <a:rPr lang="sv-SE" sz="2400">
                <a:solidFill>
                  <a:srgbClr val="404040"/>
                </a:solidFill>
                <a:latin typeface="Calibri" panose="020F0502020204030204" pitchFamily="34" charset="0"/>
                <a:ea typeface="Calibri" panose="020F0502020204030204" pitchFamily="34" charset="0"/>
                <a:cs typeface="Calibri" panose="020F0502020204030204" pitchFamily="34" charset="0"/>
              </a:rPr>
              <a:t>   	20</a:t>
            </a: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200000"/>
              </a:lnSpc>
              <a:spcBef>
                <a:spcPts val="0"/>
              </a:spcBef>
              <a:buClr>
                <a:srgbClr val="E6C8C7"/>
              </a:buClr>
              <a:buNone/>
              <a:tabLst>
                <a:tab pos="4259263" algn="l"/>
              </a:tabLst>
            </a:pPr>
            <a:endParaRPr lang="sv-SE" sz="24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808063BD-DEFD-10CC-FCAD-0E427896ED46}"/>
              </a:ext>
            </a:extLst>
          </p:cNvPr>
          <p:cNvGrpSpPr/>
          <p:nvPr/>
        </p:nvGrpSpPr>
        <p:grpSpPr>
          <a:xfrm>
            <a:off x="5408400" y="3917395"/>
            <a:ext cx="5760707" cy="767372"/>
            <a:chOff x="5408400" y="3484375"/>
            <a:chExt cx="5760707" cy="767372"/>
          </a:xfrm>
        </p:grpSpPr>
        <p:cxnSp>
          <p:nvCxnSpPr>
            <p:cNvPr id="21" name="Straight Connector 20">
              <a:extLst>
                <a:ext uri="{FF2B5EF4-FFF2-40B4-BE49-F238E27FC236}">
                  <a16:creationId xmlns:a16="http://schemas.microsoft.com/office/drawing/2014/main" id="{1224F50A-B769-A466-2182-C51A64BA72B5}"/>
                </a:ext>
              </a:extLst>
            </p:cNvPr>
            <p:cNvCxnSpPr>
              <a:cxnSpLocks/>
            </p:cNvCxnSpPr>
            <p:nvPr/>
          </p:nvCxnSpPr>
          <p:spPr>
            <a:xfrm flipH="1">
              <a:off x="5905995" y="3913830"/>
              <a:ext cx="5263112"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DC6DCC5-1EC9-5BCE-3BA8-4E4930CD7FB0}"/>
                </a:ext>
              </a:extLst>
            </p:cNvPr>
            <p:cNvGrpSpPr/>
            <p:nvPr/>
          </p:nvGrpSpPr>
          <p:grpSpPr>
            <a:xfrm>
              <a:off x="5408400" y="3484375"/>
              <a:ext cx="735518" cy="767372"/>
              <a:chOff x="6014779" y="1253145"/>
              <a:chExt cx="932855" cy="973255"/>
            </a:xfrm>
          </p:grpSpPr>
          <p:sp>
            <p:nvSpPr>
              <p:cNvPr id="23" name="Oval 22">
                <a:extLst>
                  <a:ext uri="{FF2B5EF4-FFF2-40B4-BE49-F238E27FC236}">
                    <a16:creationId xmlns:a16="http://schemas.microsoft.com/office/drawing/2014/main" id="{1BFE7BD1-4617-C095-7763-8F9D0460DB75}"/>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3">
                <a:extLst>
                  <a:ext uri="{FF2B5EF4-FFF2-40B4-BE49-F238E27FC236}">
                    <a16:creationId xmlns:a16="http://schemas.microsoft.com/office/drawing/2014/main" id="{2686A6F0-832E-DF34-5A86-48C118232235}"/>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02</a:t>
                </a:r>
              </a:p>
            </p:txBody>
          </p:sp>
        </p:grpSp>
      </p:grpSp>
      <p:grpSp>
        <p:nvGrpSpPr>
          <p:cNvPr id="26" name="Group 25">
            <a:extLst>
              <a:ext uri="{FF2B5EF4-FFF2-40B4-BE49-F238E27FC236}">
                <a16:creationId xmlns:a16="http://schemas.microsoft.com/office/drawing/2014/main" id="{458E2B74-8EA6-C836-E823-E63561D135E1}"/>
              </a:ext>
            </a:extLst>
          </p:cNvPr>
          <p:cNvGrpSpPr/>
          <p:nvPr/>
        </p:nvGrpSpPr>
        <p:grpSpPr>
          <a:xfrm>
            <a:off x="5408400" y="3155565"/>
            <a:ext cx="5760707" cy="767372"/>
            <a:chOff x="5408400" y="3484375"/>
            <a:chExt cx="5760707" cy="767372"/>
          </a:xfrm>
        </p:grpSpPr>
        <p:cxnSp>
          <p:nvCxnSpPr>
            <p:cNvPr id="27" name="Straight Connector 26">
              <a:extLst>
                <a:ext uri="{FF2B5EF4-FFF2-40B4-BE49-F238E27FC236}">
                  <a16:creationId xmlns:a16="http://schemas.microsoft.com/office/drawing/2014/main" id="{ACDDDA32-D05C-DD4F-6FBF-96965A3096BA}"/>
                </a:ext>
              </a:extLst>
            </p:cNvPr>
            <p:cNvCxnSpPr>
              <a:cxnSpLocks/>
            </p:cNvCxnSpPr>
            <p:nvPr/>
          </p:nvCxnSpPr>
          <p:spPr>
            <a:xfrm flipH="1">
              <a:off x="5905995" y="3913830"/>
              <a:ext cx="5263112"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2D7C4B1F-2778-79AB-9A35-C6752B1CA263}"/>
                </a:ext>
              </a:extLst>
            </p:cNvPr>
            <p:cNvGrpSpPr/>
            <p:nvPr/>
          </p:nvGrpSpPr>
          <p:grpSpPr>
            <a:xfrm>
              <a:off x="5408400" y="3484375"/>
              <a:ext cx="735518" cy="767372"/>
              <a:chOff x="6014779" y="1253145"/>
              <a:chExt cx="932855" cy="973255"/>
            </a:xfrm>
          </p:grpSpPr>
          <p:sp>
            <p:nvSpPr>
              <p:cNvPr id="29" name="Oval 28">
                <a:extLst>
                  <a:ext uri="{FF2B5EF4-FFF2-40B4-BE49-F238E27FC236}">
                    <a16:creationId xmlns:a16="http://schemas.microsoft.com/office/drawing/2014/main" id="{624658C5-A354-4219-C0A2-DDA6F4261FA7}"/>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B1177AB4-F0B8-182D-D7D8-77AE4558DA2F}"/>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01</a:t>
                </a:r>
              </a:p>
            </p:txBody>
          </p:sp>
        </p:grpSp>
      </p:grpSp>
      <p:grpSp>
        <p:nvGrpSpPr>
          <p:cNvPr id="31" name="Group 30">
            <a:extLst>
              <a:ext uri="{FF2B5EF4-FFF2-40B4-BE49-F238E27FC236}">
                <a16:creationId xmlns:a16="http://schemas.microsoft.com/office/drawing/2014/main" id="{234905F3-FBAC-2371-5562-22457EA02641}"/>
              </a:ext>
            </a:extLst>
          </p:cNvPr>
          <p:cNvGrpSpPr/>
          <p:nvPr/>
        </p:nvGrpSpPr>
        <p:grpSpPr>
          <a:xfrm>
            <a:off x="5408400" y="4679225"/>
            <a:ext cx="5760707" cy="767372"/>
            <a:chOff x="5408400" y="3484375"/>
            <a:chExt cx="5760707" cy="767372"/>
          </a:xfrm>
        </p:grpSpPr>
        <p:cxnSp>
          <p:nvCxnSpPr>
            <p:cNvPr id="32" name="Straight Connector 31">
              <a:extLst>
                <a:ext uri="{FF2B5EF4-FFF2-40B4-BE49-F238E27FC236}">
                  <a16:creationId xmlns:a16="http://schemas.microsoft.com/office/drawing/2014/main" id="{7A5B6568-2024-A45E-28B1-C3CB297E8126}"/>
                </a:ext>
              </a:extLst>
            </p:cNvPr>
            <p:cNvCxnSpPr>
              <a:cxnSpLocks/>
            </p:cNvCxnSpPr>
            <p:nvPr/>
          </p:nvCxnSpPr>
          <p:spPr>
            <a:xfrm flipH="1">
              <a:off x="5905995" y="3913830"/>
              <a:ext cx="5263112"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0581C6F-8E2D-26C4-5B50-91E9CD88EF79}"/>
                </a:ext>
              </a:extLst>
            </p:cNvPr>
            <p:cNvGrpSpPr/>
            <p:nvPr/>
          </p:nvGrpSpPr>
          <p:grpSpPr>
            <a:xfrm>
              <a:off x="5408400" y="3484375"/>
              <a:ext cx="735518" cy="767372"/>
              <a:chOff x="6014779" y="1253145"/>
              <a:chExt cx="932855" cy="973255"/>
            </a:xfrm>
          </p:grpSpPr>
          <p:sp>
            <p:nvSpPr>
              <p:cNvPr id="34" name="Oval 33">
                <a:extLst>
                  <a:ext uri="{FF2B5EF4-FFF2-40B4-BE49-F238E27FC236}">
                    <a16:creationId xmlns:a16="http://schemas.microsoft.com/office/drawing/2014/main" id="{B8AAA320-8313-6E59-11FC-53B7515B7416}"/>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3">
                <a:extLst>
                  <a:ext uri="{FF2B5EF4-FFF2-40B4-BE49-F238E27FC236}">
                    <a16:creationId xmlns:a16="http://schemas.microsoft.com/office/drawing/2014/main" id="{6003991D-3879-5929-06F0-527F716EBBF6}"/>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03</a:t>
                </a:r>
              </a:p>
            </p:txBody>
          </p:sp>
        </p:grpSp>
      </p:grpSp>
      <p:grpSp>
        <p:nvGrpSpPr>
          <p:cNvPr id="36" name="Group 35">
            <a:extLst>
              <a:ext uri="{FF2B5EF4-FFF2-40B4-BE49-F238E27FC236}">
                <a16:creationId xmlns:a16="http://schemas.microsoft.com/office/drawing/2014/main" id="{90ACEA16-DAD2-B1D9-F9BA-A70DF96A9336}"/>
              </a:ext>
            </a:extLst>
          </p:cNvPr>
          <p:cNvGrpSpPr/>
          <p:nvPr/>
        </p:nvGrpSpPr>
        <p:grpSpPr>
          <a:xfrm>
            <a:off x="5408400" y="5441056"/>
            <a:ext cx="5760707" cy="767372"/>
            <a:chOff x="5408400" y="3484375"/>
            <a:chExt cx="5760707" cy="767372"/>
          </a:xfrm>
        </p:grpSpPr>
        <p:cxnSp>
          <p:nvCxnSpPr>
            <p:cNvPr id="37" name="Straight Connector 36">
              <a:extLst>
                <a:ext uri="{FF2B5EF4-FFF2-40B4-BE49-F238E27FC236}">
                  <a16:creationId xmlns:a16="http://schemas.microsoft.com/office/drawing/2014/main" id="{BDB35DB8-9B66-17A7-C433-AB874AD34623}"/>
                </a:ext>
              </a:extLst>
            </p:cNvPr>
            <p:cNvCxnSpPr>
              <a:cxnSpLocks/>
            </p:cNvCxnSpPr>
            <p:nvPr/>
          </p:nvCxnSpPr>
          <p:spPr>
            <a:xfrm flipH="1">
              <a:off x="5905995" y="3913830"/>
              <a:ext cx="5263112" cy="0"/>
            </a:xfrm>
            <a:prstGeom prst="line">
              <a:avLst/>
            </a:prstGeom>
            <a:ln w="28575">
              <a:solidFill>
                <a:srgbClr val="84C245"/>
              </a:solidFill>
              <a:prstDash val="sysDash"/>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140A9783-DDC7-336A-58E2-F776DE59EC68}"/>
                </a:ext>
              </a:extLst>
            </p:cNvPr>
            <p:cNvGrpSpPr/>
            <p:nvPr/>
          </p:nvGrpSpPr>
          <p:grpSpPr>
            <a:xfrm>
              <a:off x="5408400" y="3484375"/>
              <a:ext cx="735518" cy="767372"/>
              <a:chOff x="6014779" y="1253145"/>
              <a:chExt cx="932855" cy="973255"/>
            </a:xfrm>
          </p:grpSpPr>
          <p:sp>
            <p:nvSpPr>
              <p:cNvPr id="39" name="Oval 38">
                <a:extLst>
                  <a:ext uri="{FF2B5EF4-FFF2-40B4-BE49-F238E27FC236}">
                    <a16:creationId xmlns:a16="http://schemas.microsoft.com/office/drawing/2014/main" id="{53239EA6-2A95-6EBA-A89F-99D67487E850}"/>
                  </a:ext>
                </a:extLst>
              </p:cNvPr>
              <p:cNvSpPr/>
              <p:nvPr/>
            </p:nvSpPr>
            <p:spPr>
              <a:xfrm>
                <a:off x="6081411" y="1253145"/>
                <a:ext cx="800753" cy="800753"/>
              </a:xfrm>
              <a:prstGeom prst="ellipse">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23">
                <a:extLst>
                  <a:ext uri="{FF2B5EF4-FFF2-40B4-BE49-F238E27FC236}">
                    <a16:creationId xmlns:a16="http://schemas.microsoft.com/office/drawing/2014/main" id="{226D2900-5CAA-DA09-3D4C-688DBEC88DC5}"/>
                  </a:ext>
                </a:extLst>
              </p:cNvPr>
              <p:cNvSpPr txBox="1">
                <a:spLocks/>
              </p:cNvSpPr>
              <p:nvPr/>
            </p:nvSpPr>
            <p:spPr>
              <a:xfrm>
                <a:off x="6014779" y="1369242"/>
                <a:ext cx="932855" cy="857158"/>
              </a:xfrm>
              <a:prstGeom prst="rect">
                <a:avLst/>
              </a:prstGeom>
              <a:noFill/>
              <a:ln>
                <a:noFill/>
              </a:ln>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cs typeface="Calibri" panose="020F0502020204030204" pitchFamily="34" charset="0"/>
                  </a:rPr>
                  <a:t>04</a:t>
                </a:r>
              </a:p>
            </p:txBody>
          </p:sp>
        </p:grpSp>
      </p:grpSp>
    </p:spTree>
    <p:extLst>
      <p:ext uri="{BB962C8B-B14F-4D97-AF65-F5344CB8AC3E}">
        <p14:creationId xmlns:p14="http://schemas.microsoft.com/office/powerpoint/2010/main" val="191235887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5264</TotalTime>
  <Words>6547</Words>
  <Application>Microsoft Office PowerPoint</Application>
  <PresentationFormat>Widescreen</PresentationFormat>
  <Paragraphs>353</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docId:2E85607252311A3CF58E14FFD7D3F2B8</cp:keywords>
  <cp:lastModifiedBy>Con</cp:lastModifiedBy>
  <cp:revision>303</cp:revision>
  <cp:lastPrinted>2025-06-17T19:28:46Z</cp:lastPrinted>
  <dcterms:created xsi:type="dcterms:W3CDTF">2020-10-14T13:32:04Z</dcterms:created>
  <dcterms:modified xsi:type="dcterms:W3CDTF">2025-12-13T19:42:03Z</dcterms:modified>
</cp:coreProperties>
</file>