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4"/>
  </p:notesMasterIdLst>
  <p:sldIdLst>
    <p:sldId id="4299" r:id="rId2"/>
    <p:sldId id="4305" r:id="rId3"/>
    <p:sldId id="4303" r:id="rId4"/>
    <p:sldId id="4324" r:id="rId5"/>
    <p:sldId id="4329" r:id="rId6"/>
    <p:sldId id="4333" r:id="rId7"/>
    <p:sldId id="4331" r:id="rId8"/>
    <p:sldId id="4332" r:id="rId9"/>
    <p:sldId id="4334" r:id="rId10"/>
    <p:sldId id="4335" r:id="rId11"/>
    <p:sldId id="4337" r:id="rId12"/>
    <p:sldId id="4336" r:id="rId13"/>
    <p:sldId id="4338" r:id="rId14"/>
    <p:sldId id="4339" r:id="rId15"/>
    <p:sldId id="4340" r:id="rId16"/>
    <p:sldId id="4341" r:id="rId17"/>
    <p:sldId id="4342" r:id="rId18"/>
    <p:sldId id="4343" r:id="rId19"/>
    <p:sldId id="4344" r:id="rId20"/>
    <p:sldId id="4345" r:id="rId21"/>
    <p:sldId id="4346" r:id="rId22"/>
    <p:sldId id="4347" r:id="rId23"/>
    <p:sldId id="4348" r:id="rId24"/>
    <p:sldId id="4349" r:id="rId25"/>
    <p:sldId id="4350" r:id="rId26"/>
    <p:sldId id="4352" r:id="rId27"/>
    <p:sldId id="4351" r:id="rId28"/>
    <p:sldId id="4353" r:id="rId29"/>
    <p:sldId id="4354" r:id="rId30"/>
    <p:sldId id="4355" r:id="rId31"/>
    <p:sldId id="4356" r:id="rId32"/>
    <p:sldId id="4357" r:id="rId33"/>
    <p:sldId id="4358" r:id="rId34"/>
    <p:sldId id="4359" r:id="rId35"/>
    <p:sldId id="4360" r:id="rId36"/>
    <p:sldId id="4361" r:id="rId37"/>
    <p:sldId id="4362" r:id="rId38"/>
    <p:sldId id="4363" r:id="rId39"/>
    <p:sldId id="4364" r:id="rId40"/>
    <p:sldId id="4365" r:id="rId41"/>
    <p:sldId id="4367" r:id="rId42"/>
    <p:sldId id="431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1F8E47"/>
    <a:srgbClr val="404040"/>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1"/>
    <p:restoredTop sz="95082"/>
  </p:normalViewPr>
  <p:slideViewPr>
    <p:cSldViewPr snapToGrid="0" snapToObjects="1">
      <p:cViewPr varScale="1">
        <p:scale>
          <a:sx n="111" d="100"/>
          <a:sy n="111" d="100"/>
        </p:scale>
        <p:origin x="34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hier, um die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D3F159A3-71FE-C5B3-4730-1963464026A1}"/>
              </a:ext>
            </a:extLst>
          </p:cNvPr>
          <p:cNvSpPr/>
          <p:nvPr userDrawn="1"/>
        </p:nvSpPr>
        <p:spPr>
          <a:xfrm>
            <a:off x="2334272" y="617204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BADC7C3D-E0D7-67CE-E5F1-93243D455961}"/>
              </a:ext>
            </a:extLst>
          </p:cNvPr>
          <p:cNvSpPr/>
          <p:nvPr userDrawn="1"/>
        </p:nvSpPr>
        <p:spPr>
          <a:xfrm>
            <a:off x="2377211" y="6019563"/>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hyperlink" Target="https://climate-creativity.com/blog/eco-anxiety-artic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www.dw.com/en/how-to-cope-with-climate-anxiety/audio-6082937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hyperlink" Target="https://www.ted.com/talks/katharina_van_bronswijk_how_your_climate_emotions_can_save_the_world?subtitle=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Wie können wir Klimangst anerkennen und als Instrument für Veränderungen nutzen?</a:t>
            </a:r>
          </a:p>
        </p:txBody>
      </p:sp>
      <p:sp>
        <p:nvSpPr>
          <p:cNvPr id="2" name="Rectangle 1">
            <a:extLst>
              <a:ext uri="{FF2B5EF4-FFF2-40B4-BE49-F238E27FC236}">
                <a16:creationId xmlns:a16="http://schemas.microsoft.com/office/drawing/2014/main" id="{757D5C0E-5155-8844-55C0-661069E2D8C9}"/>
              </a:ext>
            </a:extLst>
          </p:cNvPr>
          <p:cNvSpPr/>
          <p:nvPr/>
        </p:nvSpPr>
        <p:spPr>
          <a:xfrm>
            <a:off x="555094" y="2967180"/>
            <a:ext cx="819564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2E9BBF0E-2D6D-F3FC-F633-331C305BF335}"/>
              </a:ext>
            </a:extLst>
          </p:cNvPr>
          <p:cNvSpPr txBox="1"/>
          <p:nvPr/>
        </p:nvSpPr>
        <p:spPr>
          <a:xfrm>
            <a:off x="681016" y="2967180"/>
            <a:ext cx="8195642"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1 – Klimangst</a:t>
            </a: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F611D82-68D0-C9A4-46D9-290FA3016EA3}"/>
              </a:ext>
            </a:extLst>
          </p:cNvPr>
          <p:cNvSpPr txBox="1">
            <a:spLocks/>
          </p:cNvSpPr>
          <p:nvPr/>
        </p:nvSpPr>
        <p:spPr>
          <a:xfrm>
            <a:off x="-1" y="301765"/>
            <a:ext cx="1118846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Während Sie dieses Modul und den Leitfaden unter </a:t>
            </a:r>
          </a:p>
        </p:txBody>
      </p:sp>
      <p:sp>
        <p:nvSpPr>
          <p:cNvPr id="2" name="Text Placeholder 3">
            <a:extLst>
              <a:ext uri="{FF2B5EF4-FFF2-40B4-BE49-F238E27FC236}">
                <a16:creationId xmlns:a16="http://schemas.microsoft.com/office/drawing/2014/main" id="{9A6ACF9C-B1F4-9BF4-5B63-817B0DA80CF4}"/>
              </a:ext>
            </a:extLst>
          </p:cNvPr>
          <p:cNvSpPr txBox="1">
            <a:spLocks/>
          </p:cNvSpPr>
          <p:nvPr/>
        </p:nvSpPr>
        <p:spPr>
          <a:xfrm>
            <a:off x="2479364" y="2926163"/>
            <a:ext cx="802184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Wut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darüber, dass Sie wahrscheinlich mit der Aufgabe betraut sind, Lösungen für ein Problem zu finden, das Sie nicht verursacht haben, dass einige Mitglieder der Gesellschaft versucht haben, Sie daran zu hindern, Ihre Macht zu erkennen und zu nutzen, um Veränderungen zu bewirken, dass Sie Zeuge vielfältiger Formen von Ungerechtigkeit werden</a:t>
            </a:r>
          </a:p>
          <a:p>
            <a:pPr marL="0" lv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Traurigkeit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aufgrund von Verlust, erwartetem Verlust, dem Miterleben von Leid und der emotionalen Verarbeitung, die in Ihrem Körper stattfindet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D023871-954C-1254-C9E1-41B7EAB74AF8}"/>
              </a:ext>
            </a:extLst>
          </p:cNvPr>
          <p:cNvCxnSpPr>
            <a:cxnSpLocks/>
          </p:cNvCxnSpPr>
          <p:nvPr/>
        </p:nvCxnSpPr>
        <p:spPr>
          <a:xfrm>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FC20C4-B941-12D2-8142-3CC8A3C504E9}"/>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27DAFD6C-8C99-E0F8-3938-BBC589F11D73}"/>
              </a:ext>
            </a:extLst>
          </p:cNvPr>
          <p:cNvSpPr txBox="1">
            <a:spLocks/>
          </p:cNvSpPr>
          <p:nvPr/>
        </p:nvSpPr>
        <p:spPr>
          <a:xfrm>
            <a:off x="0" y="1065103"/>
            <a:ext cx="11188460" cy="94217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groß ist, können Sie eine Vielzahl von Emotionen empfinden, wie</a:t>
            </a:r>
          </a:p>
        </p:txBody>
      </p:sp>
      <p:sp>
        <p:nvSpPr>
          <p:cNvPr id="16" name="TextBox 15">
            <a:extLst>
              <a:ext uri="{FF2B5EF4-FFF2-40B4-BE49-F238E27FC236}">
                <a16:creationId xmlns:a16="http://schemas.microsoft.com/office/drawing/2014/main" id="{53AE9C84-41B6-E496-470D-95ECA6E3C116}"/>
              </a:ext>
            </a:extLst>
          </p:cNvPr>
          <p:cNvSpPr txBox="1"/>
          <p:nvPr/>
        </p:nvSpPr>
        <p:spPr>
          <a:xfrm>
            <a:off x="795641" y="1860364"/>
            <a:ext cx="6104964" cy="492443"/>
          </a:xfrm>
          <a:prstGeom prst="rect">
            <a:avLst/>
          </a:prstGeom>
          <a:noFill/>
        </p:spPr>
        <p:txBody>
          <a:bodyPr wrap="square">
            <a:spAutoFit/>
          </a:bodyPr>
          <a:lstStyle/>
          <a:p>
            <a:r>
              <a:rPr lang="en-US" sz="2600" dirty="0">
                <a:solidFill>
                  <a:schemeClr val="bg1"/>
                </a:solidFill>
              </a:rPr>
              <a:t>(unter anderem):</a:t>
            </a:r>
          </a:p>
        </p:txBody>
      </p:sp>
      <p:grpSp>
        <p:nvGrpSpPr>
          <p:cNvPr id="17" name="Group 16">
            <a:extLst>
              <a:ext uri="{FF2B5EF4-FFF2-40B4-BE49-F238E27FC236}">
                <a16:creationId xmlns:a16="http://schemas.microsoft.com/office/drawing/2014/main" id="{A8192301-A800-2ABC-5AAB-D27CDC686E52}"/>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177246BE-09D5-28D4-B03D-C22C0B608D8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F45061E3-B0F8-C8BA-28FA-61A7EAEB86F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32" name="Straight Connector 31">
            <a:extLst>
              <a:ext uri="{FF2B5EF4-FFF2-40B4-BE49-F238E27FC236}">
                <a16:creationId xmlns:a16="http://schemas.microsoft.com/office/drawing/2014/main" id="{14619D8C-FF5A-00AA-34CD-C2F3AFC0969E}"/>
              </a:ext>
            </a:extLst>
          </p:cNvPr>
          <p:cNvCxnSpPr>
            <a:cxnSpLocks/>
          </p:cNvCxnSpPr>
          <p:nvPr/>
        </p:nvCxnSpPr>
        <p:spPr>
          <a:xfrm flipH="1">
            <a:off x="876453" y="4892139"/>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3FA31D8-CD46-CFAB-3002-E8787A0D65EB}"/>
              </a:ext>
            </a:extLst>
          </p:cNvPr>
          <p:cNvGrpSpPr/>
          <p:nvPr/>
        </p:nvGrpSpPr>
        <p:grpSpPr>
          <a:xfrm>
            <a:off x="993499" y="4545548"/>
            <a:ext cx="1420700" cy="893966"/>
            <a:chOff x="5728181" y="1253145"/>
            <a:chExt cx="1546707" cy="973255"/>
          </a:xfrm>
        </p:grpSpPr>
        <p:sp>
          <p:nvSpPr>
            <p:cNvPr id="34" name="Oval 33">
              <a:extLst>
                <a:ext uri="{FF2B5EF4-FFF2-40B4-BE49-F238E27FC236}">
                  <a16:creationId xmlns:a16="http://schemas.microsoft.com/office/drawing/2014/main" id="{858282FB-63B4-DB2D-6B5B-75DB3AE347F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FF5977D1-FE20-8DBD-16AA-A7956E5E0F0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70157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10440" y="39047"/>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2461340"/>
            <a:ext cx="10509894" cy="43313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1" y="301765"/>
            <a:ext cx="108746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Während Sie dieses Modul und den Leitfaden unter </a:t>
            </a:r>
          </a:p>
        </p:txBody>
      </p:sp>
      <p:sp>
        <p:nvSpPr>
          <p:cNvPr id="2" name="Text Placeholder 3">
            <a:extLst>
              <a:ext uri="{FF2B5EF4-FFF2-40B4-BE49-F238E27FC236}">
                <a16:creationId xmlns:a16="http://schemas.microsoft.com/office/drawing/2014/main" id="{6F7187D5-9937-E51D-E886-BA6B09C4B361}"/>
              </a:ext>
            </a:extLst>
          </p:cNvPr>
          <p:cNvSpPr txBox="1">
            <a:spLocks/>
          </p:cNvSpPr>
          <p:nvPr/>
        </p:nvSpPr>
        <p:spPr>
          <a:xfrm>
            <a:off x="2676935" y="2936363"/>
            <a:ext cx="8197679"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Schuld oder Scham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aufgrund von Gefühlen, nicht genug zu tun, nicht im Einklang mit Ihren Werten zu leben, oder aufgrund von Überlebensschuld (dies sind normale Gefühle, die auch viele Autoren dieses Textes </a:t>
            </a: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empfinden)</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a:solidFill>
                  <a:srgbClr val="1F8E47"/>
                </a:solidFill>
                <a:latin typeface="Calibri" panose="020F0502020204030204" pitchFamily="34" charset="0"/>
                <a:ea typeface="Calibri" panose="020F0502020204030204" pitchFamily="34" charset="0"/>
                <a:cs typeface="Calibri" panose="020F0502020204030204" pitchFamily="34" charset="0"/>
              </a:rPr>
              <a:t>Frustration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weil Ihre Familie, Freunde oder Ihr Umfeld sich nicht so intensiv für den Klimaschutz engagieren wie Sie oder weil Sie das Gefühl haben, dass das, was Sie tun, nicht ausreicht</a:t>
            </a:r>
          </a:p>
          <a:p>
            <a:pPr marL="0" lvl="0" indent="0">
              <a:lnSpc>
                <a:spcPts val="2500"/>
              </a:lnSpc>
              <a:spcBef>
                <a:spcPts val="0"/>
              </a:spcBef>
              <a:buClr>
                <a:srgbClr val="E6C8C7"/>
              </a:buClr>
              <a:buNone/>
            </a:pPr>
            <a:endParaRPr lang="en-IE" sz="24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a:solidFill>
                  <a:srgbClr val="1F8E47"/>
                </a:solidFill>
                <a:latin typeface="Calibri" panose="020F0502020204030204" pitchFamily="34" charset="0"/>
                <a:ea typeface="Calibri" panose="020F0502020204030204" pitchFamily="34" charset="0"/>
                <a:cs typeface="Calibri" panose="020F0502020204030204" pitchFamily="34" charset="0"/>
              </a:rPr>
              <a:t>Erleichterung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weil Sie (hoffentlich) gesehen, gehört und umsorgt werden</a:t>
            </a: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56DA90-FE04-D141-E3E5-BAA26D05E2C3}"/>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16768F15-77E8-35C3-3E4F-36D29E25D6DB}"/>
              </a:ext>
            </a:extLst>
          </p:cNvPr>
          <p:cNvSpPr txBox="1">
            <a:spLocks/>
          </p:cNvSpPr>
          <p:nvPr/>
        </p:nvSpPr>
        <p:spPr>
          <a:xfrm>
            <a:off x="-1" y="1065103"/>
            <a:ext cx="11044629" cy="92465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groß ist, können Sie eine Vielzahl von Emotionen empfinden, wie</a:t>
            </a:r>
          </a:p>
        </p:txBody>
      </p:sp>
      <p:sp>
        <p:nvSpPr>
          <p:cNvPr id="16" name="TextBox 15">
            <a:extLst>
              <a:ext uri="{FF2B5EF4-FFF2-40B4-BE49-F238E27FC236}">
                <a16:creationId xmlns:a16="http://schemas.microsoft.com/office/drawing/2014/main" id="{E64FAF5E-B0AB-EAAA-29BB-BBA4718CE233}"/>
              </a:ext>
            </a:extLst>
          </p:cNvPr>
          <p:cNvSpPr txBox="1"/>
          <p:nvPr/>
        </p:nvSpPr>
        <p:spPr>
          <a:xfrm>
            <a:off x="795641" y="1963166"/>
            <a:ext cx="6104964" cy="492443"/>
          </a:xfrm>
          <a:prstGeom prst="rect">
            <a:avLst/>
          </a:prstGeom>
          <a:noFill/>
        </p:spPr>
        <p:txBody>
          <a:bodyPr wrap="square">
            <a:spAutoFit/>
          </a:bodyPr>
          <a:lstStyle/>
          <a:p>
            <a:r>
              <a:rPr lang="en-US" sz="2600" dirty="0">
                <a:solidFill>
                  <a:schemeClr val="bg1"/>
                </a:solidFill>
              </a:rPr>
              <a:t>(unter anderem):</a:t>
            </a:r>
          </a:p>
        </p:txBody>
      </p:sp>
      <p:grpSp>
        <p:nvGrpSpPr>
          <p:cNvPr id="17" name="Group 16">
            <a:extLst>
              <a:ext uri="{FF2B5EF4-FFF2-40B4-BE49-F238E27FC236}">
                <a16:creationId xmlns:a16="http://schemas.microsoft.com/office/drawing/2014/main" id="{B3619BD7-7873-B7C6-FE3E-B6926DBCA9D7}"/>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72844A19-DA18-9B1B-4282-D7BAB552190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9E7134CA-76AC-F376-6DA2-E01EB2D2E7CC}"/>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cxnSp>
        <p:nvCxnSpPr>
          <p:cNvPr id="32" name="Straight Connector 31">
            <a:extLst>
              <a:ext uri="{FF2B5EF4-FFF2-40B4-BE49-F238E27FC236}">
                <a16:creationId xmlns:a16="http://schemas.microsoft.com/office/drawing/2014/main" id="{350EF312-A28D-A72D-625F-C98233CEAC7E}"/>
              </a:ext>
            </a:extLst>
          </p:cNvPr>
          <p:cNvCxnSpPr>
            <a:cxnSpLocks/>
          </p:cNvCxnSpPr>
          <p:nvPr/>
        </p:nvCxnSpPr>
        <p:spPr>
          <a:xfrm flipH="1">
            <a:off x="859681" y="4254201"/>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7D73B71-CA69-4234-CE36-B36092EBDAA6}"/>
              </a:ext>
            </a:extLst>
          </p:cNvPr>
          <p:cNvGrpSpPr/>
          <p:nvPr/>
        </p:nvGrpSpPr>
        <p:grpSpPr>
          <a:xfrm>
            <a:off x="976727" y="3907610"/>
            <a:ext cx="1420700" cy="893966"/>
            <a:chOff x="5728181" y="1253145"/>
            <a:chExt cx="1546707" cy="973255"/>
          </a:xfrm>
        </p:grpSpPr>
        <p:sp>
          <p:nvSpPr>
            <p:cNvPr id="34" name="Oval 33">
              <a:extLst>
                <a:ext uri="{FF2B5EF4-FFF2-40B4-BE49-F238E27FC236}">
                  <a16:creationId xmlns:a16="http://schemas.microsoft.com/office/drawing/2014/main" id="{DAFA232D-9BFB-CD08-1708-732ECD7C103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7ED04879-3163-0B0C-59E7-21EA4672F82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cxnSp>
        <p:nvCxnSpPr>
          <p:cNvPr id="5" name="Straight Connector 4">
            <a:extLst>
              <a:ext uri="{FF2B5EF4-FFF2-40B4-BE49-F238E27FC236}">
                <a16:creationId xmlns:a16="http://schemas.microsoft.com/office/drawing/2014/main" id="{3E4A1A0E-12A6-2D29-4C17-25694C65A047}"/>
              </a:ext>
            </a:extLst>
          </p:cNvPr>
          <p:cNvCxnSpPr>
            <a:cxnSpLocks/>
          </p:cNvCxnSpPr>
          <p:nvPr/>
        </p:nvCxnSpPr>
        <p:spPr>
          <a:xfrm flipH="1">
            <a:off x="853024" y="5522877"/>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756B14-0146-B13E-C1B7-41D57DC555E2}"/>
              </a:ext>
            </a:extLst>
          </p:cNvPr>
          <p:cNvGrpSpPr/>
          <p:nvPr/>
        </p:nvGrpSpPr>
        <p:grpSpPr>
          <a:xfrm>
            <a:off x="970070" y="5176286"/>
            <a:ext cx="1420700" cy="893966"/>
            <a:chOff x="5728181" y="1253145"/>
            <a:chExt cx="1546707" cy="973255"/>
          </a:xfrm>
        </p:grpSpPr>
        <p:sp>
          <p:nvSpPr>
            <p:cNvPr id="7" name="Oval 6">
              <a:extLst>
                <a:ext uri="{FF2B5EF4-FFF2-40B4-BE49-F238E27FC236}">
                  <a16:creationId xmlns:a16="http://schemas.microsoft.com/office/drawing/2014/main" id="{9BA97323-4511-C52E-4BF5-6CF6C43A39A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2D949EA-7FEE-C42C-8612-3BF3E579388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51606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301765"/>
            <a:ext cx="1122296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Während Sie dieses Modul und den Leitfaden unter </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473937" y="3093745"/>
            <a:ext cx="8753908"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Schuld oder Scham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aufgrund von Gefühlen, nicht genug zu tun, nicht im Einklang mit Ihren Werten zu leben, oder aufgrund von Überlebensschuld (dies sind normale Gefühle, die auch viele Autoren dieses Textes empfinden)</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Frustration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weil Ihre Familie, Freunde oder Ihr Umfeld sich nicht so intensiv für den Klimaschutz engagieren wie Sie oder weil Sie das Gefühl haben, dass das, was Sie tun, nicht ausreicht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Erleichterung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weil Sie (hoffentlich) gesehen, gehört und umsorgt werden</a:t>
            </a: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DE922E11-7174-FC03-F544-8684EA3BCD9F}"/>
              </a:ext>
            </a:extLst>
          </p:cNvPr>
          <p:cNvCxnSpPr>
            <a:cxnSpLocks/>
          </p:cNvCxnSpPr>
          <p:nvPr/>
        </p:nvCxnSpPr>
        <p:spPr>
          <a:xfrm>
            <a:off x="908762" y="2971656"/>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236789" y="2913794"/>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A2030996-A040-B60C-FDB3-76315BC94821}"/>
              </a:ext>
            </a:extLst>
          </p:cNvPr>
          <p:cNvSpPr txBox="1">
            <a:spLocks/>
          </p:cNvSpPr>
          <p:nvPr/>
        </p:nvSpPr>
        <p:spPr>
          <a:xfrm>
            <a:off x="-1" y="1065103"/>
            <a:ext cx="11044629" cy="915284"/>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groß ist, können Sie eine Vielzahl von Emotionen empfinden, wie</a:t>
            </a:r>
          </a:p>
        </p:txBody>
      </p:sp>
      <p:sp>
        <p:nvSpPr>
          <p:cNvPr id="16" name="TextBox 15">
            <a:extLst>
              <a:ext uri="{FF2B5EF4-FFF2-40B4-BE49-F238E27FC236}">
                <a16:creationId xmlns:a16="http://schemas.microsoft.com/office/drawing/2014/main" id="{ED376B1E-712D-54FE-087F-B9861F86E383}"/>
              </a:ext>
            </a:extLst>
          </p:cNvPr>
          <p:cNvSpPr txBox="1"/>
          <p:nvPr/>
        </p:nvSpPr>
        <p:spPr>
          <a:xfrm>
            <a:off x="795641" y="2049399"/>
            <a:ext cx="6104964" cy="492443"/>
          </a:xfrm>
          <a:prstGeom prst="rect">
            <a:avLst/>
          </a:prstGeom>
          <a:noFill/>
        </p:spPr>
        <p:txBody>
          <a:bodyPr wrap="square">
            <a:spAutoFit/>
          </a:bodyPr>
          <a:lstStyle/>
          <a:p>
            <a:r>
              <a:rPr lang="en-US" sz="2600" dirty="0">
                <a:solidFill>
                  <a:schemeClr val="bg1"/>
                </a:solidFill>
              </a:rPr>
              <a:t>(unter anderem):</a:t>
            </a:r>
          </a:p>
        </p:txBody>
      </p:sp>
      <p:grpSp>
        <p:nvGrpSpPr>
          <p:cNvPr id="17" name="Group 16">
            <a:extLst>
              <a:ext uri="{FF2B5EF4-FFF2-40B4-BE49-F238E27FC236}">
                <a16:creationId xmlns:a16="http://schemas.microsoft.com/office/drawing/2014/main" id="{A42CC8FE-3FD3-BEFF-F0C2-F3E91685ABAD}"/>
              </a:ext>
            </a:extLst>
          </p:cNvPr>
          <p:cNvGrpSpPr/>
          <p:nvPr/>
        </p:nvGrpSpPr>
        <p:grpSpPr>
          <a:xfrm>
            <a:off x="274848" y="2608092"/>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24" name="Straight Connector 23">
            <a:extLst>
              <a:ext uri="{FF2B5EF4-FFF2-40B4-BE49-F238E27FC236}">
                <a16:creationId xmlns:a16="http://schemas.microsoft.com/office/drawing/2014/main" id="{99AC50ED-143F-0BA8-BBD3-EBCFC4047DB0}"/>
              </a:ext>
            </a:extLst>
          </p:cNvPr>
          <p:cNvCxnSpPr>
            <a:cxnSpLocks/>
          </p:cNvCxnSpPr>
          <p:nvPr/>
        </p:nvCxnSpPr>
        <p:spPr>
          <a:xfrm flipH="1">
            <a:off x="1220343" y="4653236"/>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EACA9E0-D5E0-3C28-47A2-043BEFFB63F1}"/>
              </a:ext>
            </a:extLst>
          </p:cNvPr>
          <p:cNvGrpSpPr/>
          <p:nvPr/>
        </p:nvGrpSpPr>
        <p:grpSpPr>
          <a:xfrm>
            <a:off x="258402" y="4347534"/>
            <a:ext cx="1420700" cy="893966"/>
            <a:chOff x="5728181" y="1253145"/>
            <a:chExt cx="1546707" cy="973255"/>
          </a:xfrm>
        </p:grpSpPr>
        <p:sp>
          <p:nvSpPr>
            <p:cNvPr id="28" name="Oval 27">
              <a:extLst>
                <a:ext uri="{FF2B5EF4-FFF2-40B4-BE49-F238E27FC236}">
                  <a16:creationId xmlns:a16="http://schemas.microsoft.com/office/drawing/2014/main" id="{75D30B0D-48D8-E2CC-2ED2-7B16FF94C1C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570C0FC3-67C0-95B3-1EF6-AD36746F1C36}"/>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7725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CF98-4343-9632-9AB9-67DABC2B39E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4328A5A-CE60-4DB2-298B-0F319C23316B}"/>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3B98633E-4AD4-0793-A822-7BC73BA78FB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3270A4-5FDE-3F56-340B-680679E3D8A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D426B1B-A582-0275-A8DC-B07CB3E435B7}"/>
              </a:ext>
            </a:extLst>
          </p:cNvPr>
          <p:cNvSpPr txBox="1">
            <a:spLocks/>
          </p:cNvSpPr>
          <p:nvPr/>
        </p:nvSpPr>
        <p:spPr>
          <a:xfrm>
            <a:off x="783664" y="3205354"/>
            <a:ext cx="8509000" cy="3168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Ob sie so stark sind, dass sie als behindernd angesehen werden können. In diesem Leitfaden finden Sie gesunde Alternativen zum Unterdrücken, Ignorieren oder Vermeiden dieser Gefühle, die allgemein als „negativ” eingestuft werden.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Indem Sie sich Ihrer Angst, Trauer und Furcht direkt stellen und diese Teile Ihrer Persönlichkeit akzeptieren, finden Sie sich mit der heutigen Realität ab und legen ein starkes Fundament für gegenteilige Maßnahmen. Kollektive Maßnahmen können zu der Zukunft führen, die wir uns wünschen, und zu den Gemeinschaften, denen wir angehören möchten.</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97E5024-F532-3634-05DE-E26CA158CCA1}"/>
              </a:ext>
            </a:extLst>
          </p:cNvPr>
          <p:cNvSpPr txBox="1">
            <a:spLocks/>
          </p:cNvSpPr>
          <p:nvPr/>
        </p:nvSpPr>
        <p:spPr>
          <a:xfrm>
            <a:off x="-3" y="548248"/>
            <a:ext cx="122926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Die folgenden Module können als Gegenmittel gegen Angst</a:t>
            </a:r>
          </a:p>
        </p:txBody>
      </p:sp>
      <p:sp>
        <p:nvSpPr>
          <p:cNvPr id="6" name="Google Shape;145;p2">
            <a:extLst>
              <a:ext uri="{FF2B5EF4-FFF2-40B4-BE49-F238E27FC236}">
                <a16:creationId xmlns:a16="http://schemas.microsoft.com/office/drawing/2014/main" id="{2DDD3D1E-22D2-8E20-99BE-370B4765D9A0}"/>
              </a:ext>
            </a:extLst>
          </p:cNvPr>
          <p:cNvSpPr txBox="1">
            <a:spLocks/>
          </p:cNvSpPr>
          <p:nvPr/>
        </p:nvSpPr>
        <p:spPr>
          <a:xfrm>
            <a:off x="-4" y="1272830"/>
            <a:ext cx="1092104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Gegenmittel gegen Angst, Trauer und Furcht</a:t>
            </a:r>
          </a:p>
        </p:txBody>
      </p:sp>
    </p:spTree>
    <p:extLst>
      <p:ext uri="{BB962C8B-B14F-4D97-AF65-F5344CB8AC3E}">
        <p14:creationId xmlns:p14="http://schemas.microsoft.com/office/powerpoint/2010/main" val="189819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F894-70E3-8887-36A7-18F7BA17205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8D7E58B-B837-B401-EF18-E3F6F3A69BCC}"/>
              </a:ext>
            </a:extLst>
          </p:cNvPr>
          <p:cNvGrpSpPr/>
          <p:nvPr/>
        </p:nvGrpSpPr>
        <p:grpSpPr>
          <a:xfrm rot="10800000">
            <a:off x="4406712" y="290096"/>
            <a:ext cx="7793023" cy="6185473"/>
            <a:chOff x="0" y="304964"/>
            <a:chExt cx="7427496" cy="5895347"/>
          </a:xfrm>
        </p:grpSpPr>
        <p:sp>
          <p:nvSpPr>
            <p:cNvPr id="12" name="Freeform 11">
              <a:extLst>
                <a:ext uri="{FF2B5EF4-FFF2-40B4-BE49-F238E27FC236}">
                  <a16:creationId xmlns:a16="http://schemas.microsoft.com/office/drawing/2014/main" id="{ECC60ADB-A9F9-4A99-8106-7502BF8BA7D6}"/>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8239C4A-AEA5-D126-99CD-37FC0B1B4EE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AB8F3FFE-0802-7B2E-1D4B-CB980BE7DEC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81495BAF-513B-CEF3-A8A2-FABE34F1EF1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313D-9B6A-1A94-7395-E5C9C385F8FC}"/>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D0D5FE-282D-E030-CACA-2239E01053A1}"/>
              </a:ext>
            </a:extLst>
          </p:cNvPr>
          <p:cNvSpPr/>
          <p:nvPr/>
        </p:nvSpPr>
        <p:spPr>
          <a:xfrm>
            <a:off x="6423495" y="2581516"/>
            <a:ext cx="491660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3C74D9B-75B7-8769-4EDB-1F7802D4B4E3}"/>
              </a:ext>
            </a:extLst>
          </p:cNvPr>
          <p:cNvSpPr txBox="1"/>
          <p:nvPr/>
        </p:nvSpPr>
        <p:spPr>
          <a:xfrm>
            <a:off x="6701231" y="2644170"/>
            <a:ext cx="6933389" cy="1569660"/>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Strategien zum Umgang</a:t>
            </a:r>
          </a:p>
        </p:txBody>
      </p:sp>
      <p:pic>
        <p:nvPicPr>
          <p:cNvPr id="29" name="Picture 28">
            <a:extLst>
              <a:ext uri="{FF2B5EF4-FFF2-40B4-BE49-F238E27FC236}">
                <a16:creationId xmlns:a16="http://schemas.microsoft.com/office/drawing/2014/main" id="{11CF036D-7A3A-90F8-7DDA-F249CE0B0CD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5AC8CAC0-4204-5EEA-1D2F-480675135E78}"/>
              </a:ext>
            </a:extLst>
          </p:cNvPr>
          <p:cNvSpPr/>
          <p:nvPr/>
        </p:nvSpPr>
        <p:spPr>
          <a:xfrm>
            <a:off x="5128014" y="3542099"/>
            <a:ext cx="619647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C62A6154-7D7B-6EF4-E9E6-B4555908D537}"/>
              </a:ext>
            </a:extLst>
          </p:cNvPr>
          <p:cNvSpPr txBox="1"/>
          <p:nvPr/>
        </p:nvSpPr>
        <p:spPr>
          <a:xfrm>
            <a:off x="5262112" y="3558586"/>
            <a:ext cx="6291431"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mit Klimangst </a:t>
            </a:r>
          </a:p>
        </p:txBody>
      </p:sp>
    </p:spTree>
    <p:extLst>
      <p:ext uri="{BB962C8B-B14F-4D97-AF65-F5344CB8AC3E}">
        <p14:creationId xmlns:p14="http://schemas.microsoft.com/office/powerpoint/2010/main" val="359032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2EB4-9A43-7FC1-1085-BE2CFDB1A59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808F779-7109-627C-1C07-94A1B4724C25}"/>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11" name="Google Shape;133;p1">
            <a:extLst>
              <a:ext uri="{FF2B5EF4-FFF2-40B4-BE49-F238E27FC236}">
                <a16:creationId xmlns:a16="http://schemas.microsoft.com/office/drawing/2014/main" id="{D63B6F51-D5C7-18C4-32BA-2B0AED3CFA51}"/>
              </a:ext>
            </a:extLst>
          </p:cNvPr>
          <p:cNvSpPr/>
          <p:nvPr/>
        </p:nvSpPr>
        <p:spPr>
          <a:xfrm rot="5400000">
            <a:off x="-1169380" y="1169378"/>
            <a:ext cx="6858003" cy="4519248"/>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4F1AE33-2F90-566E-99F4-3DEB4C6174F4}"/>
              </a:ext>
            </a:extLst>
          </p:cNvPr>
          <p:cNvSpPr>
            <a:spLocks noChangeAspect="1"/>
          </p:cNvSpPr>
          <p:nvPr/>
        </p:nvSpPr>
        <p:spPr>
          <a:xfrm rot="10800000">
            <a:off x="44420" y="3676235"/>
            <a:ext cx="4474826" cy="3204000"/>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F4372009-6152-5B5F-2F1C-79CB08E8102C}"/>
              </a:ext>
            </a:extLst>
          </p:cNvPr>
          <p:cNvSpPr txBox="1">
            <a:spLocks/>
          </p:cNvSpPr>
          <p:nvPr/>
        </p:nvSpPr>
        <p:spPr>
          <a:xfrm>
            <a:off x="-29307" y="620338"/>
            <a:ext cx="42258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Strategien für</a:t>
            </a:r>
          </a:p>
        </p:txBody>
      </p:sp>
      <p:sp>
        <p:nvSpPr>
          <p:cNvPr id="16" name="Text Placeholder 3">
            <a:extLst>
              <a:ext uri="{FF2B5EF4-FFF2-40B4-BE49-F238E27FC236}">
                <a16:creationId xmlns:a16="http://schemas.microsoft.com/office/drawing/2014/main" id="{3219DAB7-3599-8FE7-BC8C-258213A5F700}"/>
              </a:ext>
            </a:extLst>
          </p:cNvPr>
          <p:cNvSpPr txBox="1">
            <a:spLocks/>
          </p:cNvSpPr>
          <p:nvPr/>
        </p:nvSpPr>
        <p:spPr>
          <a:xfrm>
            <a:off x="5233781" y="583762"/>
            <a:ext cx="695821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Clr>
                <a:srgbClr val="E6C8C7"/>
              </a:buClr>
              <a:buNone/>
            </a:pPr>
            <a:r>
              <a:rPr lang="en-IE" sz="2000" b="1" dirty="0">
                <a:solidFill>
                  <a:srgbClr val="1F8E47"/>
                </a:solidFill>
                <a:latin typeface="Calibri" panose="020F0502020204030204" pitchFamily="34" charset="0"/>
                <a:ea typeface="Calibri" panose="020F0502020204030204" pitchFamily="34" charset="0"/>
                <a:cs typeface="Calibri" panose="020F0502020204030204" pitchFamily="34" charset="0"/>
              </a:rPr>
              <a:t>Emotionsorientierte Strategien</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wie die Entwicklung emotionaler Achtsamkeit, das Akzeptieren und</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Validierung von Gefühlen sowie das Üben von Entspannungs- und Achtsamkeitstechniken.</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Clr>
                <a:srgbClr val="E6C8C7"/>
              </a:buClr>
              <a:buNone/>
            </a:pPr>
            <a:r>
              <a:rPr lang="en-IE" sz="2000" b="1" dirty="0">
                <a:solidFill>
                  <a:srgbClr val="1F8E47"/>
                </a:solidFill>
                <a:latin typeface="Calibri" panose="020F0502020204030204" pitchFamily="34" charset="0"/>
                <a:ea typeface="Calibri" panose="020F0502020204030204" pitchFamily="34" charset="0"/>
                <a:cs typeface="Calibri" panose="020F0502020204030204" pitchFamily="34" charset="0"/>
              </a:rPr>
              <a:t>Strategien, die sich auf soziale und gemeinschaftliche Unterstützung konzentrieren</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wie der Aufbau von Netzwerken zur Unterstützung durch Gleichaltrige</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die Teilnahme an Gemeinschaften, die sich mit dem Klimawandel befassen, und die Suche nach Unterstützung</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von Fachleuten für psychische Gesundheit.</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Clr>
                <a:srgbClr val="E6C8C7"/>
              </a:buClr>
              <a:buNone/>
            </a:pPr>
            <a:r>
              <a:rPr lang="en-IE" sz="2000" b="1" dirty="0">
                <a:solidFill>
                  <a:srgbClr val="1F8E47"/>
                </a:solidFill>
                <a:latin typeface="Calibri" panose="020F0502020204030204" pitchFamily="34" charset="0"/>
                <a:ea typeface="Calibri" panose="020F0502020204030204" pitchFamily="34" charset="0"/>
                <a:cs typeface="Calibri" panose="020F0502020204030204" pitchFamily="34" charset="0"/>
              </a:rPr>
              <a:t>Handlungsorientierte Strategien</a:t>
            </a:r>
            <a:r>
              <a:rPr lang="en-IE" sz="20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wie z. B. Engagement im Klimaschutz, Teilnahme an</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Maßnahmen zur Eindämmung des Klimawandels auf individueller und gemeinschaftlicher Ebene sowie die Entwicklung eines</a:t>
            </a:r>
          </a:p>
          <a:p>
            <a:pPr marL="0" indent="0">
              <a:lnSpc>
                <a:spcPts val="23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Gefühl der Handlungsfähigkeit und Selbstbestimmung.</a:t>
            </a:r>
          </a:p>
          <a:p>
            <a:pPr marL="0" indent="0">
              <a:lnSpc>
                <a:spcPts val="23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r>
              <a:rPr lang="en-IE" sz="2000" i="1" dirty="0">
                <a:solidFill>
                  <a:srgbClr val="404040"/>
                </a:solidFill>
                <a:latin typeface="Calibri" panose="020F0502020204030204" pitchFamily="34" charset="0"/>
                <a:ea typeface="Calibri" panose="020F0502020204030204" pitchFamily="34" charset="0"/>
                <a:cs typeface="Calibri" panose="020F0502020204030204" pitchFamily="34" charset="0"/>
              </a:rPr>
              <a:t>In diesem Leitfaden werden wir untersuchen, wie diese Strategien in Form konkreter Aktivitäten und Praktiken aussehen.</a:t>
            </a:r>
          </a:p>
          <a:p>
            <a:pPr marL="0" indent="0">
              <a:lnSpc>
                <a:spcPts val="23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6A44DC0B-B4AC-8343-F28E-5DE4A6D09270}"/>
              </a:ext>
            </a:extLst>
          </p:cNvPr>
          <p:cNvCxnSpPr>
            <a:cxnSpLocks/>
          </p:cNvCxnSpPr>
          <p:nvPr/>
        </p:nvCxnSpPr>
        <p:spPr>
          <a:xfrm flipH="1">
            <a:off x="4513954" y="512976"/>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52D53E-5D97-D2C3-FB2E-089DEA8C0B0A}"/>
              </a:ext>
            </a:extLst>
          </p:cNvPr>
          <p:cNvGrpSpPr/>
          <p:nvPr/>
        </p:nvGrpSpPr>
        <p:grpSpPr>
          <a:xfrm>
            <a:off x="4179499" y="159014"/>
            <a:ext cx="1420700" cy="893966"/>
            <a:chOff x="5728181" y="1253145"/>
            <a:chExt cx="1546707" cy="973255"/>
          </a:xfrm>
        </p:grpSpPr>
        <p:sp>
          <p:nvSpPr>
            <p:cNvPr id="22" name="Oval 21">
              <a:extLst>
                <a:ext uri="{FF2B5EF4-FFF2-40B4-BE49-F238E27FC236}">
                  <a16:creationId xmlns:a16="http://schemas.microsoft.com/office/drawing/2014/main" id="{80E8356D-B36C-2F1B-1AC1-04710F91932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3">
              <a:extLst>
                <a:ext uri="{FF2B5EF4-FFF2-40B4-BE49-F238E27FC236}">
                  <a16:creationId xmlns:a16="http://schemas.microsoft.com/office/drawing/2014/main" id="{75047A60-8A69-A012-82F8-0A39134CF00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29" name="Text Placeholder 3">
            <a:extLst>
              <a:ext uri="{FF2B5EF4-FFF2-40B4-BE49-F238E27FC236}">
                <a16:creationId xmlns:a16="http://schemas.microsoft.com/office/drawing/2014/main" id="{98ABB17E-FF15-2145-4FD0-60775AE02CC0}"/>
              </a:ext>
            </a:extLst>
          </p:cNvPr>
          <p:cNvSpPr txBox="1">
            <a:spLocks/>
          </p:cNvSpPr>
          <p:nvPr/>
        </p:nvSpPr>
        <p:spPr>
          <a:xfrm>
            <a:off x="536048" y="3172029"/>
            <a:ext cx="323670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Die wichtigsten Strategien zum Umgang mit Klimangst lassen sich in drei große</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Kategorien</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370ADBCB-8DED-A2B8-1691-3693CA2FA71F}"/>
              </a:ext>
            </a:extLst>
          </p:cNvPr>
          <p:cNvSpPr txBox="1">
            <a:spLocks/>
          </p:cNvSpPr>
          <p:nvPr/>
        </p:nvSpPr>
        <p:spPr>
          <a:xfrm>
            <a:off x="-29307" y="1368943"/>
            <a:ext cx="38020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zur Bewältigung von</a:t>
            </a:r>
          </a:p>
        </p:txBody>
      </p:sp>
      <p:sp>
        <p:nvSpPr>
          <p:cNvPr id="3" name="Google Shape;145;p2">
            <a:extLst>
              <a:ext uri="{FF2B5EF4-FFF2-40B4-BE49-F238E27FC236}">
                <a16:creationId xmlns:a16="http://schemas.microsoft.com/office/drawing/2014/main" id="{C1592981-775D-6032-1B61-AD9643068AFD}"/>
              </a:ext>
            </a:extLst>
          </p:cNvPr>
          <p:cNvSpPr txBox="1">
            <a:spLocks/>
          </p:cNvSpPr>
          <p:nvPr/>
        </p:nvSpPr>
        <p:spPr>
          <a:xfrm>
            <a:off x="-29307" y="2117549"/>
            <a:ext cx="37330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Klimaangst </a:t>
            </a:r>
          </a:p>
        </p:txBody>
      </p:sp>
      <p:cxnSp>
        <p:nvCxnSpPr>
          <p:cNvPr id="5" name="Straight Connector 4">
            <a:extLst>
              <a:ext uri="{FF2B5EF4-FFF2-40B4-BE49-F238E27FC236}">
                <a16:creationId xmlns:a16="http://schemas.microsoft.com/office/drawing/2014/main" id="{9AA92EAA-0747-2C91-FBC7-BE2349D4EDFF}"/>
              </a:ext>
            </a:extLst>
          </p:cNvPr>
          <p:cNvCxnSpPr>
            <a:cxnSpLocks/>
          </p:cNvCxnSpPr>
          <p:nvPr/>
        </p:nvCxnSpPr>
        <p:spPr>
          <a:xfrm flipH="1">
            <a:off x="4513954" y="5624238"/>
            <a:ext cx="7297616"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BFCDDA-4D20-CE4F-FC61-63AA7C22ECFA}"/>
              </a:ext>
            </a:extLst>
          </p:cNvPr>
          <p:cNvCxnSpPr>
            <a:cxnSpLocks/>
          </p:cNvCxnSpPr>
          <p:nvPr/>
        </p:nvCxnSpPr>
        <p:spPr>
          <a:xfrm flipH="1">
            <a:off x="4508266" y="2076563"/>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5A2ADFB-F627-50AB-3DD7-AF8DF3820522}"/>
              </a:ext>
            </a:extLst>
          </p:cNvPr>
          <p:cNvGrpSpPr/>
          <p:nvPr/>
        </p:nvGrpSpPr>
        <p:grpSpPr>
          <a:xfrm>
            <a:off x="4173811" y="1722601"/>
            <a:ext cx="1420700" cy="893966"/>
            <a:chOff x="5728181" y="1253145"/>
            <a:chExt cx="1546707" cy="973255"/>
          </a:xfrm>
        </p:grpSpPr>
        <p:sp>
          <p:nvSpPr>
            <p:cNvPr id="9" name="Oval 8">
              <a:extLst>
                <a:ext uri="{FF2B5EF4-FFF2-40B4-BE49-F238E27FC236}">
                  <a16:creationId xmlns:a16="http://schemas.microsoft.com/office/drawing/2014/main" id="{FBD63353-5FE7-09E1-8CC4-09AD4E794C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6D821FB3-1282-5930-4E52-20BCF70EA3E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cxnSp>
        <p:nvCxnSpPr>
          <p:cNvPr id="12" name="Straight Connector 11">
            <a:extLst>
              <a:ext uri="{FF2B5EF4-FFF2-40B4-BE49-F238E27FC236}">
                <a16:creationId xmlns:a16="http://schemas.microsoft.com/office/drawing/2014/main" id="{36C00EDD-875E-EB04-5F2A-EB5542185B23}"/>
              </a:ext>
            </a:extLst>
          </p:cNvPr>
          <p:cNvCxnSpPr>
            <a:cxnSpLocks/>
          </p:cNvCxnSpPr>
          <p:nvPr/>
        </p:nvCxnSpPr>
        <p:spPr>
          <a:xfrm flipH="1">
            <a:off x="4508266" y="3902202"/>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7F3D113-4444-6112-F5B7-D4DDB9B2F3F8}"/>
              </a:ext>
            </a:extLst>
          </p:cNvPr>
          <p:cNvGrpSpPr/>
          <p:nvPr/>
        </p:nvGrpSpPr>
        <p:grpSpPr>
          <a:xfrm>
            <a:off x="4173811" y="3548240"/>
            <a:ext cx="1420700" cy="893966"/>
            <a:chOff x="5728181" y="1253145"/>
            <a:chExt cx="1546707" cy="973255"/>
          </a:xfrm>
        </p:grpSpPr>
        <p:sp>
          <p:nvSpPr>
            <p:cNvPr id="14" name="Oval 13">
              <a:extLst>
                <a:ext uri="{FF2B5EF4-FFF2-40B4-BE49-F238E27FC236}">
                  <a16:creationId xmlns:a16="http://schemas.microsoft.com/office/drawing/2014/main" id="{D69A37B9-A247-B7EB-846E-87F42D9615E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3">
              <a:extLst>
                <a:ext uri="{FF2B5EF4-FFF2-40B4-BE49-F238E27FC236}">
                  <a16:creationId xmlns:a16="http://schemas.microsoft.com/office/drawing/2014/main" id="{568C6FCE-D3AC-873F-B538-FD480FDD5775}"/>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419999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0962-D54A-89CB-D4A5-472B8D618F5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AB6037-9F99-5FBA-86EB-D5A04FC8367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12A2E63-C28F-F05C-D4D0-98B0302FEA8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205EAF6-79E2-02FA-AB45-4821AABCEB9B}"/>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2F13B07E-A859-3463-539A-6CCEECE674F4}"/>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5801A23A-51C6-89B3-B23E-62B2619A8CDC}"/>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F2C8BC-610A-7E79-4F7B-593353F32240}"/>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51BFA30-CD4C-1422-2C1F-E3405F8AFB32}"/>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BC5C7C8-3438-3355-4C16-B356F207DA3A}"/>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Zeitschriftenaktivitäten </a:t>
            </a:r>
          </a:p>
        </p:txBody>
      </p:sp>
      <p:pic>
        <p:nvPicPr>
          <p:cNvPr id="29" name="Picture 28">
            <a:extLst>
              <a:ext uri="{FF2B5EF4-FFF2-40B4-BE49-F238E27FC236}">
                <a16:creationId xmlns:a16="http://schemas.microsoft.com/office/drawing/2014/main" id="{EEC19E3B-D63A-70E0-BEE8-58C790F76AC8}"/>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04598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0BA4834-3AAF-678C-2162-A3F1E5559E9D}"/>
              </a:ext>
            </a:extLst>
          </p:cNvPr>
          <p:cNvSpPr txBox="1">
            <a:spLocks/>
          </p:cNvSpPr>
          <p:nvPr/>
        </p:nvSpPr>
        <p:spPr>
          <a:xfrm>
            <a:off x="7596554" y="3235569"/>
            <a:ext cx="3709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i="1" dirty="0">
                <a:solidFill>
                  <a:srgbClr val="404040"/>
                </a:solidFill>
                <a:latin typeface="Calibri" panose="020F0502020204030204" pitchFamily="34" charset="0"/>
                <a:ea typeface="Calibri" panose="020F0502020204030204" pitchFamily="34" charset="0"/>
                <a:cs typeface="Calibri" panose="020F0502020204030204" pitchFamily="34" charset="0"/>
              </a:rPr>
              <a:t>Für diese Aktivität zeichnest du ein Diagramm, um deine Klimangst im Laufe deines Lebens darzustellen. </a:t>
            </a:r>
          </a:p>
          <a:p>
            <a:pPr marL="0" indent="0">
              <a:lnSpc>
                <a:spcPts val="2200"/>
              </a:lnSpc>
              <a:spcBef>
                <a:spcPts val="0"/>
              </a:spcBef>
              <a:buNone/>
            </a:pPr>
            <a:endParaRPr lang="sv-SE" sz="23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DF75377-6672-CA77-D7D9-81F0BA2A69B9}"/>
              </a:ext>
            </a:extLst>
          </p:cNvPr>
          <p:cNvSpPr txBox="1">
            <a:spLocks/>
          </p:cNvSpPr>
          <p:nvPr/>
        </p:nvSpPr>
        <p:spPr>
          <a:xfrm>
            <a:off x="792279" y="3235569"/>
            <a:ext cx="606571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Indem Sie Ihre Klimangst darstellen, geben Sie ihr eine Stimme und ein Mittel, um Sie über Ihre Angst hinweg zu sinnvollen Handlungen zu führen. Die zentrale Frage dieser Aktivität lautet: „Wie hat sich Ihre Klimangst im Laufe der Zeit entwickelt?“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0B1808-B7CD-1BCD-752E-F05880E485C1}"/>
              </a:ext>
            </a:extLst>
          </p:cNvPr>
          <p:cNvCxnSpPr>
            <a:cxnSpLocks/>
          </p:cNvCxnSpPr>
          <p:nvPr/>
        </p:nvCxnSpPr>
        <p:spPr>
          <a:xfrm>
            <a:off x="6994056"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a:spLocks/>
          </p:cNvSpPr>
          <p:nvPr/>
        </p:nvSpPr>
        <p:spPr>
          <a:xfrm>
            <a:off x="-3" y="578059"/>
            <a:ext cx="550332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
        <p:nvSpPr>
          <p:cNvPr id="2" name="Google Shape;145;p2">
            <a:extLst>
              <a:ext uri="{FF2B5EF4-FFF2-40B4-BE49-F238E27FC236}">
                <a16:creationId xmlns:a16="http://schemas.microsoft.com/office/drawing/2014/main" id="{C9614DFB-AB0D-94C5-F595-EADAAA2DC302}"/>
              </a:ext>
            </a:extLst>
          </p:cNvPr>
          <p:cNvSpPr txBox="1">
            <a:spLocks/>
          </p:cNvSpPr>
          <p:nvPr/>
        </p:nvSpPr>
        <p:spPr>
          <a:xfrm>
            <a:off x="-5865" y="1311182"/>
            <a:ext cx="6488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Ihre Klimangst darstellen </a:t>
            </a:r>
          </a:p>
        </p:txBody>
      </p:sp>
    </p:spTree>
    <p:extLst>
      <p:ext uri="{BB962C8B-B14F-4D97-AF65-F5344CB8AC3E}">
        <p14:creationId xmlns:p14="http://schemas.microsoft.com/office/powerpoint/2010/main" val="134318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DAD7-5CB6-9741-FB12-7226488A017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BD41DC9-B711-F59E-EA3C-407FB3C32DF0}"/>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5BCA2B5-9D29-6866-FF21-3CA977A38435}"/>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AAA3BB-A264-46DD-DA7E-1D98E6C5030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34D90DC-9DF3-AE8C-1DD9-4BF6C5F26606}"/>
              </a:ext>
            </a:extLst>
          </p:cNvPr>
          <p:cNvSpPr txBox="1">
            <a:spLocks/>
          </p:cNvSpPr>
          <p:nvPr/>
        </p:nvSpPr>
        <p:spPr>
          <a:xfrm>
            <a:off x="1573102" y="2051761"/>
            <a:ext cx="101420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Wählen Sie zunächst für jedes Jahr Ihres Lebens einen Wert zwischen 0 und 10 aus, um das Ausmaß Ihrer Klimangst zu quantifizieren.</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1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Werteskala:</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0 = Sie hatten keine Klimangst</a:t>
            </a:r>
            <a:b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5 = Sie waren etwas besorgt</a:t>
            </a:r>
            <a:b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10 = Sie waren sehr besorgt</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Diese Skala ist nur eine Annäherung an Ihre Empfindungen (gemäß Ihrer Erinnerung), und es besteht kein Grund, sich mit anderen zu vergleichen oder sich Gedanken darüber zu machen, einen „falschen” Wert anzugeben. Wir definieren Klimangst sehr weit gefasst und beziehen schwierige Emotionen in Bezug auf Klima, Natur, Nachhaltigkeit und Gesellschaft in die Anwendung des Begriffs mit ein.</a:t>
            </a:r>
          </a:p>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die Werte (0–10) ausgewählt haben, ziehen Sie eine Linie zwischen Ihren Punkten, um das Diagramm zu erstellen.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19B2F89-540B-8AF3-A310-25A2CA23B6C1}"/>
              </a:ext>
            </a:extLst>
          </p:cNvPr>
          <p:cNvSpPr txBox="1">
            <a:spLocks/>
          </p:cNvSpPr>
          <p:nvPr/>
        </p:nvSpPr>
        <p:spPr>
          <a:xfrm>
            <a:off x="-17762" y="385856"/>
            <a:ext cx="1102506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 Kartieren Sie Ihre Klimangst </a:t>
            </a:r>
          </a:p>
        </p:txBody>
      </p:sp>
      <p:cxnSp>
        <p:nvCxnSpPr>
          <p:cNvPr id="3" name="Straight Connector 2">
            <a:extLst>
              <a:ext uri="{FF2B5EF4-FFF2-40B4-BE49-F238E27FC236}">
                <a16:creationId xmlns:a16="http://schemas.microsoft.com/office/drawing/2014/main" id="{BF2616BA-2A79-0772-04E8-2963C6F3BF5F}"/>
              </a:ext>
            </a:extLst>
          </p:cNvPr>
          <p:cNvCxnSpPr>
            <a:cxnSpLocks/>
          </p:cNvCxnSpPr>
          <p:nvPr/>
        </p:nvCxnSpPr>
        <p:spPr>
          <a:xfrm flipH="1">
            <a:off x="234459" y="1951858"/>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FEDFCB8-FAC7-3AE0-36E7-A8E4B8D97A2A}"/>
              </a:ext>
            </a:extLst>
          </p:cNvPr>
          <p:cNvGrpSpPr/>
          <p:nvPr/>
        </p:nvGrpSpPr>
        <p:grpSpPr>
          <a:xfrm>
            <a:off x="152400" y="1597896"/>
            <a:ext cx="1420700" cy="893966"/>
            <a:chOff x="5728181" y="1253145"/>
            <a:chExt cx="1546707" cy="973255"/>
          </a:xfrm>
        </p:grpSpPr>
        <p:sp>
          <p:nvSpPr>
            <p:cNvPr id="6" name="Oval 5">
              <a:extLst>
                <a:ext uri="{FF2B5EF4-FFF2-40B4-BE49-F238E27FC236}">
                  <a16:creationId xmlns:a16="http://schemas.microsoft.com/office/drawing/2014/main" id="{48C99075-687B-DEED-2CAD-9B2E23F60A2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638F5DF2-554A-4207-B225-4D1A4AF0A846}"/>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13" name="Straight Connector 12">
            <a:extLst>
              <a:ext uri="{FF2B5EF4-FFF2-40B4-BE49-F238E27FC236}">
                <a16:creationId xmlns:a16="http://schemas.microsoft.com/office/drawing/2014/main" id="{7A5D6C59-726A-71A1-7140-32138AD65521}"/>
              </a:ext>
            </a:extLst>
          </p:cNvPr>
          <p:cNvCxnSpPr>
            <a:cxnSpLocks/>
          </p:cNvCxnSpPr>
          <p:nvPr/>
        </p:nvCxnSpPr>
        <p:spPr>
          <a:xfrm flipH="1">
            <a:off x="210810" y="6059231"/>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B26FBE6-95AF-4F91-2E4D-0DBF9F4B6E88}"/>
              </a:ext>
            </a:extLst>
          </p:cNvPr>
          <p:cNvGrpSpPr/>
          <p:nvPr/>
        </p:nvGrpSpPr>
        <p:grpSpPr>
          <a:xfrm>
            <a:off x="128751" y="5357472"/>
            <a:ext cx="1420700" cy="893966"/>
            <a:chOff x="5728181" y="1253145"/>
            <a:chExt cx="1546707" cy="973255"/>
          </a:xfrm>
        </p:grpSpPr>
        <p:sp>
          <p:nvSpPr>
            <p:cNvPr id="15" name="Oval 14">
              <a:extLst>
                <a:ext uri="{FF2B5EF4-FFF2-40B4-BE49-F238E27FC236}">
                  <a16:creationId xmlns:a16="http://schemas.microsoft.com/office/drawing/2014/main" id="{3024913F-5D6B-5B87-C9F5-E6C4BFF50C23}"/>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09A51304-B11F-86B0-9DEF-F120B4BDB6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045606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B191-09F3-0C04-3AED-958A81F642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3BB954F-1426-01B3-DEDC-CB8F96659AE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AD5C0627-6942-F950-16E8-BE7A3E9D798B}"/>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5AFF3E-1F23-031C-6C9D-D93302862FE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E3D139E-52AA-ED41-4C25-C6C5B6D77557}"/>
              </a:ext>
            </a:extLst>
          </p:cNvPr>
          <p:cNvSpPr txBox="1">
            <a:spLocks/>
          </p:cNvSpPr>
          <p:nvPr/>
        </p:nvSpPr>
        <p:spPr>
          <a:xfrm>
            <a:off x="1643440" y="2333115"/>
            <a:ext cx="924143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Identifizieren Sie einige Punkte in Ihrem Diagramm, die Sie genauer untersuchen möchten. Erläutern Sie Ihr Ausmaß an Klimangst für das angegebene Jahr, indem Sie mindestens eine Emotion benennen. </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77863" indent="-677863">
              <a:lnSpc>
                <a:spcPts val="2300"/>
              </a:lnSpc>
              <a:spcBef>
                <a:spcPts val="0"/>
              </a:spcBef>
              <a:buNone/>
            </a:pP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Ihr Angstniveau hoch ist, könnten Sie schwierige Emotionen wie Traurigkeit, Frustration, Wut, Verzweiflung, Hoffnungslosigkeit, Angst und Sorge nennen. Beschreiben Sie Ihren mentalen Zustand und was Sie dorthin gebracht hat. </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Ihr Angstniveau niedrig ist, könnten Sie Gefühle wie Frieden, Freude, Zugehörigkeit und Zusammengehörigkeit nennen. Sie können gerne Strategien beschreiben, die Ihnen geholfen haben, Ihr Angstniveau zu senken.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AB3BE6A-30C1-AE43-4173-FD7F4301D7B1}"/>
              </a:ext>
            </a:extLst>
          </p:cNvPr>
          <p:cNvSpPr txBox="1">
            <a:spLocks/>
          </p:cNvSpPr>
          <p:nvPr/>
        </p:nvSpPr>
        <p:spPr>
          <a:xfrm>
            <a:off x="-17761" y="385856"/>
            <a:ext cx="116720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 Kartieren Sie Ihre Klimangst </a:t>
            </a:r>
          </a:p>
        </p:txBody>
      </p:sp>
      <p:cxnSp>
        <p:nvCxnSpPr>
          <p:cNvPr id="3" name="Straight Connector 2">
            <a:extLst>
              <a:ext uri="{FF2B5EF4-FFF2-40B4-BE49-F238E27FC236}">
                <a16:creationId xmlns:a16="http://schemas.microsoft.com/office/drawing/2014/main" id="{D102A807-D26B-27DE-3620-1BD0B0CCED1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4D67CA-32B6-8C3D-E71C-08E9194F66E0}"/>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A0638413-2EC9-B3F2-1F48-155478BC489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23BF30EC-BA58-4DB5-95F8-564AD2AD53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46996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625843" y="566551"/>
            <a:ext cx="5005845" cy="1800801"/>
          </a:xfrm>
          <a:prstGeom prst="rect">
            <a:avLst/>
          </a:prstGeom>
        </p:spPr>
        <p:txBody>
          <a:bodyPr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20"/>
              </a:lnSpc>
              <a:spcBef>
                <a:spcPts val="0"/>
              </a:spcBef>
            </a:pPr>
            <a:r>
              <a:rPr lang="en-US" sz="3800" i="0"/>
              <a:t>Viele von uns wissen, dass der Klimawandel zu häufigeren und stärkeren Hitzewellen, Dürren und Überschwemmungen führt. </a:t>
            </a:r>
            <a:endParaRPr lang="en-US" sz="3800" i="0" dirty="0"/>
          </a:p>
        </p:txBody>
      </p:sp>
      <p:sp>
        <p:nvSpPr>
          <p:cNvPr id="13" name="Text Placeholder 2">
            <a:extLst>
              <a:ext uri="{FF2B5EF4-FFF2-40B4-BE49-F238E27FC236}">
                <a16:creationId xmlns:a16="http://schemas.microsoft.com/office/drawing/2014/main" id="{C81C0DAF-F3F4-7A20-5601-5B4B0B9C6463}"/>
              </a:ext>
            </a:extLst>
          </p:cNvPr>
          <p:cNvSpPr txBox="1">
            <a:spLocks/>
          </p:cNvSpPr>
          <p:nvPr/>
        </p:nvSpPr>
        <p:spPr>
          <a:xfrm>
            <a:off x="625843" y="2549770"/>
            <a:ext cx="4523673" cy="4417975"/>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420"/>
              </a:lnSpc>
              <a:spcBef>
                <a:spcPts val="0"/>
              </a:spcBef>
            </a:pPr>
            <a:r>
              <a:rPr lang="en-US" sz="1800" i="0" dirty="0"/>
              <a:t>Diese Ereignisse haben direkte Auswirkungen auf Milliarden von Menschen weltweit. Experten warnen jedoch auch davor, dass der Klimawandel unsere psychische Gesundheit beeinträchtigen kann. Psychische Gesundheit bezieht sich auf einen Zustand emotionalen Wohlbefindens. Dazu gehört die Fähigkeit, mit Alltagsstress umzugehen, gesunde Beziehungen aufzubauen und starke Angstzustände zu vermeiden.</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F20-AB7A-BFD1-8F1C-9F7A63FB4EB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E237C28-743B-D61C-5503-054BCA228B9A}"/>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B94382DF-B2D1-BFD9-4378-16215484A17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00E6766-91DF-BE00-0CA4-3858DD020DF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18A4C7F-C564-8894-4EB7-6D2318494DC3}"/>
              </a:ext>
            </a:extLst>
          </p:cNvPr>
          <p:cNvSpPr txBox="1">
            <a:spLocks/>
          </p:cNvSpPr>
          <p:nvPr/>
        </p:nvSpPr>
        <p:spPr>
          <a:xfrm>
            <a:off x="1316864" y="2594856"/>
            <a:ext cx="388395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Wenn du verstehst, wie sich die Klimangst im Laufe der Zeit auf dich ausgewirkt hat, kannst du eine tiefere Perspektive gewinnen und hoffentlich mehr Mitgefühl entwickeln, während du dich durch diese Welt und diesen Leitfaden bewegst. Der Nutzen kann sogar noch darüber hinausgehen, wenn du lernst, dich anderen gegenüber zu öffnen und auch darüber zu sprechen, was du über dich selbst gelernt hast.</a:t>
            </a:r>
          </a:p>
          <a:p>
            <a:pPr marL="0" indent="0">
              <a:lnSpc>
                <a:spcPts val="2300"/>
              </a:lnSpc>
              <a:spcBef>
                <a:spcPts val="0"/>
              </a:spcBef>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EB78E6-4988-C579-C744-C4B67A5748C4}"/>
              </a:ext>
            </a:extLst>
          </p:cNvPr>
          <p:cNvSpPr txBox="1">
            <a:spLocks/>
          </p:cNvSpPr>
          <p:nvPr/>
        </p:nvSpPr>
        <p:spPr>
          <a:xfrm>
            <a:off x="-17762" y="385856"/>
            <a:ext cx="1152539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 Kartieren Sie Ihre Klimangst </a:t>
            </a:r>
          </a:p>
        </p:txBody>
      </p:sp>
      <p:cxnSp>
        <p:nvCxnSpPr>
          <p:cNvPr id="3" name="Straight Connector 2">
            <a:extLst>
              <a:ext uri="{FF2B5EF4-FFF2-40B4-BE49-F238E27FC236}">
                <a16:creationId xmlns:a16="http://schemas.microsoft.com/office/drawing/2014/main" id="{F7C7E9D0-5282-047A-F474-976E7948AFA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6AC3DBA-DC34-57BB-4827-F6829646BE93}"/>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9500F9EF-E4D3-42A9-3F83-4E65C67360F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44EFCA22-6C39-9207-7E75-1AFE851C22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pic>
        <p:nvPicPr>
          <p:cNvPr id="2" name="Picture 1">
            <a:extLst>
              <a:ext uri="{FF2B5EF4-FFF2-40B4-BE49-F238E27FC236}">
                <a16:creationId xmlns:a16="http://schemas.microsoft.com/office/drawing/2014/main" id="{46B70367-D730-C4EC-2786-DE5C3F9BD443}"/>
              </a:ext>
            </a:extLst>
          </p:cNvPr>
          <p:cNvPicPr>
            <a:picLocks noChangeAspect="1"/>
          </p:cNvPicPr>
          <p:nvPr/>
        </p:nvPicPr>
        <p:blipFill rotWithShape="1">
          <a:blip r:embed="rId4"/>
          <a:srcRect l="-1235" t="9683" r="17893" b="16399"/>
          <a:stretch/>
        </p:blipFill>
        <p:spPr>
          <a:xfrm>
            <a:off x="5316659" y="1540021"/>
            <a:ext cx="6962757" cy="4806149"/>
          </a:xfrm>
          <a:prstGeom prst="rect">
            <a:avLst/>
          </a:prstGeom>
        </p:spPr>
      </p:pic>
      <p:sp>
        <p:nvSpPr>
          <p:cNvPr id="10" name="Google Shape;145;p2">
            <a:extLst>
              <a:ext uri="{FF2B5EF4-FFF2-40B4-BE49-F238E27FC236}">
                <a16:creationId xmlns:a16="http://schemas.microsoft.com/office/drawing/2014/main" id="{785654AA-3043-397E-50EF-B24AFA5AD9AC}"/>
              </a:ext>
            </a:extLst>
          </p:cNvPr>
          <p:cNvSpPr txBox="1">
            <a:spLocks/>
          </p:cNvSpPr>
          <p:nvPr/>
        </p:nvSpPr>
        <p:spPr>
          <a:xfrm>
            <a:off x="6827968" y="2077221"/>
            <a:ext cx="5451447" cy="3535239"/>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endParaRPr lang="en-US" sz="3500" dirty="0">
              <a:solidFill>
                <a:srgbClr val="5398A2"/>
              </a:solidFill>
            </a:endParaRPr>
          </a:p>
        </p:txBody>
      </p:sp>
      <p:pic>
        <p:nvPicPr>
          <p:cNvPr id="12" name="image1.png">
            <a:extLst>
              <a:ext uri="{FF2B5EF4-FFF2-40B4-BE49-F238E27FC236}">
                <a16:creationId xmlns:a16="http://schemas.microsoft.com/office/drawing/2014/main" id="{85B743A0-14B6-21DD-3CA9-D2B077CA4CE1}"/>
              </a:ext>
            </a:extLst>
          </p:cNvPr>
          <p:cNvPicPr/>
          <p:nvPr/>
        </p:nvPicPr>
        <p:blipFill>
          <a:blip r:embed="rId5"/>
          <a:srcRect/>
          <a:stretch>
            <a:fillRect/>
          </a:stretch>
        </p:blipFill>
        <p:spPr>
          <a:xfrm>
            <a:off x="6976574" y="2614424"/>
            <a:ext cx="5173798" cy="2492674"/>
          </a:xfrm>
          <a:prstGeom prst="rect">
            <a:avLst/>
          </a:prstGeom>
          <a:ln/>
        </p:spPr>
      </p:pic>
    </p:spTree>
    <p:extLst>
      <p:ext uri="{BB962C8B-B14F-4D97-AF65-F5344CB8AC3E}">
        <p14:creationId xmlns:p14="http://schemas.microsoft.com/office/powerpoint/2010/main" val="302572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8A7A-7377-8D7C-7AD2-8EA2A18C9D2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1895A7B-0639-25BA-B738-05F4B30099B3}"/>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692CCD5-396E-A34B-48E1-91B640B4996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4DE18E2-C0A8-10FA-462C-4DD6B75657F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F2286B46-2AAA-4EC7-0749-9A0D547E0143}"/>
              </a:ext>
            </a:extLst>
          </p:cNvPr>
          <p:cNvSpPr txBox="1">
            <a:spLocks/>
          </p:cNvSpPr>
          <p:nvPr/>
        </p:nvSpPr>
        <p:spPr>
          <a:xfrm>
            <a:off x="792279" y="3235569"/>
            <a:ext cx="10532213"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Sehen Sie sich die folgenden Fragengruppen an und </a:t>
            </a:r>
            <a:r>
              <a:rPr lang="en-IE" b="1" dirty="0">
                <a:solidFill>
                  <a:srgbClr val="1F8E47"/>
                </a:solidFill>
                <a:latin typeface="Calibri" panose="020F0502020204030204" pitchFamily="34" charset="0"/>
                <a:ea typeface="Calibri" panose="020F0502020204030204" pitchFamily="34" charset="0"/>
                <a:cs typeface="Calibri" panose="020F0502020204030204" pitchFamily="34" charset="0"/>
              </a:rPr>
              <a:t>wählen Sie 3 aus, die Sie beantworten möchten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0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Wenn Sie Ihre Auswahl getroffen haben, empfehlen wir Ihnen, sich für jede Frage 5 Minuten Zeit zu nehmen (insgesamt 15 Minuten). Wenn Sie jedoch gerne Tagebuch schreiben und mehr Zeit haben, können Sie sich auch mehr Zeit für jede Frage nehmen oder einfach alle Fragen beantworten und sehen, wohin Sie diese führen.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2A780ED-9F1A-CE55-509E-F8B777948F53}"/>
              </a:ext>
            </a:extLst>
          </p:cNvPr>
          <p:cNvSpPr txBox="1">
            <a:spLocks/>
          </p:cNvSpPr>
          <p:nvPr/>
        </p:nvSpPr>
        <p:spPr>
          <a:xfrm>
            <a:off x="-3" y="578059"/>
            <a:ext cx="667296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a:t>
            </a:r>
          </a:p>
        </p:txBody>
      </p:sp>
      <p:sp>
        <p:nvSpPr>
          <p:cNvPr id="2" name="Google Shape;145;p2">
            <a:extLst>
              <a:ext uri="{FF2B5EF4-FFF2-40B4-BE49-F238E27FC236}">
                <a16:creationId xmlns:a16="http://schemas.microsoft.com/office/drawing/2014/main" id="{46306AA6-409C-0BE6-AA95-C899BD9BCB5B}"/>
              </a:ext>
            </a:extLst>
          </p:cNvPr>
          <p:cNvSpPr txBox="1">
            <a:spLocks/>
          </p:cNvSpPr>
          <p:nvPr/>
        </p:nvSpPr>
        <p:spPr>
          <a:xfrm>
            <a:off x="-5866" y="1311182"/>
            <a:ext cx="76024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Wie sieht Ihre Angst aus? </a:t>
            </a:r>
          </a:p>
        </p:txBody>
      </p:sp>
    </p:spTree>
    <p:extLst>
      <p:ext uri="{BB962C8B-B14F-4D97-AF65-F5344CB8AC3E}">
        <p14:creationId xmlns:p14="http://schemas.microsoft.com/office/powerpoint/2010/main" val="242417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617C-A651-CEDD-4E72-9E4DB3051105}"/>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16562C-F553-5B28-1C5D-5CDF8DE38D06}"/>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D519EDF3-1DB3-E980-1D65-AF653461778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BEAE505-CD1F-4935-093F-FB654E20A21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AA95F34-A308-2779-1968-03A5F3DC7B2A}"/>
              </a:ext>
            </a:extLst>
          </p:cNvPr>
          <p:cNvSpPr txBox="1">
            <a:spLocks/>
          </p:cNvSpPr>
          <p:nvPr/>
        </p:nvSpPr>
        <p:spPr>
          <a:xfrm>
            <a:off x="2078966" y="1923071"/>
            <a:ext cx="943895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sind Ihre frühesten Erinnerungen an Angstzustände? Wie haben sich diese Angstzustände damals in Ihrem Körper und Ihrem Geist angefühlt? Wie sahen sie aus? Wie klangen sie? Wie fühlten sie sich an? Wie schmeckten sie? Welche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Farben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würden Sie ihnen zuordnen?</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Wo in Ihrem Körper sitzt die Angst? Wenn sie sprechen könnte, was würde sie Ihnen sagen? (Legen Sie Ihre Hand auf die Stelle Ihres Körpers, an der die Angst sitzt, bevor Sie antworten.)</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Inwiefern beeinflusst Ihr Wissen über den Klimawandel Ihre Angst? Wann haben Sie zum ersten Mal davon erfahren? Schreiben Sie so detailliert wie möglich darüber, wann Sie zum ersten Mal vom Klimawandel erfahren haben –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konzentrieren Sie sich dabei auf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 deutlichste Erinnerung, die Sie daran haben.</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anderen sozialen und ökologischen Veränderungen tragen neben dem Klimawandel zu Ihren Angstgefühlen bei? Bezieht sich die Angst auf das, was gerade passiert, oder auf das, was Sie für die Zukunft erwarten, wenn die Dinge so weitergehen wie bisher?</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62CE39-FDDB-D597-8A85-D9B91FD99904}"/>
              </a:ext>
            </a:extLst>
          </p:cNvPr>
          <p:cNvSpPr txBox="1">
            <a:spLocks/>
          </p:cNvSpPr>
          <p:nvPr/>
        </p:nvSpPr>
        <p:spPr>
          <a:xfrm>
            <a:off x="-17761" y="385856"/>
            <a:ext cx="1090263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 Wie sieht Ihre Angst aus? </a:t>
            </a:r>
          </a:p>
        </p:txBody>
      </p:sp>
      <p:sp>
        <p:nvSpPr>
          <p:cNvPr id="8" name="TextBox 7">
            <a:extLst>
              <a:ext uri="{FF2B5EF4-FFF2-40B4-BE49-F238E27FC236}">
                <a16:creationId xmlns:a16="http://schemas.microsoft.com/office/drawing/2014/main" id="{774E29D3-0872-E834-ACD0-DA009784925E}"/>
              </a:ext>
            </a:extLst>
          </p:cNvPr>
          <p:cNvSpPr txBox="1"/>
          <p:nvPr/>
        </p:nvSpPr>
        <p:spPr>
          <a:xfrm>
            <a:off x="170869" y="1831129"/>
            <a:ext cx="2286000" cy="896336"/>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Leitfragen:</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408948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9E0E-1AA0-B606-2019-2E724F5222A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BA76CDD-00B7-8CA2-3DA4-215B21A6D35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3B3FC76-1437-97F9-66BD-12B84029792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21CA5F7-85F8-2F4C-50EC-69F4C32DCF2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1028DEE-112A-329E-7C7F-9B3EAD31A1EF}"/>
              </a:ext>
            </a:extLst>
          </p:cNvPr>
          <p:cNvSpPr txBox="1">
            <a:spLocks/>
          </p:cNvSpPr>
          <p:nvPr/>
        </p:nvSpPr>
        <p:spPr>
          <a:xfrm>
            <a:off x="3112478" y="1923071"/>
            <a:ext cx="84054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Behalten Sie Ihre Ängste für sich oder teilen Sie sie mit anderen? Wenn Sie sie teilen, mit wem teilen Sie sie und wie sprechen Sie darüber?</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Beeinflusst Ihre Angst, wie Sie sich in der Welt engagieren? Wenn ja, wie und warum?</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würde Ihr Leben aussehen, wenn Sie diese Ängste nicht hätten?</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reagieren wir auf die Ängste anderer? Geben wir ihnen Raum, darüber zu sprechen? Fühlen wir uns davon ausgeschlossen? Befinden wir uns irgendwo dazwischen? Hängt es von der Person ab?</a:t>
            </a:r>
          </a:p>
          <a:p>
            <a:pPr>
              <a:lnSpc>
                <a:spcPts val="2300"/>
              </a:lnSpc>
              <a:spcBef>
                <a:spcPts val="4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4E7D948B-7A72-9750-5150-E7BE7472E0B5}"/>
              </a:ext>
            </a:extLst>
          </p:cNvPr>
          <p:cNvSpPr txBox="1">
            <a:spLocks/>
          </p:cNvSpPr>
          <p:nvPr/>
        </p:nvSpPr>
        <p:spPr>
          <a:xfrm>
            <a:off x="-17761" y="385856"/>
            <a:ext cx="1090263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 Wie sieht Ihre Angst aus? </a:t>
            </a:r>
          </a:p>
        </p:txBody>
      </p:sp>
      <p:sp>
        <p:nvSpPr>
          <p:cNvPr id="8" name="TextBox 7">
            <a:extLst>
              <a:ext uri="{FF2B5EF4-FFF2-40B4-BE49-F238E27FC236}">
                <a16:creationId xmlns:a16="http://schemas.microsoft.com/office/drawing/2014/main" id="{A4BC71DC-95A5-83C4-3E6D-666F09B9C4B4}"/>
              </a:ext>
            </a:extLst>
          </p:cNvPr>
          <p:cNvSpPr txBox="1"/>
          <p:nvPr/>
        </p:nvSpPr>
        <p:spPr>
          <a:xfrm>
            <a:off x="826477" y="1847623"/>
            <a:ext cx="2286000" cy="896336"/>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Leitfragen:</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48730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FAB0-A73A-6024-9C83-100D21BEF0C2}"/>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A7502673-A0BA-29B4-D826-5550BEDF7254}"/>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7A6F658B-981C-8709-D75E-1CE48EF9C993}"/>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835795C5-B758-A47A-ED16-88F262C68CC5}"/>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AB865733-6878-DB1C-8C7F-569E94F991EB}"/>
              </a:ext>
            </a:extLst>
          </p:cNvPr>
          <p:cNvSpPr txBox="1">
            <a:spLocks/>
          </p:cNvSpPr>
          <p:nvPr/>
        </p:nvSpPr>
        <p:spPr>
          <a:xfrm>
            <a:off x="5632546" y="725132"/>
            <a:ext cx="5375423"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Diese Tagebuchaufgabe soll Ihnen lediglich ein besseres Bewusstsein dafür vermitteln, wie Ängste Ihr heutiges Leben beeinflussen und prägen. </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Einige dieser Fragen können im Laufe der Zeit nützlich sein, wenn Sie neue Ängste oder alte Ängste auf neue Weise erleben. Kehren Sie so oft Sie möchten zu ihnen zurück, um Ihren Ängsten direkt zu begegnen.</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5CA38D0-931F-0415-54B6-3D958B756F87}"/>
              </a:ext>
            </a:extLst>
          </p:cNvPr>
          <p:cNvSpPr txBox="1">
            <a:spLocks/>
          </p:cNvSpPr>
          <p:nvPr/>
        </p:nvSpPr>
        <p:spPr>
          <a:xfrm>
            <a:off x="-4" y="725132"/>
            <a:ext cx="53754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a:t>
            </a:r>
          </a:p>
        </p:txBody>
      </p:sp>
      <p:sp>
        <p:nvSpPr>
          <p:cNvPr id="2" name="Google Shape;145;p2">
            <a:extLst>
              <a:ext uri="{FF2B5EF4-FFF2-40B4-BE49-F238E27FC236}">
                <a16:creationId xmlns:a16="http://schemas.microsoft.com/office/drawing/2014/main" id="{59155E21-5378-E3D8-A239-619D5FDF6FAE}"/>
              </a:ext>
            </a:extLst>
          </p:cNvPr>
          <p:cNvSpPr txBox="1">
            <a:spLocks/>
          </p:cNvSpPr>
          <p:nvPr/>
        </p:nvSpPr>
        <p:spPr>
          <a:xfrm>
            <a:off x="-4" y="1477390"/>
            <a:ext cx="429082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Wie sieht</a:t>
            </a:r>
          </a:p>
        </p:txBody>
      </p:sp>
      <p:sp>
        <p:nvSpPr>
          <p:cNvPr id="3" name="Google Shape;145;p2">
            <a:extLst>
              <a:ext uri="{FF2B5EF4-FFF2-40B4-BE49-F238E27FC236}">
                <a16:creationId xmlns:a16="http://schemas.microsoft.com/office/drawing/2014/main" id="{94EA29BE-ACFF-471E-E7AA-A45C989967C9}"/>
              </a:ext>
            </a:extLst>
          </p:cNvPr>
          <p:cNvSpPr txBox="1">
            <a:spLocks/>
          </p:cNvSpPr>
          <p:nvPr/>
        </p:nvSpPr>
        <p:spPr>
          <a:xfrm>
            <a:off x="-4" y="2229648"/>
            <a:ext cx="41149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Ihrer Ängste? </a:t>
            </a:r>
          </a:p>
        </p:txBody>
      </p:sp>
    </p:spTree>
    <p:extLst>
      <p:ext uri="{BB962C8B-B14F-4D97-AF65-F5344CB8AC3E}">
        <p14:creationId xmlns:p14="http://schemas.microsoft.com/office/powerpoint/2010/main" val="2095141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866A-4004-4FE9-B52A-F648AF00AE0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90A9C46-07FD-B111-4C3F-27B3C355AA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138005F-C0E5-171D-E54C-97125796401F}"/>
              </a:ext>
            </a:extLst>
          </p:cNvPr>
          <p:cNvSpPr/>
          <p:nvPr/>
        </p:nvSpPr>
        <p:spPr>
          <a:xfrm rot="10800000">
            <a:off x="-138027" y="-60877"/>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EBA4E3F-FB7A-E94B-178D-124947F1ECD8}"/>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494532D-9F03-B8C4-7BD4-7C9606DFEAB1}"/>
              </a:ext>
            </a:extLst>
          </p:cNvPr>
          <p:cNvSpPr txBox="1">
            <a:spLocks/>
          </p:cNvSpPr>
          <p:nvPr/>
        </p:nvSpPr>
        <p:spPr>
          <a:xfrm>
            <a:off x="799406" y="3106342"/>
            <a:ext cx="863307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r>
              <a:rPr lang="en-IE" sz="4000" b="1" dirty="0">
                <a:solidFill>
                  <a:schemeClr val="bg1"/>
                </a:solidFill>
                <a:latin typeface="Calibri" panose="020F0502020204030204" pitchFamily="34" charset="0"/>
                <a:ea typeface="Calibri" panose="020F0502020204030204" pitchFamily="34" charset="0"/>
                <a:cs typeface="Calibri" panose="020F0502020204030204" pitchFamily="34" charset="0"/>
              </a:rPr>
              <a:t>Inspiration:</a:t>
            </a:r>
          </a:p>
          <a:p>
            <a:pPr marL="0" indent="0">
              <a:lnSpc>
                <a:spcPts val="3900"/>
              </a:lnSpc>
              <a:spcBef>
                <a:spcPts val="0"/>
              </a:spcBef>
              <a:buNone/>
            </a:pPr>
            <a:endParaRPr lang="sv-S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B69EDBA-6A09-3F34-52BF-48D475396237}"/>
              </a:ext>
            </a:extLst>
          </p:cNvPr>
          <p:cNvSpPr txBox="1">
            <a:spLocks/>
          </p:cNvSpPr>
          <p:nvPr/>
        </p:nvSpPr>
        <p:spPr>
          <a:xfrm>
            <a:off x="-3" y="578059"/>
            <a:ext cx="67544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3:</a:t>
            </a:r>
          </a:p>
        </p:txBody>
      </p:sp>
      <p:sp>
        <p:nvSpPr>
          <p:cNvPr id="2" name="Google Shape;145;p2">
            <a:extLst>
              <a:ext uri="{FF2B5EF4-FFF2-40B4-BE49-F238E27FC236}">
                <a16:creationId xmlns:a16="http://schemas.microsoft.com/office/drawing/2014/main" id="{73B84944-65F0-9E0F-A217-7F5139D6A433}"/>
              </a:ext>
            </a:extLst>
          </p:cNvPr>
          <p:cNvSpPr txBox="1">
            <a:spLocks/>
          </p:cNvSpPr>
          <p:nvPr/>
        </p:nvSpPr>
        <p:spPr>
          <a:xfrm>
            <a:off x="-5865" y="1311182"/>
            <a:ext cx="876167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Eine Bestandsaufnahme meiner Ängste </a:t>
            </a:r>
          </a:p>
        </p:txBody>
      </p:sp>
      <p:sp>
        <p:nvSpPr>
          <p:cNvPr id="5" name="Google Shape;133;p1">
            <a:extLst>
              <a:ext uri="{FF2B5EF4-FFF2-40B4-BE49-F238E27FC236}">
                <a16:creationId xmlns:a16="http://schemas.microsoft.com/office/drawing/2014/main" id="{EBC3DC18-F2C0-D576-3E79-C6A22E88A1F7}"/>
              </a:ext>
            </a:extLst>
          </p:cNvPr>
          <p:cNvSpPr/>
          <p:nvPr/>
        </p:nvSpPr>
        <p:spPr>
          <a:xfrm rot="10800000">
            <a:off x="506675" y="3973450"/>
            <a:ext cx="9396742" cy="2091901"/>
          </a:xfrm>
          <a:prstGeom prst="rect">
            <a:avLst/>
          </a:prstGeom>
          <a:solidFill>
            <a:schemeClr val="bg1"/>
          </a:solidFill>
          <a:ln w="34925">
            <a:solidFill>
              <a:srgbClr val="84C245"/>
            </a:solidFill>
            <a:prstDash val="sysDo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Text Placeholder 3">
            <a:extLst>
              <a:ext uri="{FF2B5EF4-FFF2-40B4-BE49-F238E27FC236}">
                <a16:creationId xmlns:a16="http://schemas.microsoft.com/office/drawing/2014/main" id="{B7B20EB3-16C6-239C-1D76-59C0F73074BE}"/>
              </a:ext>
            </a:extLst>
          </p:cNvPr>
          <p:cNvSpPr txBox="1">
            <a:spLocks/>
          </p:cNvSpPr>
          <p:nvPr/>
        </p:nvSpPr>
        <p:spPr>
          <a:xfrm>
            <a:off x="1189091" y="4047941"/>
            <a:ext cx="842596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endParaRPr lang="en-I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900"/>
              </a:lnSpc>
              <a:spcBef>
                <a:spcPts val="0"/>
              </a:spcBef>
              <a:buNone/>
            </a:pPr>
            <a:r>
              <a:rPr lang="en-IE" sz="40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4000" i="1" dirty="0">
                <a:solidFill>
                  <a:srgbClr val="404040"/>
                </a:solidFill>
                <a:latin typeface="Calibri" panose="020F0502020204030204" pitchFamily="34" charset="0"/>
                <a:ea typeface="Calibri" panose="020F0502020204030204" pitchFamily="34" charset="0"/>
                <a:cs typeface="Calibri" panose="020F0502020204030204" pitchFamily="34" charset="0"/>
              </a:rPr>
              <a:t>„Wenn ich Angst davor habe, es zu tun, dann muss ich es tun.“ </a:t>
            </a:r>
            <a:r>
              <a:rPr lang="en-IE" sz="4000" b="1" dirty="0">
                <a:solidFill>
                  <a:srgbClr val="404040"/>
                </a:solidFill>
                <a:latin typeface="Calibri" panose="020F0502020204030204" pitchFamily="34" charset="0"/>
                <a:ea typeface="Calibri" panose="020F0502020204030204" pitchFamily="34" charset="0"/>
                <a:cs typeface="Calibri" panose="020F0502020204030204" pitchFamily="34" charset="0"/>
              </a:rPr>
              <a:t>Erica Wong</a:t>
            </a:r>
          </a:p>
          <a:p>
            <a:pPr marL="0" indent="0">
              <a:lnSpc>
                <a:spcPts val="3900"/>
              </a:lnSpc>
              <a:spcBef>
                <a:spcPts val="0"/>
              </a:spcBef>
              <a:buNone/>
            </a:pPr>
            <a:endParaRPr lang="sv-S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75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1AF1-7A7E-4525-1269-893E9DD673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264B7B-CAEB-2B2F-6EC8-BF3FA0CD41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2159C9DA-581B-DEBC-E9FA-1506AD46AF1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8758103-2325-4940-8F82-BA3370C67E0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3EF1EC8C-36F7-CF76-AFC4-7924336A99D2}"/>
              </a:ext>
            </a:extLst>
          </p:cNvPr>
          <p:cNvSpPr txBox="1">
            <a:spLocks/>
          </p:cNvSpPr>
          <p:nvPr/>
        </p:nvSpPr>
        <p:spPr>
          <a:xfrm>
            <a:off x="4806462" y="2410331"/>
            <a:ext cx="655906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anderen Fällen kann es dazu führen, dass wir Angst vor einem Wattebausch unter unserem Bett haben (was ist das denn?!). </a:t>
            </a:r>
          </a:p>
          <a:p>
            <a:pPr marL="0" indent="0">
              <a:lnSpc>
                <a:spcPts val="2300"/>
              </a:lnSpc>
              <a:spcBef>
                <a:spcPts val="4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Wir alle tragen eine schwere Last unbewusster Ängste in uns, und diese Ängste übernehmen die Kontrolle und hindern uns daran, das Leben zu leben, das wir uns wirklich wünschen. Diese Übung zum Erfassen von Ängsten kann uns helfen, eine andere Beziehung zu Ängsten aufzubauen, indem sie uns dabei unterstützt, die Ängste zu identifizieren, die wir mit uns herumtragen, damit wir uns mit ihnen auseinandersetzen und sie überwinden können. </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76378156-1F14-986D-A178-55F0BA6C99C6}"/>
              </a:ext>
            </a:extLst>
          </p:cNvPr>
          <p:cNvSpPr txBox="1">
            <a:spLocks/>
          </p:cNvSpPr>
          <p:nvPr/>
        </p:nvSpPr>
        <p:spPr>
          <a:xfrm>
            <a:off x="-17762" y="385856"/>
            <a:ext cx="1127523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3: Eine Angstinventur machen </a:t>
            </a:r>
          </a:p>
        </p:txBody>
      </p:sp>
      <p:sp>
        <p:nvSpPr>
          <p:cNvPr id="8" name="TextBox 7">
            <a:extLst>
              <a:ext uri="{FF2B5EF4-FFF2-40B4-BE49-F238E27FC236}">
                <a16:creationId xmlns:a16="http://schemas.microsoft.com/office/drawing/2014/main" id="{149720B8-98F2-623A-9996-24FC09E6E6D5}"/>
              </a:ext>
            </a:extLst>
          </p:cNvPr>
          <p:cNvSpPr txBox="1"/>
          <p:nvPr/>
        </p:nvSpPr>
        <p:spPr>
          <a:xfrm>
            <a:off x="826476" y="2410331"/>
            <a:ext cx="3253155" cy="2486515"/>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Angst ist so natürlich wie Wasser. Manchmal ist Angst eine berechtigte emotionale Reaktion auf eine unsichere Situation. </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E59B8C9-362F-FDB2-9CB2-9B31124353ED}"/>
              </a:ext>
            </a:extLst>
          </p:cNvPr>
          <p:cNvCxnSpPr>
            <a:cxnSpLocks/>
          </p:cNvCxnSpPr>
          <p:nvPr/>
        </p:nvCxnSpPr>
        <p:spPr>
          <a:xfrm>
            <a:off x="4355069" y="2020923"/>
            <a:ext cx="0" cy="3869923"/>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8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A132-AA0D-5AA1-05F3-1C6137D05E1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666483-AB4C-510F-814D-DFBBC50D07B7}"/>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8001328-12A0-7B3A-DDAF-515FB53ABCB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BCD59CB-D044-77AC-7918-85A236F80893}"/>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801C266-6EF7-161C-952C-5378339A009E}"/>
              </a:ext>
            </a:extLst>
          </p:cNvPr>
          <p:cNvSpPr txBox="1">
            <a:spLocks/>
          </p:cNvSpPr>
          <p:nvPr/>
        </p:nvSpPr>
        <p:spPr>
          <a:xfrm>
            <a:off x="5081954" y="1923071"/>
            <a:ext cx="643596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einen Timer auf 10 Minuten ein und suchen Sie sich einen privaten, ruhigen Ort, an dem Sie sich hinsetzen und nachdenken können. </a:t>
            </a:r>
          </a:p>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Fragen Sie sich, welche Menschen, Orte, Themen oder Dinge Ihnen Angst machen. Schreiben Sie diese auf und machen Sie 10 Minuten lang weiter. Es gibt nichts, was zu peinlich oder albern wäre, um es auf die Liste zu setzen.</a:t>
            </a:r>
          </a:p>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die Zeit abgelaufen ist, stellen Sie den Timer auf weitere 3 Minuten ein. Während dieser Zeit schreiben Sie in Ihr Tagebuch, was Sie an einigen dieser Ängste stört. Beginnen Sie Ihre Sätze mit „Ich habe Angst, dass ...” für die ersten paar Ängste, die Sie aufgeschrieben haben. Haben Sie zum Beispiel Angst, allein zu sein? Abgelehnt zu werden? Hunger und Kälte zu leiden? Unaussprechlichen Übeln ausgesetzt zu sein?</a:t>
            </a:r>
          </a:p>
          <a:p>
            <a:pPr lvl="0">
              <a:lnSpc>
                <a:spcPts val="2300"/>
              </a:lnSpc>
              <a:spcBef>
                <a:spcPts val="4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A8ACBF6-0F42-7AB6-2EDC-53F5B6B36293}"/>
              </a:ext>
            </a:extLst>
          </p:cNvPr>
          <p:cNvSpPr txBox="1">
            <a:spLocks/>
          </p:cNvSpPr>
          <p:nvPr/>
        </p:nvSpPr>
        <p:spPr>
          <a:xfrm>
            <a:off x="-17762" y="385856"/>
            <a:ext cx="122275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3: Eine Bestandsaufnahme Ihrer Ängste </a:t>
            </a:r>
          </a:p>
        </p:txBody>
      </p:sp>
      <p:sp>
        <p:nvSpPr>
          <p:cNvPr id="8" name="TextBox 7">
            <a:extLst>
              <a:ext uri="{FF2B5EF4-FFF2-40B4-BE49-F238E27FC236}">
                <a16:creationId xmlns:a16="http://schemas.microsoft.com/office/drawing/2014/main" id="{39695826-4AAC-0B4C-081B-0CDF7FEFACA4}"/>
              </a:ext>
            </a:extLst>
          </p:cNvPr>
          <p:cNvSpPr txBox="1"/>
          <p:nvPr/>
        </p:nvSpPr>
        <p:spPr>
          <a:xfrm>
            <a:off x="826476" y="1847623"/>
            <a:ext cx="3533214" cy="2884059"/>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Alles, was Sie dafür brauchen, ist die Bereitschaft, Ihre Ängste aufzulisten, sowie Stift und Papier – oder eine Notiz-App. </a:t>
            </a:r>
          </a:p>
          <a:p>
            <a:pPr>
              <a:lnSpc>
                <a:spcPts val="3140"/>
              </a:lnSpc>
            </a:pP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E0F9485-5B97-C30A-D040-E586A683C0FE}"/>
              </a:ext>
            </a:extLst>
          </p:cNvPr>
          <p:cNvCxnSpPr>
            <a:cxnSpLocks/>
          </p:cNvCxnSpPr>
          <p:nvPr/>
        </p:nvCxnSpPr>
        <p:spPr>
          <a:xfrm>
            <a:off x="4740636"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899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37AE-0F4C-D755-931E-07436A6C20F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95E2B9C-C45B-9A0B-6BE6-66E73C87FC8D}"/>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842D03-98E4-61A0-8968-DDB9D1C1898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5A6D009-D309-A741-D5E9-77187A35C94E}"/>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992A9CF-AE90-2E50-5881-E91CC3D37C4B}"/>
              </a:ext>
            </a:extLst>
          </p:cNvPr>
          <p:cNvSpPr txBox="1">
            <a:spLocks/>
          </p:cNvSpPr>
          <p:nvPr/>
        </p:nvSpPr>
        <p:spPr>
          <a:xfrm>
            <a:off x="4114804" y="2192983"/>
            <a:ext cx="7145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Als Kinder hatten einige von uns Angst vor der Dunkelheit, während wir als Erwachsene vielleicht Angst vor Stromausfällen oder Verletzungen haben. Als Kinder haben die meisten von uns gelernt, diese einfache Angst vor der Dunkelheit zu überwinden, indem wir uns mit ihr vertraut gemacht haben. </a:t>
            </a:r>
          </a:p>
          <a:p>
            <a:pPr marL="0" indent="0">
              <a:lnSpc>
                <a:spcPts val="2300"/>
              </a:lnSpc>
              <a:spcBef>
                <a:spcPts val="4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Beispielsweise haben wir mit der Zeit gelernt, dass wir nach dem Ausschalten des Lichts einschlafen konnten und keine Monster kamen, um uns zu holen. Wenn dies unsere Erfahrung war, hätte die Angst vor der Dunkelheit ihre Macht über uns verloren, da wir gelernt haben, sie zu überwinden. Auch als Erwachsene können wir Ängste überwinden, indem wir uns vornehmen, unsere Ängste besser zu verstehen und alles zu tun, um ihnen zu begegnen. </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FC54F6A-70EE-A6FE-01D9-5AD964D90DC4}"/>
              </a:ext>
            </a:extLst>
          </p:cNvPr>
          <p:cNvSpPr txBox="1">
            <a:spLocks/>
          </p:cNvSpPr>
          <p:nvPr/>
        </p:nvSpPr>
        <p:spPr>
          <a:xfrm>
            <a:off x="-17761" y="385856"/>
            <a:ext cx="11922214" cy="110556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3: Eine Bestandsaufnahme der Ängste machen </a:t>
            </a:r>
          </a:p>
        </p:txBody>
      </p:sp>
      <p:sp>
        <p:nvSpPr>
          <p:cNvPr id="8" name="TextBox 7">
            <a:extLst>
              <a:ext uri="{FF2B5EF4-FFF2-40B4-BE49-F238E27FC236}">
                <a16:creationId xmlns:a16="http://schemas.microsoft.com/office/drawing/2014/main" id="{71E83B95-69F7-FDAC-D53E-ECE2DA3C5B93}"/>
              </a:ext>
            </a:extLst>
          </p:cNvPr>
          <p:cNvSpPr txBox="1"/>
          <p:nvPr/>
        </p:nvSpPr>
        <p:spPr>
          <a:xfrm>
            <a:off x="720968" y="2117535"/>
            <a:ext cx="2866293" cy="1293880"/>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Unsere Ängste nehmen im Laufe der Zeit unterschiedliche Formen an. </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D5FA911-F63A-7B7A-7C78-AC746949734C}"/>
              </a:ext>
            </a:extLst>
          </p:cNvPr>
          <p:cNvCxnSpPr>
            <a:cxnSpLocks/>
          </p:cNvCxnSpPr>
          <p:nvPr/>
        </p:nvCxnSpPr>
        <p:spPr>
          <a:xfrm>
            <a:off x="3843820"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6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E84A-8648-F4C0-9742-E44DD8F3E14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9DB6643-1079-B8B0-B3E7-337770E8616D}"/>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479B337-BEBA-EEF0-6016-ECD3E7EFB79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39D48FE-F6FA-9A9A-1A4E-60D42946EB2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46432A0-764C-CAB2-4B07-DDC5A65F249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463EE04C-9F32-8B90-3908-DE1414A9E16E}"/>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4EA5D-B6DF-3FA7-D493-10612216D8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807C3BD-3FCF-6293-411B-82CBB7AC09E0}"/>
              </a:ext>
            </a:extLst>
          </p:cNvPr>
          <p:cNvSpPr/>
          <p:nvPr/>
        </p:nvSpPr>
        <p:spPr>
          <a:xfrm>
            <a:off x="5005814" y="2581516"/>
            <a:ext cx="44218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8EBD8E0E-0F57-0DAE-1B71-CBED78B3764D}"/>
              </a:ext>
            </a:extLst>
          </p:cNvPr>
          <p:cNvSpPr txBox="1"/>
          <p:nvPr/>
        </p:nvSpPr>
        <p:spPr>
          <a:xfrm>
            <a:off x="5110429" y="2598003"/>
            <a:ext cx="4438017"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Ressourcen für</a:t>
            </a:r>
          </a:p>
        </p:txBody>
      </p:sp>
      <p:pic>
        <p:nvPicPr>
          <p:cNvPr id="29" name="Picture 28">
            <a:extLst>
              <a:ext uri="{FF2B5EF4-FFF2-40B4-BE49-F238E27FC236}">
                <a16:creationId xmlns:a16="http://schemas.microsoft.com/office/drawing/2014/main" id="{009B7ED9-0097-46A7-E401-35A9EAA6848F}"/>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E7C1C549-B197-B047-2E45-B79CD4EB6A64}"/>
              </a:ext>
            </a:extLst>
          </p:cNvPr>
          <p:cNvSpPr/>
          <p:nvPr/>
        </p:nvSpPr>
        <p:spPr>
          <a:xfrm>
            <a:off x="5005813" y="3518637"/>
            <a:ext cx="594940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07F34E6E-D212-0D44-95A8-41EC586433BA}"/>
              </a:ext>
            </a:extLst>
          </p:cNvPr>
          <p:cNvSpPr txBox="1"/>
          <p:nvPr/>
        </p:nvSpPr>
        <p:spPr>
          <a:xfrm>
            <a:off x="5110429" y="3535124"/>
            <a:ext cx="6231648"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weitere Erkundungen </a:t>
            </a:r>
          </a:p>
        </p:txBody>
      </p:sp>
    </p:spTree>
    <p:extLst>
      <p:ext uri="{BB962C8B-B14F-4D97-AF65-F5344CB8AC3E}">
        <p14:creationId xmlns:p14="http://schemas.microsoft.com/office/powerpoint/2010/main" val="255862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517808" y="3748035"/>
            <a:ext cx="298752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819858"/>
            <a:ext cx="811302" cy="547146"/>
          </a:xfrm>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819858"/>
            <a:ext cx="6559003" cy="547147"/>
          </a:xfrm>
        </p:spPr>
        <p:txBody>
          <a:bodyPr/>
          <a:lstStyle/>
          <a:p>
            <a:pPr>
              <a:tabLst>
                <a:tab pos="5591175" algn="l"/>
              </a:tabLst>
            </a:pPr>
            <a:r>
              <a:rPr lang="en-US" sz="2400"/>
              <a:t>Angst      	4</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3521562"/>
            <a:ext cx="811302" cy="547146"/>
          </a:xfrm>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3521562"/>
            <a:ext cx="6559003" cy="547147"/>
          </a:xfrm>
        </p:spPr>
        <p:txBody>
          <a:bodyPr/>
          <a:lstStyle/>
          <a:p>
            <a:pPr>
              <a:tabLst>
                <a:tab pos="5591175" algn="l"/>
              </a:tabLst>
            </a:pPr>
            <a:r>
              <a:rPr lang="en-US" sz="2400" dirty="0"/>
              <a:t>Strategien zum Umgang mit </a:t>
            </a:r>
            <a:r>
              <a:rPr lang="en-US" sz="2400"/>
              <a:t>Klimangst     	14</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4223266"/>
            <a:ext cx="811302" cy="547146"/>
          </a:xfrm>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4223266"/>
            <a:ext cx="6559003" cy="547147"/>
          </a:xfrm>
        </p:spPr>
        <p:txBody>
          <a:bodyPr/>
          <a:lstStyle/>
          <a:p>
            <a:pPr>
              <a:tabLst>
                <a:tab pos="5591175" algn="l"/>
              </a:tabLst>
            </a:pPr>
            <a:r>
              <a:rPr lang="en-US" sz="2400"/>
              <a:t>Tagebuchaktivitäten     	16</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4924969"/>
            <a:ext cx="811302" cy="547146"/>
          </a:xfrm>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4924969"/>
            <a:ext cx="6559003" cy="547147"/>
          </a:xfrm>
        </p:spPr>
        <p:txBody>
          <a:bodyPr/>
          <a:lstStyle/>
          <a:p>
            <a:pPr>
              <a:tabLst>
                <a:tab pos="5591175" algn="l"/>
              </a:tabLst>
            </a:pPr>
            <a:r>
              <a:rPr lang="en-US" sz="2400" dirty="0"/>
              <a:t>Ressourcen für weitere </a:t>
            </a:r>
            <a:r>
              <a:rPr lang="en-US" sz="2400"/>
              <a:t>Erkundungen     	29</a:t>
            </a:r>
            <a:endParaRPr lang="en-US" sz="2400" dirty="0"/>
          </a:p>
        </p:txBody>
      </p:sp>
      <p:sp>
        <p:nvSpPr>
          <p:cNvPr id="5" name="Rectangle 4">
            <a:extLst>
              <a:ext uri="{FF2B5EF4-FFF2-40B4-BE49-F238E27FC236}">
                <a16:creationId xmlns:a16="http://schemas.microsoft.com/office/drawing/2014/main" id="{2F4AFC82-1ABF-7A1A-2FD5-B9D2BA000424}"/>
              </a:ext>
            </a:extLst>
          </p:cNvPr>
          <p:cNvSpPr/>
          <p:nvPr/>
        </p:nvSpPr>
        <p:spPr>
          <a:xfrm>
            <a:off x="631534" y="549258"/>
            <a:ext cx="8244517"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724DE636-0147-64C7-AF29-55A5AFE5C130}"/>
              </a:ext>
            </a:extLst>
          </p:cNvPr>
          <p:cNvSpPr txBox="1"/>
          <p:nvPr/>
        </p:nvSpPr>
        <p:spPr>
          <a:xfrm>
            <a:off x="680409" y="547816"/>
            <a:ext cx="8195642"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1 – Klimangst</a:t>
            </a: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521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29F7-AC5C-7064-D879-A05B327AE620}"/>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82627D-4C44-05BA-A703-1C2006FC3F8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0EF9483B-094B-6689-605D-48D60265D081}"/>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9ED759-0DAE-418D-CB3C-89322A2BA40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AF916A0-F553-BAF7-ABA5-060336FE249C}"/>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Lesen (5 Min.): </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Dekolonisierung von Vorstellungen über Klimangst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durch den Philosophen und Psychologen Francisco Cáceres.</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9B118841-8719-0998-62B0-BFB49A440552}"/>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Ressourcen für</a:t>
            </a:r>
          </a:p>
        </p:txBody>
      </p:sp>
      <p:sp>
        <p:nvSpPr>
          <p:cNvPr id="2" name="Google Shape;145;p2">
            <a:extLst>
              <a:ext uri="{FF2B5EF4-FFF2-40B4-BE49-F238E27FC236}">
                <a16:creationId xmlns:a16="http://schemas.microsoft.com/office/drawing/2014/main" id="{03A0F939-8BB9-581B-7E10-67ABAE7D7121}"/>
              </a:ext>
            </a:extLst>
          </p:cNvPr>
          <p:cNvSpPr txBox="1">
            <a:spLocks/>
          </p:cNvSpPr>
          <p:nvPr/>
        </p:nvSpPr>
        <p:spPr>
          <a:xfrm>
            <a:off x="-5" y="1477390"/>
            <a:ext cx="554063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weitere Erkundungen </a:t>
            </a:r>
          </a:p>
        </p:txBody>
      </p:sp>
      <p:pic>
        <p:nvPicPr>
          <p:cNvPr id="8" name="Picture 7">
            <a:extLst>
              <a:ext uri="{FF2B5EF4-FFF2-40B4-BE49-F238E27FC236}">
                <a16:creationId xmlns:a16="http://schemas.microsoft.com/office/drawing/2014/main" id="{B74F74AE-9006-DEF1-661A-33A8E5CDBFD3}"/>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4" name="Picture 13" descr="A screenshot of a social media post&#10;&#10;AI-generated content may be incorrect.">
            <a:extLst>
              <a:ext uri="{FF2B5EF4-FFF2-40B4-BE49-F238E27FC236}">
                <a16:creationId xmlns:a16="http://schemas.microsoft.com/office/drawing/2014/main" id="{13A8AA91-1566-6C9D-89AF-E6FEB756FDE9}"/>
              </a:ext>
            </a:extLst>
          </p:cNvPr>
          <p:cNvPicPr>
            <a:picLocks noChangeAspect="1"/>
          </p:cNvPicPr>
          <p:nvPr/>
        </p:nvPicPr>
        <p:blipFill rotWithShape="1">
          <a:blip r:embed="rId6"/>
          <a:srcRect l="1561" r="1561"/>
          <a:stretch/>
        </p:blipFill>
        <p:spPr>
          <a:xfrm>
            <a:off x="-35696" y="2766578"/>
            <a:ext cx="5576330" cy="3451235"/>
          </a:xfrm>
          <a:prstGeom prst="rect">
            <a:avLst/>
          </a:prstGeom>
        </p:spPr>
      </p:pic>
      <p:grpSp>
        <p:nvGrpSpPr>
          <p:cNvPr id="15" name="Group 14">
            <a:extLst>
              <a:ext uri="{FF2B5EF4-FFF2-40B4-BE49-F238E27FC236}">
                <a16:creationId xmlns:a16="http://schemas.microsoft.com/office/drawing/2014/main" id="{C4E4CA8C-375E-1C8D-960D-6A9703275242}"/>
              </a:ext>
            </a:extLst>
          </p:cNvPr>
          <p:cNvGrpSpPr/>
          <p:nvPr/>
        </p:nvGrpSpPr>
        <p:grpSpPr>
          <a:xfrm rot="20828584">
            <a:off x="4888498" y="4028464"/>
            <a:ext cx="1673572" cy="1677236"/>
            <a:chOff x="4864544" y="3811767"/>
            <a:chExt cx="1870364" cy="1874459"/>
          </a:xfrm>
        </p:grpSpPr>
        <p:sp>
          <p:nvSpPr>
            <p:cNvPr id="16" name="Oval 15">
              <a:extLst>
                <a:ext uri="{FF2B5EF4-FFF2-40B4-BE49-F238E27FC236}">
                  <a16:creationId xmlns:a16="http://schemas.microsoft.com/office/drawing/2014/main" id="{DC024BE5-F92B-777A-BE7A-F8B31DDBDE5F}"/>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DDF7841-BE32-03C4-46BA-65FF8539A8D0}"/>
                </a:ext>
              </a:extLst>
            </p:cNvPr>
            <p:cNvSpPr txBox="1">
              <a:spLocks/>
            </p:cNvSpPr>
            <p:nvPr/>
          </p:nvSpPr>
          <p:spPr>
            <a:xfrm>
              <a:off x="4993961" y="3811767"/>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Zum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Anzeigen</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klicken</a:t>
              </a: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8" name="Straight Connector 17">
            <a:extLst>
              <a:ext uri="{FF2B5EF4-FFF2-40B4-BE49-F238E27FC236}">
                <a16:creationId xmlns:a16="http://schemas.microsoft.com/office/drawing/2014/main" id="{0D5A6982-59C6-4978-9901-126AC1FD9454}"/>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666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807C-42AD-B671-FD8D-1109B71395AA}"/>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8726FBC6-923A-72FB-05DA-BC5832BE1482}"/>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F9BA1E38-0F7B-E48D-77C5-ADCD46C45F44}"/>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1514494-C6BD-9694-FD36-44F4DF2A9E0F}"/>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E6B44FDC-E0A5-C797-B2AF-D406EF727BE6}"/>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Anhören (50 Min.):</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Wie man mit Klimangst umgeht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eine Podcast-Folge mit den Psychologen Dr. Patrick Kennedy-Williams und Megan Kennedy-Woodard sowie Boris Forkel, einem Klimaaktivisten mit Ökoangst. </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801850B5-2C3C-C5C1-E985-5C76A32F086A}"/>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Ressourcen für</a:t>
            </a:r>
          </a:p>
        </p:txBody>
      </p:sp>
      <p:sp>
        <p:nvSpPr>
          <p:cNvPr id="2" name="Google Shape;145;p2">
            <a:extLst>
              <a:ext uri="{FF2B5EF4-FFF2-40B4-BE49-F238E27FC236}">
                <a16:creationId xmlns:a16="http://schemas.microsoft.com/office/drawing/2014/main" id="{EB4C0597-ACBD-D78A-DD05-AB27AFB666CA}"/>
              </a:ext>
            </a:extLst>
          </p:cNvPr>
          <p:cNvSpPr txBox="1">
            <a:spLocks/>
          </p:cNvSpPr>
          <p:nvPr/>
        </p:nvSpPr>
        <p:spPr>
          <a:xfrm>
            <a:off x="-5" y="1477390"/>
            <a:ext cx="620239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weitere Informationen </a:t>
            </a:r>
          </a:p>
        </p:txBody>
      </p:sp>
      <p:pic>
        <p:nvPicPr>
          <p:cNvPr id="8" name="Picture 7">
            <a:extLst>
              <a:ext uri="{FF2B5EF4-FFF2-40B4-BE49-F238E27FC236}">
                <a16:creationId xmlns:a16="http://schemas.microsoft.com/office/drawing/2014/main" id="{804E71BA-F3A6-0032-B128-463AB44BF31E}"/>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1" name="Picture 10" descr="A cartoon of a person with binoculars&#10;&#10;AI-generated content may be incorrect.">
            <a:extLst>
              <a:ext uri="{FF2B5EF4-FFF2-40B4-BE49-F238E27FC236}">
                <a16:creationId xmlns:a16="http://schemas.microsoft.com/office/drawing/2014/main" id="{91A991FA-E2FD-1405-2A2B-062E307EFFF6}"/>
              </a:ext>
            </a:extLst>
          </p:cNvPr>
          <p:cNvPicPr>
            <a:picLocks noChangeAspect="1"/>
          </p:cNvPicPr>
          <p:nvPr/>
        </p:nvPicPr>
        <p:blipFill rotWithShape="1">
          <a:blip r:embed="rId6"/>
          <a:srcRect l="472" r="472"/>
          <a:stretch/>
        </p:blipFill>
        <p:spPr>
          <a:xfrm>
            <a:off x="-35696" y="2766579"/>
            <a:ext cx="5576330" cy="3463799"/>
          </a:xfrm>
          <a:prstGeom prst="rect">
            <a:avLst/>
          </a:prstGeom>
        </p:spPr>
      </p:pic>
      <p:grpSp>
        <p:nvGrpSpPr>
          <p:cNvPr id="12" name="Group 11">
            <a:extLst>
              <a:ext uri="{FF2B5EF4-FFF2-40B4-BE49-F238E27FC236}">
                <a16:creationId xmlns:a16="http://schemas.microsoft.com/office/drawing/2014/main" id="{2F2CB66F-F5B2-2CAC-4C91-CA6CDA8FA7BB}"/>
              </a:ext>
            </a:extLst>
          </p:cNvPr>
          <p:cNvGrpSpPr/>
          <p:nvPr/>
        </p:nvGrpSpPr>
        <p:grpSpPr>
          <a:xfrm rot="20828584">
            <a:off x="4888906" y="4032082"/>
            <a:ext cx="1673572" cy="1673572"/>
            <a:chOff x="4864544" y="3815862"/>
            <a:chExt cx="1870364" cy="1870364"/>
          </a:xfrm>
        </p:grpSpPr>
        <p:sp>
          <p:nvSpPr>
            <p:cNvPr id="13" name="Oval 12">
              <a:extLst>
                <a:ext uri="{FF2B5EF4-FFF2-40B4-BE49-F238E27FC236}">
                  <a16:creationId xmlns:a16="http://schemas.microsoft.com/office/drawing/2014/main" id="{BD189FC0-7B40-CECE-35FB-5BFEC6AAA693}"/>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4F1D9626-7F69-327F-65ED-9476EE644F1A}"/>
                </a:ext>
              </a:extLst>
            </p:cNvPr>
            <p:cNvSpPr txBox="1">
              <a:spLocks/>
            </p:cNvSpPr>
            <p:nvPr/>
          </p:nvSpPr>
          <p:spPr>
            <a:xfrm>
              <a:off x="4992398" y="3818611"/>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Zum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Anzeigen</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klicken</a:t>
              </a: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9" name="Straight Connector 18">
            <a:extLst>
              <a:ext uri="{FF2B5EF4-FFF2-40B4-BE49-F238E27FC236}">
                <a16:creationId xmlns:a16="http://schemas.microsoft.com/office/drawing/2014/main" id="{0611EB85-A2E5-7104-63B2-AB0CFB2A3E0D}"/>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997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F2BB-201D-F96E-924B-5151181CA965}"/>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0443B6E6-540C-0340-3FDD-1FCE0779782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6D32AE52-B49C-8C64-974B-C02D8B44FA9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EDF56A-9797-2EFC-C943-82D6DAEF7533}"/>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91C858C3-8636-4F3D-FC0E-2EABEAA88D37}"/>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Video (10 Min.):</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Wie Ihre Klima-Emotionen die Welt retten können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ein TED-Vortrag, in dem die Psychologin Katharina van Bronswijk erklärt, warum es hilfreich ist, Klimaangst und andere Klima-Emotionen zu empfinden.</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C162D962-9EE2-7C56-F8A2-2A802F26F908}"/>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Ressourcen für</a:t>
            </a:r>
          </a:p>
        </p:txBody>
      </p:sp>
      <p:sp>
        <p:nvSpPr>
          <p:cNvPr id="2" name="Google Shape;145;p2">
            <a:extLst>
              <a:ext uri="{FF2B5EF4-FFF2-40B4-BE49-F238E27FC236}">
                <a16:creationId xmlns:a16="http://schemas.microsoft.com/office/drawing/2014/main" id="{4D3A6C93-87FA-834C-654C-D91FA9F9F5C3}"/>
              </a:ext>
            </a:extLst>
          </p:cNvPr>
          <p:cNvSpPr txBox="1">
            <a:spLocks/>
          </p:cNvSpPr>
          <p:nvPr/>
        </p:nvSpPr>
        <p:spPr>
          <a:xfrm>
            <a:off x="-5" y="1477390"/>
            <a:ext cx="60298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weitere Erkundungen </a:t>
            </a:r>
          </a:p>
        </p:txBody>
      </p:sp>
      <p:pic>
        <p:nvPicPr>
          <p:cNvPr id="8" name="Picture 7">
            <a:extLst>
              <a:ext uri="{FF2B5EF4-FFF2-40B4-BE49-F238E27FC236}">
                <a16:creationId xmlns:a16="http://schemas.microsoft.com/office/drawing/2014/main" id="{DEF4D1BE-2710-559C-4144-254DC8A03CEA}"/>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cxnSp>
        <p:nvCxnSpPr>
          <p:cNvPr id="19" name="Straight Connector 18">
            <a:extLst>
              <a:ext uri="{FF2B5EF4-FFF2-40B4-BE49-F238E27FC236}">
                <a16:creationId xmlns:a16="http://schemas.microsoft.com/office/drawing/2014/main" id="{F4DE4AB2-3E36-00CC-8F1A-808E140C5D34}"/>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descr="A person standing in front of a crowd of people&#10;&#10;AI-generated content may be incorrect.">
            <a:extLst>
              <a:ext uri="{FF2B5EF4-FFF2-40B4-BE49-F238E27FC236}">
                <a16:creationId xmlns:a16="http://schemas.microsoft.com/office/drawing/2014/main" id="{B0C917A3-12F5-3141-7E1E-3AC2FA078E64}"/>
              </a:ext>
            </a:extLst>
          </p:cNvPr>
          <p:cNvPicPr>
            <a:picLocks noChangeAspect="1"/>
          </p:cNvPicPr>
          <p:nvPr/>
        </p:nvPicPr>
        <p:blipFill rotWithShape="1">
          <a:blip r:embed="rId6"/>
          <a:srcRect l="5306" r="5306"/>
          <a:stretch/>
        </p:blipFill>
        <p:spPr>
          <a:xfrm>
            <a:off x="-6" y="2664177"/>
            <a:ext cx="5531150" cy="3780721"/>
          </a:xfrm>
          <a:prstGeom prst="rect">
            <a:avLst/>
          </a:prstGeom>
        </p:spPr>
      </p:pic>
      <p:grpSp>
        <p:nvGrpSpPr>
          <p:cNvPr id="14" name="Group 13">
            <a:extLst>
              <a:ext uri="{FF2B5EF4-FFF2-40B4-BE49-F238E27FC236}">
                <a16:creationId xmlns:a16="http://schemas.microsoft.com/office/drawing/2014/main" id="{B9E9A654-9FBC-9BE7-0DAF-BF81940F8E77}"/>
              </a:ext>
            </a:extLst>
          </p:cNvPr>
          <p:cNvGrpSpPr/>
          <p:nvPr/>
        </p:nvGrpSpPr>
        <p:grpSpPr>
          <a:xfrm rot="20828584">
            <a:off x="4888906" y="4032082"/>
            <a:ext cx="1673572" cy="1673572"/>
            <a:chOff x="4864544" y="3815862"/>
            <a:chExt cx="1870364" cy="1870364"/>
          </a:xfrm>
        </p:grpSpPr>
        <p:sp>
          <p:nvSpPr>
            <p:cNvPr id="15" name="Oval 14">
              <a:extLst>
                <a:ext uri="{FF2B5EF4-FFF2-40B4-BE49-F238E27FC236}">
                  <a16:creationId xmlns:a16="http://schemas.microsoft.com/office/drawing/2014/main" id="{CC7CBA09-9C4F-6CC6-307E-5C9567BE0547}"/>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1D436E00-B91B-BAE5-6AB2-75DA96C69193}"/>
                </a:ext>
              </a:extLst>
            </p:cNvPr>
            <p:cNvSpPr txBox="1">
              <a:spLocks/>
            </p:cNvSpPr>
            <p:nvPr/>
          </p:nvSpPr>
          <p:spPr>
            <a:xfrm>
              <a:off x="4919966" y="3845546"/>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Zum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Anzeigen</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klicken</a:t>
              </a: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2809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B224-9BEF-1BF3-FA61-E273F82DD19F}"/>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66B207C6-94AF-97FE-4C84-50F5AFA62200}"/>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12A4AA1B-8B4E-8732-15BF-0F4D6228C096}"/>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AF8AADFB-73D1-654E-03AC-C84465E6B60E}"/>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F66EAD08-795E-A907-67D0-9386F132785E}"/>
              </a:ext>
            </a:extLst>
          </p:cNvPr>
          <p:cNvSpPr txBox="1">
            <a:spLocks/>
          </p:cNvSpPr>
          <p:nvPr/>
        </p:nvSpPr>
        <p:spPr>
          <a:xfrm>
            <a:off x="5707382" y="725132"/>
            <a:ext cx="5845710"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Spiel:</a:t>
            </a:r>
          </a:p>
          <a:p>
            <a:pPr marL="0" indent="0">
              <a:lnSpc>
                <a:spcPts val="2700"/>
              </a:lnSpc>
              <a:spcBef>
                <a:spcPts val="0"/>
              </a:spcBef>
              <a:buClr>
                <a:srgbClr val="E6C8C7"/>
              </a:buClr>
              <a:buNone/>
            </a:pPr>
            <a:endParaRPr lang="en-IE" sz="20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000" b="1" dirty="0">
                <a:solidFill>
                  <a:srgbClr val="404040"/>
                </a:solidFill>
                <a:latin typeface="Calibri" panose="020F0502020204030204" pitchFamily="34" charset="0"/>
                <a:ea typeface="Calibri" panose="020F0502020204030204" pitchFamily="34" charset="0"/>
                <a:cs typeface="Calibri" panose="020F0502020204030204" pitchFamily="34" charset="0"/>
              </a:rPr>
              <a:t>KEBA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ist ein Spiel, das Zusammenarbeit und Kreativität fördert, um komplexe Themen wie den Klimawandel und die damit verbundenen emotionalen Reaktionen zu verarbeiten. Das Spiel unterteilt Diskussionen in überschaubare Kategorien, sodass die Teilnehmer das Thema aus verschiedenen Perspektiven beleuchten können. </a:t>
            </a:r>
          </a:p>
          <a:p>
            <a:pPr marL="0" indent="0">
              <a:lnSpc>
                <a:spcPts val="27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Für Pädagogen, die sich mit Klimangst befassen, </a:t>
            </a:r>
          </a:p>
          <a:p>
            <a:pPr marL="0" indent="0">
              <a:lnSpc>
                <a:spcPts val="27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bietet KEBA einen sicheren, angeleiteten Ansatz, um </a:t>
            </a:r>
          </a:p>
          <a:p>
            <a:pPr marL="0" indent="0">
              <a:lnSpc>
                <a:spcPts val="27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mit dem sie ihren Schülern helfen können, ihre Gedanken zu ordnen, Erfahrungen auszutauschen und gemeinsam</a:t>
            </a:r>
          </a:p>
          <a:p>
            <a:pPr marL="0" indent="0">
              <a:lnSpc>
                <a:spcPts val="2700"/>
              </a:lnSpc>
              <a:spcBef>
                <a:spcPts val="0"/>
              </a:spcBef>
              <a:buClr>
                <a:srgbClr val="E6C8C7"/>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zu umsetzbaren Erkenntnissen zu gelangen.</a:t>
            </a:r>
            <a:b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EEF1F4CF-3A2E-925F-28A1-A62D2092D456}"/>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Ressourcen für</a:t>
            </a:r>
          </a:p>
        </p:txBody>
      </p:sp>
      <p:sp>
        <p:nvSpPr>
          <p:cNvPr id="2" name="Google Shape;145;p2">
            <a:extLst>
              <a:ext uri="{FF2B5EF4-FFF2-40B4-BE49-F238E27FC236}">
                <a16:creationId xmlns:a16="http://schemas.microsoft.com/office/drawing/2014/main" id="{CAF9ECCE-60B4-CFEC-5C2F-45A8BF3F3EDD}"/>
              </a:ext>
            </a:extLst>
          </p:cNvPr>
          <p:cNvSpPr txBox="1">
            <a:spLocks/>
          </p:cNvSpPr>
          <p:nvPr/>
        </p:nvSpPr>
        <p:spPr>
          <a:xfrm>
            <a:off x="-5" y="1477390"/>
            <a:ext cx="535700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weitere Erkundungen </a:t>
            </a:r>
          </a:p>
        </p:txBody>
      </p:sp>
      <p:cxnSp>
        <p:nvCxnSpPr>
          <p:cNvPr id="19" name="Straight Connector 18">
            <a:extLst>
              <a:ext uri="{FF2B5EF4-FFF2-40B4-BE49-F238E27FC236}">
                <a16:creationId xmlns:a16="http://schemas.microsoft.com/office/drawing/2014/main" id="{5B434C96-BFD8-06D1-8A08-83BFE3288635}"/>
              </a:ext>
            </a:extLst>
          </p:cNvPr>
          <p:cNvCxnSpPr>
            <a:cxnSpLocks/>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43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AAC6-D77E-B960-04EA-409537F561D4}"/>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33E0823E-9445-6C6F-4206-9E7A50482C29}"/>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96B9DC25-D21C-25E0-F507-DE4C1F09007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E49A04D1-C335-4A96-4871-757C7A5D988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9B272FC3-0895-72E7-9FE0-B9D186B00551}"/>
              </a:ext>
            </a:extLst>
          </p:cNvPr>
          <p:cNvSpPr txBox="1">
            <a:spLocks/>
          </p:cNvSpPr>
          <p:nvPr/>
        </p:nvSpPr>
        <p:spPr>
          <a:xfrm>
            <a:off x="5707382" y="725132"/>
            <a:ext cx="5283003"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Spiel:</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Das Spiel fordert die Teilnehmer dazu auf, ihre Ideen in vier Gruppen einzuteilen: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Komponenten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Eigenschaften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Beteiligte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und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Aufgaben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00"/>
              </a:lnSpc>
              <a:spcBef>
                <a:spcPts val="0"/>
              </a:spcBef>
              <a:buClr>
                <a:srgbClr val="E6C8C7"/>
              </a:buClr>
              <a:buNone/>
            </a:pPr>
            <a:endPar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Im Zusammenhang mit Klimangst ermöglichen diese Kategorien den Schülern, nicht nur die physikalischen Aspekte des Klimawandels zu verstehen, sondern auch die emotionalen und gesellschaftlichen Reaktionen, die er auslöst.</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A0DAEA23-B19D-D3F4-B324-1C2868A7011D}"/>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Ressourcen für</a:t>
            </a:r>
          </a:p>
        </p:txBody>
      </p:sp>
      <p:sp>
        <p:nvSpPr>
          <p:cNvPr id="2" name="Google Shape;145;p2">
            <a:extLst>
              <a:ext uri="{FF2B5EF4-FFF2-40B4-BE49-F238E27FC236}">
                <a16:creationId xmlns:a16="http://schemas.microsoft.com/office/drawing/2014/main" id="{69208909-9F3C-6CC5-FF17-4ABCF4D26948}"/>
              </a:ext>
            </a:extLst>
          </p:cNvPr>
          <p:cNvSpPr txBox="1">
            <a:spLocks/>
          </p:cNvSpPr>
          <p:nvPr/>
        </p:nvSpPr>
        <p:spPr>
          <a:xfrm>
            <a:off x="-5" y="1477390"/>
            <a:ext cx="54605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weitere Erkundungen </a:t>
            </a:r>
          </a:p>
        </p:txBody>
      </p:sp>
      <p:cxnSp>
        <p:nvCxnSpPr>
          <p:cNvPr id="19" name="Straight Connector 18">
            <a:extLst>
              <a:ext uri="{FF2B5EF4-FFF2-40B4-BE49-F238E27FC236}">
                <a16:creationId xmlns:a16="http://schemas.microsoft.com/office/drawing/2014/main" id="{2F59DC1D-3139-7656-3B58-0B02E599BFCE}"/>
              </a:ext>
            </a:extLst>
          </p:cNvPr>
          <p:cNvCxnSpPr>
            <a:cxnSpLocks/>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93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49FA-E923-5440-3D82-E0857367787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3F9763C-6B65-FABA-E4F6-98690793AB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48836A-EBEC-C607-18E8-F49A209F11DC}"/>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764F4EC-9ECF-70E8-9358-C3C7A8F2184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F9907AD-8367-811E-59C9-201CF96B10E6}"/>
              </a:ext>
            </a:extLst>
          </p:cNvPr>
          <p:cNvSpPr txBox="1">
            <a:spLocks/>
          </p:cNvSpPr>
          <p:nvPr/>
        </p:nvSpPr>
        <p:spPr>
          <a:xfrm>
            <a:off x="773725" y="2140230"/>
            <a:ext cx="1032215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Ziel: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Eine interaktive Diskussion und Auseinandersetzung     mit Klimangst zu ermöglichen und den Teilnehmern dabei zu helfen, überwältigende Emotionen in strukturierte </a:t>
            </a: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Gedanken und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umsetzbare Schritte umzuwandeln.</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Dauer: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30–60 Minuten</a:t>
            </a:r>
          </a:p>
          <a:p>
            <a:pPr marL="0" indent="0">
              <a:lnSpc>
                <a:spcPts val="2300"/>
              </a:lnSpc>
              <a:spcBef>
                <a:spcPts val="400"/>
              </a:spcBef>
              <a:buClr>
                <a:srgbClr val="5398A2"/>
              </a:buClr>
              <a:buNone/>
              <a:tabLst>
                <a:tab pos="3548063" algn="l"/>
              </a:tabLst>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Anzahl der Teilnehmer: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5–20</a:t>
            </a:r>
          </a:p>
          <a:p>
            <a:pPr marL="0" indent="0">
              <a:lnSpc>
                <a:spcPts val="2300"/>
              </a:lnSpc>
              <a:spcBef>
                <a:spcPts val="400"/>
              </a:spcBef>
              <a:buClr>
                <a:srgbClr val="5398A2"/>
              </a:buClr>
              <a:buNone/>
              <a:tabLst>
                <a:tab pos="3548063" algn="l"/>
              </a:tabLst>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Materialien: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Großes Whiteboard oder Papier, Marker, Haftnotizen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0BFF9AFA-2BAC-2E6D-7232-A3E121D48D09}"/>
              </a:ext>
            </a:extLst>
          </p:cNvPr>
          <p:cNvSpPr txBox="1">
            <a:spLocks/>
          </p:cNvSpPr>
          <p:nvPr/>
        </p:nvSpPr>
        <p:spPr>
          <a:xfrm>
            <a:off x="-17761" y="385856"/>
            <a:ext cx="103953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Schritt-für-Schritt-Anleitung für Pädagogen </a:t>
            </a:r>
          </a:p>
        </p:txBody>
      </p:sp>
      <p:cxnSp>
        <p:nvCxnSpPr>
          <p:cNvPr id="2" name="Straight Connector 1">
            <a:extLst>
              <a:ext uri="{FF2B5EF4-FFF2-40B4-BE49-F238E27FC236}">
                <a16:creationId xmlns:a16="http://schemas.microsoft.com/office/drawing/2014/main" id="{228545B8-F1D7-50C6-4B77-942F494B7277}"/>
              </a:ext>
            </a:extLst>
          </p:cNvPr>
          <p:cNvCxnSpPr>
            <a:cxnSpLocks/>
          </p:cNvCxnSpPr>
          <p:nvPr/>
        </p:nvCxnSpPr>
        <p:spPr>
          <a:xfrm>
            <a:off x="630845" y="1926140"/>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933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CB94-F8DD-0B70-E079-83FAD1FB3FF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50CD04-9007-3B32-3FAC-AE326A1DB26B}"/>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7138C4A-7ECD-9C57-D45B-B8679AAD415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4858297-8946-C183-43A3-E4212E73CB3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164943E-DBB0-7C24-86D4-38117A5C84FE}"/>
              </a:ext>
            </a:extLst>
          </p:cNvPr>
          <p:cNvSpPr txBox="1">
            <a:spLocks/>
          </p:cNvSpPr>
          <p:nvPr/>
        </p:nvSpPr>
        <p:spPr>
          <a:xfrm>
            <a:off x="-17761" y="385856"/>
            <a:ext cx="785007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01 – Vorbereitung</a:t>
            </a:r>
          </a:p>
        </p:txBody>
      </p:sp>
      <p:sp>
        <p:nvSpPr>
          <p:cNvPr id="3" name="Text Placeholder 3">
            <a:extLst>
              <a:ext uri="{FF2B5EF4-FFF2-40B4-BE49-F238E27FC236}">
                <a16:creationId xmlns:a16="http://schemas.microsoft.com/office/drawing/2014/main" id="{070C1D23-47A6-293B-516B-9D0409A4495C}"/>
              </a:ext>
            </a:extLst>
          </p:cNvPr>
          <p:cNvSpPr txBox="1">
            <a:spLocks/>
          </p:cNvSpPr>
          <p:nvPr/>
        </p:nvSpPr>
        <p:spPr>
          <a:xfrm>
            <a:off x="739133" y="2145323"/>
            <a:ext cx="7877329"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Legen Sie vor dem Spiel fest, welchen spezifischen Aspekt der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Klimangst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Teilnehmer untersuchen sollen. </a:t>
            </a:r>
          </a:p>
          <a:p>
            <a:pPr marL="0" indent="0">
              <a:lnSpc>
                <a:spcPts val="2300"/>
              </a:lnSpc>
              <a:spcBef>
                <a:spcPts val="400"/>
              </a:spcBef>
              <a:buClr>
                <a:srgbClr val="5398A2"/>
              </a:buClr>
              <a:buNone/>
              <a:tabLst>
                <a:tab pos="35480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Zeichnen Sie eine 2x2-Matrix auf eine große Tafel oder ein großes Blatt Papier. Beschriften Sie jeden Quadranten mit einer der folgenden Kategorien: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Komponenten, Merkmale, Teilnehmer und Herausforderungen. </a:t>
            </a:r>
            <a:endParaRPr lang="sv-S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33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CAE8-18C7-0B11-04F4-6194723082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E0AD22C-6473-1C7E-C31B-4E99C42A064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B751DD7-495B-C249-090B-8CE13158CEC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E2641B7-9640-EE14-1F26-C1B5520314C0}"/>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17FB43D1-CC2A-DC73-4FF8-17FE86DB3BAA}"/>
              </a:ext>
            </a:extLst>
          </p:cNvPr>
          <p:cNvSpPr txBox="1">
            <a:spLocks/>
          </p:cNvSpPr>
          <p:nvPr/>
        </p:nvSpPr>
        <p:spPr>
          <a:xfrm>
            <a:off x="-17761" y="385856"/>
            <a:ext cx="86342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02 – Vorstellung der Teilnehmer</a:t>
            </a:r>
          </a:p>
        </p:txBody>
      </p:sp>
      <p:sp>
        <p:nvSpPr>
          <p:cNvPr id="3" name="Text Placeholder 3">
            <a:extLst>
              <a:ext uri="{FF2B5EF4-FFF2-40B4-BE49-F238E27FC236}">
                <a16:creationId xmlns:a16="http://schemas.microsoft.com/office/drawing/2014/main" id="{7483291E-ED87-A12A-C7EE-4ECD3BC72B65}"/>
              </a:ext>
            </a:extLst>
          </p:cNvPr>
          <p:cNvSpPr txBox="1">
            <a:spLocks/>
          </p:cNvSpPr>
          <p:nvPr/>
        </p:nvSpPr>
        <p:spPr>
          <a:xfrm>
            <a:off x="598456" y="1734138"/>
            <a:ext cx="10462267"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Erklären Sie, dass diese Aktivität es ihnen ermöglicht, gemeinsam anhand der vier Kategorien zu erkunden, was sie über </a:t>
            </a: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Klimangst</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 wissen und empfinden.</a:t>
            </a:r>
          </a:p>
          <a:p>
            <a:pPr marL="342900" lvl="1" indent="-342900">
              <a:lnSpc>
                <a:spcPts val="2300"/>
              </a:lnSpc>
              <a:spcBef>
                <a:spcPts val="400"/>
              </a:spcBef>
              <a:buClr>
                <a:srgbClr val="5398A2"/>
              </a:buClr>
              <a:tabLst>
                <a:tab pos="3548063" algn="l"/>
              </a:tabLst>
            </a:pPr>
            <a:endPar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Definieren Sie jede Kategorie:</a:t>
            </a:r>
          </a:p>
          <a:p>
            <a:pPr marL="765175" lvl="1" indent="-331788">
              <a:lnSpc>
                <a:spcPts val="2300"/>
              </a:lnSpc>
              <a:spcBef>
                <a:spcPts val="400"/>
              </a:spcBef>
              <a:buClr>
                <a:srgbClr val="5398A2"/>
              </a:buClr>
              <a:tabLst>
                <a:tab pos="3548063" algn="l"/>
              </a:tabLst>
            </a:pP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„Komponenten”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beziehen sich auf die Teile oder Elemente des Themas. Beispielsweise spiegeln steigende Temperaturen, extreme Wetterereignisse oder Medienberichte über den Klimawandel Komponenten wider, die Klimangst auslösen.</a:t>
            </a:r>
          </a:p>
          <a:p>
            <a:pPr marL="765175" lvl="1" indent="-331788">
              <a:lnSpc>
                <a:spcPts val="2300"/>
              </a:lnSpc>
              <a:spcBef>
                <a:spcPts val="400"/>
              </a:spcBef>
              <a:buClr>
                <a:srgbClr val="5398A2"/>
              </a:buClr>
              <a:tabLst>
                <a:tab pos="3548063" algn="l"/>
              </a:tabLst>
            </a:pP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„Merkmale“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beschreiben das Thema genauer. Sie können beispielsweise beschreiben, wie sich Klimangst äußert (z. B. Angst, Hilflosigkeit) oder wie bestimmte Umweltveränderungen das psychische Wohlbefinden beeinflussen (z. B. Erschöpfung, Überforderung, (mangelnde) Motivation).</a:t>
            </a:r>
          </a:p>
          <a:p>
            <a:pPr marL="765175" lvl="1" indent="-331788">
              <a:lnSpc>
                <a:spcPts val="2300"/>
              </a:lnSpc>
              <a:spcBef>
                <a:spcPts val="400"/>
              </a:spcBef>
              <a:buClr>
                <a:srgbClr val="5398A2"/>
              </a:buClr>
              <a:tabLst>
                <a:tab pos="3548063" algn="l"/>
              </a:tabLst>
            </a:pP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„Beteiligte“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beziehen sich auf die beteiligten Personen oder Gruppen, wie z. B. Jugendliche, politische Entscheidungsträger oder Umweltaktivisten.</a:t>
            </a:r>
          </a:p>
          <a:p>
            <a:pPr marL="765175" lvl="1" indent="-331788">
              <a:lnSpc>
                <a:spcPts val="2300"/>
              </a:lnSpc>
              <a:spcBef>
                <a:spcPts val="400"/>
              </a:spcBef>
              <a:buClr>
                <a:srgbClr val="5398A2"/>
              </a:buClr>
              <a:tabLst>
                <a:tab pos="3548063" algn="l"/>
              </a:tabLst>
            </a:pPr>
            <a:r>
              <a:rPr lang="en-IE" sz="1800" b="1" dirty="0">
                <a:solidFill>
                  <a:srgbClr val="404040"/>
                </a:solidFill>
                <a:latin typeface="Calibri" panose="020F0502020204030204" pitchFamily="34" charset="0"/>
                <a:ea typeface="Calibri" panose="020F0502020204030204" pitchFamily="34" charset="0"/>
                <a:cs typeface="Calibri" panose="020F0502020204030204" pitchFamily="34" charset="0"/>
              </a:rPr>
              <a:t>„Herausforderungen“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beziehen sich auf Hindernisse im Zusammenhang mit dem Thema, wie z. B. der Umgang mit Ökoangst, mangelnder politischer Wille, die Lobby der fossilen Brennstoffe oder die Apathie der Öffentlichkeit.</a:t>
            </a:r>
          </a:p>
          <a:p>
            <a:pPr marL="342900" lvl="1" indent="-342900">
              <a:lnSpc>
                <a:spcPts val="2300"/>
              </a:lnSpc>
              <a:spcBef>
                <a:spcPts val="400"/>
              </a:spcBef>
              <a:buClr>
                <a:srgbClr val="5398A2"/>
              </a:buClr>
              <a:tabLst>
                <a:tab pos="3548063" algn="l"/>
              </a:tabLst>
            </a:pPr>
            <a:endParaRPr lang="sv-SE" sz="18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8437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36AD-43A1-38E2-BF12-0B50021AC4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E710BEA-BDB8-A36B-C589-3A038CE459A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62A478E-C7BC-1346-00A0-A0F3A9D91C0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1C923BB-7E84-F3DC-4E03-0A0024F2F81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4FD0EA4-F054-C426-4D34-9D6E38FAE70F}"/>
              </a:ext>
            </a:extLst>
          </p:cNvPr>
          <p:cNvSpPr txBox="1">
            <a:spLocks/>
          </p:cNvSpPr>
          <p:nvPr/>
        </p:nvSpPr>
        <p:spPr>
          <a:xfrm>
            <a:off x="-17760" y="385856"/>
            <a:ext cx="11711530" cy="1002997"/>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03 – Teilnehmer in Teams aufteilen und Rollen zuweisen</a:t>
            </a:r>
          </a:p>
        </p:txBody>
      </p:sp>
      <p:sp>
        <p:nvSpPr>
          <p:cNvPr id="3" name="Text Placeholder 3">
            <a:extLst>
              <a:ext uri="{FF2B5EF4-FFF2-40B4-BE49-F238E27FC236}">
                <a16:creationId xmlns:a16="http://schemas.microsoft.com/office/drawing/2014/main" id="{EACE8632-CF9C-037B-A391-FB45F5DAA79E}"/>
              </a:ext>
            </a:extLst>
          </p:cNvPr>
          <p:cNvSpPr txBox="1">
            <a:spLocks/>
          </p:cNvSpPr>
          <p:nvPr/>
        </p:nvSpPr>
        <p:spPr>
          <a:xfrm>
            <a:off x="606871" y="2156167"/>
            <a:ext cx="7218283" cy="4033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Wenn die größere Gruppe aus 8 oder mehr Teilnehmern besteht: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Teilen Sie die Gruppe in 4 Teams auf und weisen Sie jeder Gruppe eine der vier Kategorien zu.</a:t>
            </a:r>
          </a:p>
          <a:p>
            <a:pPr marL="342900" lvl="1" indent="-342900">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Wenn die Gruppe weniger als 8 Personen umfasst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lassen Sie sie in einem Team arbeiten und alle Kategorien abdecken.</a:t>
            </a:r>
          </a:p>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jedem Team (bei einer größeren Gruppe) oder jeder Person (bei einer kleinen Gruppe) Haftnotizen und Stifte zur Verfügung.</a:t>
            </a:r>
          </a:p>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Jedes Team hat die Aufgabe, Informationen über seine Kategorie in Bezug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auf Klimangst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zu sammeln und zu organisieren</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342900" lvl="1" indent="-342900">
              <a:lnSpc>
                <a:spcPts val="2300"/>
              </a:lnSpc>
              <a:spcBef>
                <a:spcPts val="400"/>
              </a:spcBef>
              <a:buClr>
                <a:srgbClr val="5398A2"/>
              </a:buClr>
              <a:tabLst>
                <a:tab pos="3548063" algn="l"/>
              </a:tabLst>
            </a:pP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07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6E84-D70F-EED5-1525-D3D5C6C2B4B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6D57952-7E4D-5ADC-7972-CEC331B1A61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2B32BC0-E315-AE41-5308-36EB6A72A74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0FE0C8E-A1ED-E4F7-BE36-5F493BF005C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1C21DBB-65C3-CD24-4A88-BF95DB51D2EB}"/>
              </a:ext>
            </a:extLst>
          </p:cNvPr>
          <p:cNvSpPr txBox="1">
            <a:spLocks/>
          </p:cNvSpPr>
          <p:nvPr/>
        </p:nvSpPr>
        <p:spPr>
          <a:xfrm>
            <a:off x="-17760" y="385856"/>
            <a:ext cx="116461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04 – Informationssammlung (5 Minuten) </a:t>
            </a:r>
          </a:p>
        </p:txBody>
      </p:sp>
      <p:sp>
        <p:nvSpPr>
          <p:cNvPr id="3" name="Text Placeholder 3">
            <a:extLst>
              <a:ext uri="{FF2B5EF4-FFF2-40B4-BE49-F238E27FC236}">
                <a16:creationId xmlns:a16="http://schemas.microsoft.com/office/drawing/2014/main" id="{4CE8053E-1CF8-12EA-4417-B7E4B1E0204E}"/>
              </a:ext>
            </a:extLst>
          </p:cNvPr>
          <p:cNvSpPr txBox="1">
            <a:spLocks/>
          </p:cNvSpPr>
          <p:nvPr/>
        </p:nvSpPr>
        <p:spPr>
          <a:xfrm>
            <a:off x="571703" y="1923071"/>
            <a:ext cx="5524298"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Wenn es mehrere Teams gibt, sollten die Teams andere Teilnehmer befragen und deren Meinung dazu einholen, wie sie Klimangst in Bezug auf ihre zugewiesene Kategorie wahrnehmen oder erleben. Ermutigen Sie die Teilnehmer, unterschiedliche Perspektiven einzuholen.</a:t>
            </a:r>
          </a:p>
          <a:p>
            <a:pPr marL="0" lvl="1" indent="0">
              <a:lnSpc>
                <a:spcPts val="2300"/>
              </a:lnSpc>
              <a:spcBef>
                <a:spcPts val="400"/>
              </a:spcBef>
              <a:buClr>
                <a:srgbClr val="5398A2"/>
              </a:buClr>
              <a:buNone/>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539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D701DB9-7900-CB29-4068-C6F026C69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8144340-19CC-3F36-0D7F-382CAA54CFEC}"/>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DB35FE9-1DED-4A94-38A4-9B71F761E7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C750371-C5B0-92F6-AEB3-F8BF3160550A}"/>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758E116F-F540-E695-D169-2B48377211E8}"/>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EFE04-BFF5-9532-73DE-3085BBADEE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EB513A8-E52C-B3DC-2E5F-20643DDFB069}"/>
              </a:ext>
            </a:extLst>
          </p:cNvPr>
          <p:cNvSpPr/>
          <p:nvPr/>
        </p:nvSpPr>
        <p:spPr>
          <a:xfrm>
            <a:off x="6959346" y="2532278"/>
            <a:ext cx="241450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ED323F53-761F-E930-7379-3C786D8B7CD1}"/>
              </a:ext>
            </a:extLst>
          </p:cNvPr>
          <p:cNvSpPr txBox="1"/>
          <p:nvPr/>
        </p:nvSpPr>
        <p:spPr>
          <a:xfrm>
            <a:off x="7011208" y="2548765"/>
            <a:ext cx="2416431"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Angst</a:t>
            </a:r>
          </a:p>
        </p:txBody>
      </p:sp>
      <p:pic>
        <p:nvPicPr>
          <p:cNvPr id="29" name="Picture 28">
            <a:extLst>
              <a:ext uri="{FF2B5EF4-FFF2-40B4-BE49-F238E27FC236}">
                <a16:creationId xmlns:a16="http://schemas.microsoft.com/office/drawing/2014/main" id="{9E1C3763-2AA9-58F8-A21A-D15FAE3C586A}"/>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631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D4414-02AD-E645-8E08-5CC611A53A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8DD663-2460-001F-09E9-56989A14E844}"/>
              </a:ext>
            </a:extLst>
          </p:cNvPr>
          <p:cNvPicPr>
            <a:picLocks noChangeAspect="1"/>
          </p:cNvPicPr>
          <p:nvPr/>
        </p:nvPicPr>
        <p:blipFill rotWithShape="1">
          <a:blip r:embed="rId2"/>
          <a:srcRect l="-16994" t="48092" r="16994" b="33233"/>
          <a:stretch/>
        </p:blipFill>
        <p:spPr>
          <a:xfrm>
            <a:off x="5321255" y="2806"/>
            <a:ext cx="6855027" cy="1920265"/>
          </a:xfrm>
          <a:prstGeom prst="rect">
            <a:avLst/>
          </a:prstGeom>
        </p:spPr>
      </p:pic>
      <p:sp>
        <p:nvSpPr>
          <p:cNvPr id="11" name="Google Shape;133;p1">
            <a:extLst>
              <a:ext uri="{FF2B5EF4-FFF2-40B4-BE49-F238E27FC236}">
                <a16:creationId xmlns:a16="http://schemas.microsoft.com/office/drawing/2014/main" id="{C91149EB-5BDF-844B-52F0-2F32BC1BB72C}"/>
              </a:ext>
            </a:extLst>
          </p:cNvPr>
          <p:cNvSpPr/>
          <p:nvPr/>
        </p:nvSpPr>
        <p:spPr>
          <a:xfrm rot="10800000">
            <a:off x="-7" y="-8"/>
            <a:ext cx="12192006" cy="1923078"/>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8D5ED-2FB0-2326-F817-C8B1C541721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29CC8AB-1F32-BF4D-B1DF-6B50EED3D85E}"/>
              </a:ext>
            </a:extLst>
          </p:cNvPr>
          <p:cNvSpPr txBox="1">
            <a:spLocks/>
          </p:cNvSpPr>
          <p:nvPr/>
        </p:nvSpPr>
        <p:spPr>
          <a:xfrm>
            <a:off x="-17760" y="291154"/>
            <a:ext cx="66773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a:t>
            </a:r>
            <a:r>
              <a:rPr lang="en-US" sz="3500">
                <a:solidFill>
                  <a:srgbClr val="5398A2"/>
                </a:solidFill>
              </a:rPr>
              <a:t>05 –Informationen</a:t>
            </a:r>
            <a:endParaRPr lang="en-US" sz="3500" dirty="0">
              <a:solidFill>
                <a:srgbClr val="5398A2"/>
              </a:solidFill>
            </a:endParaRPr>
          </a:p>
        </p:txBody>
      </p:sp>
      <p:sp>
        <p:nvSpPr>
          <p:cNvPr id="3" name="Text Placeholder 3">
            <a:extLst>
              <a:ext uri="{FF2B5EF4-FFF2-40B4-BE49-F238E27FC236}">
                <a16:creationId xmlns:a16="http://schemas.microsoft.com/office/drawing/2014/main" id="{B4482467-11D2-A539-9894-4D4D70993CBA}"/>
              </a:ext>
            </a:extLst>
          </p:cNvPr>
          <p:cNvSpPr txBox="1">
            <a:spLocks/>
          </p:cNvSpPr>
          <p:nvPr/>
        </p:nvSpPr>
        <p:spPr>
          <a:xfrm>
            <a:off x="571699" y="2156521"/>
            <a:ext cx="3787992"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Teams nehmen sich einige Minuten Zeit, um die gesammelten Informationen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zu analysieren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und auf Haftnotizen zu ordnen. Anschließend klebt jedes Team diese Notizen in den entsprechenden Quadranten der Matrix.</a:t>
            </a:r>
          </a:p>
          <a:p>
            <a:pPr marL="0" lvl="1" indent="0">
              <a:lnSpc>
                <a:spcPts val="2300"/>
              </a:lnSpc>
              <a:spcBef>
                <a:spcPts val="400"/>
              </a:spcBef>
              <a:buClr>
                <a:srgbClr val="5398A2"/>
              </a:buClr>
              <a:buNone/>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0CC5C276-673D-9D9F-94C7-EE9A48125E40}"/>
              </a:ext>
            </a:extLst>
          </p:cNvPr>
          <p:cNvSpPr txBox="1">
            <a:spLocks/>
          </p:cNvSpPr>
          <p:nvPr/>
        </p:nvSpPr>
        <p:spPr>
          <a:xfrm>
            <a:off x="-17761" y="1006984"/>
            <a:ext cx="467768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Analyse (3 Minuten)</a:t>
            </a:r>
          </a:p>
        </p:txBody>
      </p:sp>
      <p:sp>
        <p:nvSpPr>
          <p:cNvPr id="5" name="Google Shape;145;p2">
            <a:extLst>
              <a:ext uri="{FF2B5EF4-FFF2-40B4-BE49-F238E27FC236}">
                <a16:creationId xmlns:a16="http://schemas.microsoft.com/office/drawing/2014/main" id="{7940D3F0-F7C9-9D2B-31C4-8080D8FBA9FB}"/>
              </a:ext>
            </a:extLst>
          </p:cNvPr>
          <p:cNvSpPr txBox="1">
            <a:spLocks/>
          </p:cNvSpPr>
          <p:nvPr/>
        </p:nvSpPr>
        <p:spPr>
          <a:xfrm>
            <a:off x="6790037" y="291154"/>
            <a:ext cx="34495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38113" indent="0">
              <a:lnSpc>
                <a:spcPct val="111193"/>
              </a:lnSpc>
              <a:buClr>
                <a:schemeClr val="lt1"/>
              </a:buClr>
              <a:buSzPts val="3100"/>
            </a:pPr>
            <a:r>
              <a:rPr lang="en-US" sz="3500" dirty="0">
                <a:solidFill>
                  <a:srgbClr val="5398A2"/>
                </a:solidFill>
              </a:rPr>
              <a:t>SCHRITT 06 –</a:t>
            </a:r>
          </a:p>
        </p:txBody>
      </p:sp>
      <p:sp>
        <p:nvSpPr>
          <p:cNvPr id="6" name="Text Placeholder 3">
            <a:extLst>
              <a:ext uri="{FF2B5EF4-FFF2-40B4-BE49-F238E27FC236}">
                <a16:creationId xmlns:a16="http://schemas.microsoft.com/office/drawing/2014/main" id="{5A0757E5-21CE-508D-03AC-2EBAD1FE3FAB}"/>
              </a:ext>
            </a:extLst>
          </p:cNvPr>
          <p:cNvSpPr txBox="1">
            <a:spLocks/>
          </p:cNvSpPr>
          <p:nvPr/>
        </p:nvSpPr>
        <p:spPr>
          <a:xfrm>
            <a:off x="5832504" y="2156521"/>
            <a:ext cx="5893399"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Wenn es mehrere Teams gibt, präsentiert jedes Team seine Ergebnisse der Gruppe. Wenn es nur ein Team gibt, wählen Sie vier Teilnehmer aus, die jeweils eine Kategorie vorstellen. Bitten Sie die Gruppe nach allen Präsentationen, über das Gehörte nachzudenken. Fragen Sie:</a:t>
            </a:r>
          </a:p>
          <a:p>
            <a:pPr marL="342900" lvl="1" indent="-342900">
              <a:lnSpc>
                <a:spcPts val="2300"/>
              </a:lnSpc>
              <a:spcBef>
                <a:spcPts val="400"/>
              </a:spcBef>
              <a:buClr>
                <a:srgbClr val="5398A2"/>
              </a:buClr>
              <a:tabLst>
                <a:tab pos="35480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Gab es überraschende Erkenntnisse?</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Gibt es Gemeinsamkeiten zwischen den Kategorien?</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tragen diese Komponenten (und ihr Zusammenspiel) zur allgemeinen Erfahrung von Klimangst bei?</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Abschluss und Reflexion</a:t>
            </a:r>
          </a:p>
          <a:p>
            <a:pPr marL="342900" lvl="1" indent="-342900">
              <a:lnSpc>
                <a:spcPts val="2300"/>
              </a:lnSpc>
              <a:spcBef>
                <a:spcPts val="400"/>
              </a:spcBef>
              <a:buClr>
                <a:srgbClr val="5398A2"/>
              </a:buClr>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145;p2">
            <a:extLst>
              <a:ext uri="{FF2B5EF4-FFF2-40B4-BE49-F238E27FC236}">
                <a16:creationId xmlns:a16="http://schemas.microsoft.com/office/drawing/2014/main" id="{EA559EBF-2B32-1E9C-13A2-DD88AD6D6CE6}"/>
              </a:ext>
            </a:extLst>
          </p:cNvPr>
          <p:cNvSpPr txBox="1">
            <a:spLocks/>
          </p:cNvSpPr>
          <p:nvPr/>
        </p:nvSpPr>
        <p:spPr>
          <a:xfrm>
            <a:off x="6659592" y="1107112"/>
            <a:ext cx="462271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5875" indent="0">
              <a:lnSpc>
                <a:spcPct val="111193"/>
              </a:lnSpc>
              <a:buClr>
                <a:schemeClr val="lt1"/>
              </a:buClr>
              <a:buSzPts val="3100"/>
            </a:pPr>
            <a:r>
              <a:rPr lang="en-US" sz="3500" dirty="0">
                <a:solidFill>
                  <a:srgbClr val="5398A2"/>
                </a:solidFill>
              </a:rPr>
              <a:t> Gruppendiskussion</a:t>
            </a:r>
          </a:p>
        </p:txBody>
      </p:sp>
      <p:cxnSp>
        <p:nvCxnSpPr>
          <p:cNvPr id="8" name="Straight Connector 7">
            <a:extLst>
              <a:ext uri="{FF2B5EF4-FFF2-40B4-BE49-F238E27FC236}">
                <a16:creationId xmlns:a16="http://schemas.microsoft.com/office/drawing/2014/main" id="{AA5D0E9E-D26E-3080-FE5C-B372CA61F539}"/>
              </a:ext>
            </a:extLst>
          </p:cNvPr>
          <p:cNvCxnSpPr>
            <a:cxnSpLocks/>
          </p:cNvCxnSpPr>
          <p:nvPr/>
        </p:nvCxnSpPr>
        <p:spPr>
          <a:xfrm>
            <a:off x="5584697" y="2156521"/>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519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8A24-573F-CA26-04BA-89DFB4BB470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55E2E5F-55F8-879E-102A-317FA2E3BDF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90990690-0B0B-760A-F37F-C015A7AD9389}"/>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AF2F164-5829-34DD-02A1-E21551452D0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50570104-6DC8-20A2-EEE1-95CEDA385F39}"/>
              </a:ext>
            </a:extLst>
          </p:cNvPr>
          <p:cNvSpPr txBox="1">
            <a:spLocks/>
          </p:cNvSpPr>
          <p:nvPr/>
        </p:nvSpPr>
        <p:spPr>
          <a:xfrm>
            <a:off x="-17759" y="385856"/>
            <a:ext cx="90496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 07 – Abschluss und Reflexion</a:t>
            </a:r>
          </a:p>
        </p:txBody>
      </p:sp>
      <p:sp>
        <p:nvSpPr>
          <p:cNvPr id="3" name="Text Placeholder 3">
            <a:extLst>
              <a:ext uri="{FF2B5EF4-FFF2-40B4-BE49-F238E27FC236}">
                <a16:creationId xmlns:a16="http://schemas.microsoft.com/office/drawing/2014/main" id="{3A314126-637C-D4FB-3E86-155E12A09DD3}"/>
              </a:ext>
            </a:extLst>
          </p:cNvPr>
          <p:cNvSpPr txBox="1">
            <a:spLocks/>
          </p:cNvSpPr>
          <p:nvPr/>
        </p:nvSpPr>
        <p:spPr>
          <a:xfrm>
            <a:off x="554118" y="2063748"/>
            <a:ext cx="8009590" cy="4090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Beenden Sie die Sitzung, indem Sie die Teilnehmer fragen, wie dieser strukturierte Ansatz zur Auseinandersetzung mit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Klimangst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ihre Sichtweise beeinflusst hat. Hat sich ihre Sichtweise verändert? </a:t>
            </a:r>
          </a:p>
          <a:p>
            <a:pPr marL="0" lvl="1" indent="0">
              <a:lnSpc>
                <a:spcPts val="2300"/>
              </a:lnSpc>
              <a:spcBef>
                <a:spcPts val="400"/>
              </a:spcBef>
              <a:buClr>
                <a:srgbClr val="5398A2"/>
              </a:buClr>
              <a:buNone/>
              <a:tabLst>
                <a:tab pos="3548063" algn="l"/>
              </a:tabLst>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Hat sie zuvor vertretene Überzeugungen bestätigt? Ermutigen Sie sie, über konkrete Maßnahmen nachzudenken, die sie entweder individuell oder gemeinsam ergreifen können, um diese Herausforderungen anzugehen.</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688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Haben Sie Fragen?</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Vielen Dank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B46D407-B6A3-41F6-D477-6803F188FCCE}"/>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Angst</a:t>
            </a:r>
          </a:p>
        </p:txBody>
      </p:sp>
      <p:sp>
        <p:nvSpPr>
          <p:cNvPr id="26" name="Text Placeholder 3">
            <a:extLst>
              <a:ext uri="{FF2B5EF4-FFF2-40B4-BE49-F238E27FC236}">
                <a16:creationId xmlns:a16="http://schemas.microsoft.com/office/drawing/2014/main" id="{FE32440B-09BC-89AF-9379-B7D58FBCCB43}"/>
              </a:ext>
            </a:extLst>
          </p:cNvPr>
          <p:cNvSpPr txBox="1">
            <a:spLocks/>
          </p:cNvSpPr>
          <p:nvPr/>
        </p:nvSpPr>
        <p:spPr>
          <a:xfrm>
            <a:off x="746281" y="1808167"/>
            <a:ext cx="388282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Angst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ist ein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Gefühl, das durch Anspannung</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besorgte Gedanken und körperliche Veränderungen wie erhöhten Blutdruck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gekennzeichnet ist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5310259" y="1808167"/>
            <a:ext cx="55273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000" b="1" dirty="0">
                <a:solidFill>
                  <a:srgbClr val="404040"/>
                </a:solidFill>
                <a:latin typeface="Calibri" panose="020F0502020204030204" pitchFamily="34" charset="0"/>
                <a:ea typeface="Calibri" panose="020F0502020204030204" pitchFamily="34" charset="0"/>
                <a:cs typeface="Calibri" panose="020F0502020204030204" pitchFamily="34" charset="0"/>
              </a:rPr>
              <a:t>Klimaangst kann durch folgende Merkmale gekennzeichnet sein</a:t>
            </a:r>
          </a:p>
          <a:p>
            <a:pPr>
              <a:lnSpc>
                <a:spcPts val="2200"/>
              </a:lnSpc>
              <a:spcBef>
                <a:spcPts val="0"/>
              </a:spcBef>
              <a:buClr>
                <a:srgbClr val="5DACB8"/>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Angst, Qualen, </a:t>
            </a:r>
          </a:p>
          <a:p>
            <a:pPr>
              <a:lnSpc>
                <a:spcPts val="2200"/>
              </a:lnSpc>
              <a:spcBef>
                <a:spcPts val="0"/>
              </a:spcBef>
              <a:buClr>
                <a:srgbClr val="5DACB8"/>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Hoffnungslosigkeit, </a:t>
            </a:r>
          </a:p>
          <a:p>
            <a:pPr>
              <a:lnSpc>
                <a:spcPts val="2200"/>
              </a:lnSpc>
              <a:spcBef>
                <a:spcPts val="0"/>
              </a:spcBef>
              <a:buClr>
                <a:srgbClr val="5DACB8"/>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ein Gefühl der Lähmung, </a:t>
            </a:r>
          </a:p>
          <a:p>
            <a:pPr>
              <a:lnSpc>
                <a:spcPts val="2200"/>
              </a:lnSpc>
              <a:spcBef>
                <a:spcPts val="0"/>
              </a:spcBef>
              <a:buClr>
                <a:srgbClr val="5DACB8"/>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Fatalismus, </a:t>
            </a:r>
          </a:p>
          <a:p>
            <a:pPr>
              <a:lnSpc>
                <a:spcPts val="2200"/>
              </a:lnSpc>
              <a:spcBef>
                <a:spcPts val="0"/>
              </a:spcBef>
              <a:buClr>
                <a:srgbClr val="5DACB8"/>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und Solastalgie* (Vokabelunterricht):</a:t>
            </a:r>
          </a:p>
          <a:p>
            <a:pPr>
              <a:lnSpc>
                <a:spcPts val="2200"/>
              </a:lnSpc>
              <a:spcBef>
                <a:spcPts val="0"/>
              </a:spcBef>
              <a:buClr>
                <a:srgbClr val="5DACB8"/>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17500" indent="-301625">
              <a:lnSpc>
                <a:spcPts val="2200"/>
              </a:lnSpc>
              <a:spcBef>
                <a:spcPts val="0"/>
              </a:spcBef>
              <a:buClr>
                <a:srgbClr val="5DACB8"/>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Solastalgie bezeichnet die Nostalgie und den Schmerz über die irreversiblen Veränderungen an Orten, die wir lieben und die uns vertraut sind. Auf diese Weise werden Menschen ängstlich darüber, was mit ihrem Zuhause und allem anderen, was sie lieben, geschehen könnte. Das beeinflusst ihre Art zu denken, zu fühlen und zu handeln.</a:t>
            </a:r>
          </a:p>
          <a:p>
            <a:pPr marL="0" indent="0">
              <a:lnSpc>
                <a:spcPts val="2200"/>
              </a:lnSpc>
              <a:spcBef>
                <a:spcPts val="0"/>
              </a:spcBef>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1D7B6E7C-5BC2-33FF-3D87-CA8CB0F3E86F}"/>
              </a:ext>
            </a:extLst>
          </p:cNvPr>
          <p:cNvCxnSpPr>
            <a:cxnSpLocks/>
          </p:cNvCxnSpPr>
          <p:nvPr/>
        </p:nvCxnSpPr>
        <p:spPr>
          <a:xfrm>
            <a:off x="4839770"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7020D18-25AC-1106-A2CC-423E844DC23E}"/>
              </a:ext>
            </a:extLst>
          </p:cNvPr>
          <p:cNvPicPr>
            <a:picLocks noChangeAspect="1"/>
          </p:cNvPicPr>
          <p:nvPr/>
        </p:nvPicPr>
        <p:blipFill rotWithShape="1">
          <a:blip r:embed="rId2"/>
          <a:srcRect l="-16994" t="48092" r="16994" b="30055"/>
          <a:stretch/>
        </p:blipFill>
        <p:spPr>
          <a:xfrm>
            <a:off x="6688679" y="451638"/>
            <a:ext cx="5487602" cy="179886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2" y="448831"/>
            <a:ext cx="12192002" cy="1801671"/>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 y="448832"/>
            <a:ext cx="4827217" cy="1798867"/>
          </a:xfrm>
          <a:prstGeom prst="rect">
            <a:avLst/>
          </a:prstGeom>
          <a:blipFill>
            <a:blip r:embed="rId3">
              <a:alphaModFix amt="73000"/>
            </a:blip>
            <a:srcRect/>
            <a:stretch>
              <a:fillRect l="14551" t="-134650" r="-14551" b="-34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0" y="620338"/>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Angst</a:t>
            </a:r>
          </a:p>
        </p:txBody>
      </p:sp>
      <p:sp>
        <p:nvSpPr>
          <p:cNvPr id="16" name="Text Placeholder 3">
            <a:extLst>
              <a:ext uri="{FF2B5EF4-FFF2-40B4-BE49-F238E27FC236}">
                <a16:creationId xmlns:a16="http://schemas.microsoft.com/office/drawing/2014/main" id="{F25EAEBB-9930-19D1-A332-3C112517405D}"/>
              </a:ext>
            </a:extLst>
          </p:cNvPr>
          <p:cNvSpPr txBox="1">
            <a:spLocks/>
          </p:cNvSpPr>
          <p:nvPr/>
        </p:nvSpPr>
        <p:spPr>
          <a:xfrm>
            <a:off x="7407070" y="2889592"/>
            <a:ext cx="377348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Jugendliche, die aufwachsen und wissen, was passiert, ohne genau zu wissen, wie sich die Auswirkungen bemerkbar machen werden und was sie dagegen tun können</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Menschen, die in Regionen leben, die am stärksten vom Klimawandel betroffen sind</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1F574851-2770-0B7F-9EEF-8F185B400EDA}"/>
              </a:ext>
            </a:extLst>
          </p:cNvPr>
          <p:cNvCxnSpPr>
            <a:cxnSpLocks/>
          </p:cNvCxnSpPr>
          <p:nvPr/>
        </p:nvCxnSpPr>
        <p:spPr>
          <a:xfrm>
            <a:off x="6455535" y="2304924"/>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12AF23-185A-1425-6B2F-A6DAC20CD993}"/>
              </a:ext>
            </a:extLst>
          </p:cNvPr>
          <p:cNvCxnSpPr>
            <a:cxnSpLocks/>
          </p:cNvCxnSpPr>
          <p:nvPr/>
        </p:nvCxnSpPr>
        <p:spPr>
          <a:xfrm flipH="1">
            <a:off x="6466062" y="2889593"/>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BAFC7AB-1A97-304E-A5C6-5B0FD999ACF7}"/>
              </a:ext>
            </a:extLst>
          </p:cNvPr>
          <p:cNvGrpSpPr/>
          <p:nvPr/>
        </p:nvGrpSpPr>
        <p:grpSpPr>
          <a:xfrm>
            <a:off x="6271017" y="2553215"/>
            <a:ext cx="1420700" cy="893966"/>
            <a:chOff x="5728181" y="1253145"/>
            <a:chExt cx="1546707" cy="973255"/>
          </a:xfrm>
        </p:grpSpPr>
        <p:sp>
          <p:nvSpPr>
            <p:cNvPr id="22" name="Oval 21">
              <a:extLst>
                <a:ext uri="{FF2B5EF4-FFF2-40B4-BE49-F238E27FC236}">
                  <a16:creationId xmlns:a16="http://schemas.microsoft.com/office/drawing/2014/main" id="{01573DB4-4A42-E99A-BF17-3C53BF7A803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3">
              <a:extLst>
                <a:ext uri="{FF2B5EF4-FFF2-40B4-BE49-F238E27FC236}">
                  <a16:creationId xmlns:a16="http://schemas.microsoft.com/office/drawing/2014/main" id="{82E75F11-FF96-9CD5-F3E6-63A476AEA87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24" name="Straight Connector 23">
            <a:extLst>
              <a:ext uri="{FF2B5EF4-FFF2-40B4-BE49-F238E27FC236}">
                <a16:creationId xmlns:a16="http://schemas.microsoft.com/office/drawing/2014/main" id="{2D438E80-E465-E60F-41F7-A2AF6B23DC3F}"/>
              </a:ext>
            </a:extLst>
          </p:cNvPr>
          <p:cNvCxnSpPr>
            <a:cxnSpLocks/>
          </p:cNvCxnSpPr>
          <p:nvPr/>
        </p:nvCxnSpPr>
        <p:spPr>
          <a:xfrm flipH="1">
            <a:off x="6455535" y="5222850"/>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E8D035A-0312-D1B3-B3ED-C673D3D2ECCA}"/>
              </a:ext>
            </a:extLst>
          </p:cNvPr>
          <p:cNvGrpSpPr/>
          <p:nvPr/>
        </p:nvGrpSpPr>
        <p:grpSpPr>
          <a:xfrm>
            <a:off x="6260490" y="4886472"/>
            <a:ext cx="1420700" cy="893966"/>
            <a:chOff x="5728181" y="1253145"/>
            <a:chExt cx="1546707" cy="973255"/>
          </a:xfrm>
        </p:grpSpPr>
        <p:sp>
          <p:nvSpPr>
            <p:cNvPr id="27" name="Oval 26">
              <a:extLst>
                <a:ext uri="{FF2B5EF4-FFF2-40B4-BE49-F238E27FC236}">
                  <a16:creationId xmlns:a16="http://schemas.microsoft.com/office/drawing/2014/main" id="{1E6AC22A-5836-9AE1-04F1-EDD1940BE97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a:extLst>
                <a:ext uri="{FF2B5EF4-FFF2-40B4-BE49-F238E27FC236}">
                  <a16:creationId xmlns:a16="http://schemas.microsoft.com/office/drawing/2014/main" id="{4E008AAD-BE99-8060-EF7C-D73922781C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800302" y="2518616"/>
            <a:ext cx="529569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Ob es nun daran liegt, dass man Berichte über die Risiken und Katastrophen des Klimawandels sieht, seine direkten Auswirkungen in Echtzeit spürt, die ersten Anzeichen des Klimachaos vor der eigenen Haustür beobachtet oder Trauer und vielleicht sogar Schuldgefühle darüber empfindet, wie unsere eigenen Gemeinschaften zur globalen Erwärmung beigetragen haben – Klimangst ist für viele von uns zur täglichen Realität geworden, insbesondere für: </a:t>
            </a:r>
          </a:p>
          <a:p>
            <a:pPr marL="0" indent="0">
              <a:lnSpc>
                <a:spcPts val="2500"/>
              </a:lnSpc>
              <a:spcBef>
                <a:spcPts val="0"/>
              </a:spcBef>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7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a:spLocks/>
          </p:cNvSpPr>
          <p:nvPr/>
        </p:nvSpPr>
        <p:spPr>
          <a:xfrm>
            <a:off x="5038165" y="2882202"/>
            <a:ext cx="62035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Es wird zwar als psychisches Gesundheitsproblem charakterisiert, ist aber nicht ausschließlich als solches zu verstehen. Es kann und sollte auch als Alarmmechanismus betrachtet werden, der uns zu umsetzbaren Lösungen motiviert. Viele Menschen, die unter Klimangst leiden, suchen aktiv nach Wegen, um einen gerechten Übergang zu einer besseren Zukunft zu ermöglichen und so die schlimmsten Auswirkungen des Klimawandels einzudämmen – sei es durch einen nachhaltigeren Lebensstil, durch offenes Engagement für den Umweltschutz oder durch die Unterstützung praktischer Umweltinitiativen.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5CF3550F-D27F-B7C2-691D-CA240E713092}"/>
              </a:ext>
            </a:extLst>
          </p:cNvPr>
          <p:cNvSpPr txBox="1">
            <a:spLocks/>
          </p:cNvSpPr>
          <p:nvPr/>
        </p:nvSpPr>
        <p:spPr>
          <a:xfrm>
            <a:off x="728353" y="2882202"/>
            <a:ext cx="36277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Daher sollte Klimangst (auch als „Ökoangst” bekannt) natürlich als eine berechtigte emotionale Reaktion auf die aktuelle Umweltkrise verstanden werden.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8C70782-B340-7181-1AEF-3B140A5E4B16}"/>
              </a:ext>
            </a:extLst>
          </p:cNvPr>
          <p:cNvCxnSpPr>
            <a:cxnSpLocks/>
          </p:cNvCxnSpPr>
          <p:nvPr/>
        </p:nvCxnSpPr>
        <p:spPr>
          <a:xfrm>
            <a:off x="4648524" y="2773252"/>
            <a:ext cx="0" cy="365313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2E7DD082-8E72-30A1-557E-7299C2376785}"/>
              </a:ext>
            </a:extLst>
          </p:cNvPr>
          <p:cNvSpPr txBox="1">
            <a:spLocks/>
          </p:cNvSpPr>
          <p:nvPr/>
        </p:nvSpPr>
        <p:spPr>
          <a:xfrm>
            <a:off x="-3" y="242166"/>
            <a:ext cx="11585277" cy="928318"/>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Aufgrund ihrer schwerwiegenden Auswirkungen auf das Leben auf unserem Planeten</a:t>
            </a:r>
          </a:p>
        </p:txBody>
      </p:sp>
      <p:sp>
        <p:nvSpPr>
          <p:cNvPr id="18" name="Google Shape;145;p2">
            <a:extLst>
              <a:ext uri="{FF2B5EF4-FFF2-40B4-BE49-F238E27FC236}">
                <a16:creationId xmlns:a16="http://schemas.microsoft.com/office/drawing/2014/main" id="{52AC3263-9A15-1DDA-2E35-8BD55456EA10}"/>
              </a:ext>
            </a:extLst>
          </p:cNvPr>
          <p:cNvSpPr txBox="1">
            <a:spLocks/>
          </p:cNvSpPr>
          <p:nvPr/>
        </p:nvSpPr>
        <p:spPr>
          <a:xfrm>
            <a:off x="-15720" y="1900112"/>
            <a:ext cx="1166291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eine der entscheidenden Herausforderungen unserer Zeit</a:t>
            </a:r>
          </a:p>
        </p:txBody>
      </p:sp>
      <p:sp>
        <p:nvSpPr>
          <p:cNvPr id="22" name="Google Shape;145;p2">
            <a:extLst>
              <a:ext uri="{FF2B5EF4-FFF2-40B4-BE49-F238E27FC236}">
                <a16:creationId xmlns:a16="http://schemas.microsoft.com/office/drawing/2014/main" id="{C6E9753A-5570-27B3-9507-31D49E1AE33D}"/>
              </a:ext>
            </a:extLst>
          </p:cNvPr>
          <p:cNvSpPr txBox="1">
            <a:spLocks/>
          </p:cNvSpPr>
          <p:nvPr/>
        </p:nvSpPr>
        <p:spPr>
          <a:xfrm>
            <a:off x="-15720" y="1170484"/>
            <a:ext cx="99568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 wie wir sie kennen, ist die Klimakrise zu einer</a:t>
            </a:r>
          </a:p>
        </p:txBody>
      </p:sp>
    </p:spTree>
    <p:extLst>
      <p:ext uri="{BB962C8B-B14F-4D97-AF65-F5344CB8AC3E}">
        <p14:creationId xmlns:p14="http://schemas.microsoft.com/office/powerpoint/2010/main" val="331616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0E1D285-1A5A-3D45-C495-31B5C8D9D0F8}"/>
              </a:ext>
            </a:extLst>
          </p:cNvPr>
          <p:cNvSpPr txBox="1">
            <a:spLocks/>
          </p:cNvSpPr>
          <p:nvPr/>
        </p:nvSpPr>
        <p:spPr>
          <a:xfrm>
            <a:off x="4582142" y="2864985"/>
            <a:ext cx="67235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Wirtschaftskrisen, autoritäre Krisen, Pandemien, bewaffnete Konflikte und Waffengewalt sind Krisen, die unmittelbar sichtbar, spürbar und wahrnehmbar sind – bevor wir die Möglichkeit haben, die drastischen Umweltveränderungen, die wir möglicherweise beobachten oder erleben, mit dem Klimawandel in Verbindung zu bringen. Wenn Ihnen das bekannt vorkommt, ist dieser Leitfaden dennoch für Sie geeignet. Möge er Ihnen als Blaupause dienen, um Resilienz, Hoffnung, Gemeinschaft und ein Gefühl der Selbstermächtigung aufzubauen, damit Sie voranschreiten und die Zukunft gestalten können, die Sie sich in dieser komplexen Welt wünschen und verdienen.</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75C0E03-5446-8661-168B-7017D25ECD28}"/>
              </a:ext>
            </a:extLst>
          </p:cNvPr>
          <p:cNvSpPr txBox="1">
            <a:spLocks/>
          </p:cNvSpPr>
          <p:nvPr/>
        </p:nvSpPr>
        <p:spPr>
          <a:xfrm>
            <a:off x="792279" y="2864985"/>
            <a:ext cx="341216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Die Herausforderungen können je nach Region, in der Sie leben, variieren und gelegentlich Vorrang vor Ihrer möglichen Ökoangst haben.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0E7FE5-4EFD-D15D-0E71-1A1A24388CC6}"/>
              </a:ext>
            </a:extLst>
          </p:cNvPr>
          <p:cNvCxnSpPr>
            <a:cxnSpLocks/>
          </p:cNvCxnSpPr>
          <p:nvPr/>
        </p:nvCxnSpPr>
        <p:spPr>
          <a:xfrm>
            <a:off x="4391533"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114FFBB-6F42-FD3A-A278-F675CD6F9266}"/>
              </a:ext>
            </a:extLst>
          </p:cNvPr>
          <p:cNvSpPr txBox="1">
            <a:spLocks/>
          </p:cNvSpPr>
          <p:nvPr/>
        </p:nvSpPr>
        <p:spPr>
          <a:xfrm>
            <a:off x="-3" y="242166"/>
            <a:ext cx="105156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Es sollte auch beachtet werden, dass das Klima</a:t>
            </a:r>
          </a:p>
        </p:txBody>
      </p:sp>
      <p:sp>
        <p:nvSpPr>
          <p:cNvPr id="5" name="Google Shape;145;p2">
            <a:extLst>
              <a:ext uri="{FF2B5EF4-FFF2-40B4-BE49-F238E27FC236}">
                <a16:creationId xmlns:a16="http://schemas.microsoft.com/office/drawing/2014/main" id="{258C0B67-270A-4BDD-FD45-FF5183F75186}"/>
              </a:ext>
            </a:extLst>
          </p:cNvPr>
          <p:cNvSpPr txBox="1">
            <a:spLocks/>
          </p:cNvSpPr>
          <p:nvPr/>
        </p:nvSpPr>
        <p:spPr>
          <a:xfrm>
            <a:off x="-4" y="1705139"/>
            <a:ext cx="11973467" cy="89733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neben vielen anderen prägenden Herausforderungen unserer Zeit </a:t>
            </a:r>
          </a:p>
        </p:txBody>
      </p:sp>
      <p:sp>
        <p:nvSpPr>
          <p:cNvPr id="6" name="Google Shape;145;p2">
            <a:extLst>
              <a:ext uri="{FF2B5EF4-FFF2-40B4-BE49-F238E27FC236}">
                <a16:creationId xmlns:a16="http://schemas.microsoft.com/office/drawing/2014/main" id="{734E0BDD-4275-8C2C-06E7-31A3EEDEC4D9}"/>
              </a:ext>
            </a:extLst>
          </p:cNvPr>
          <p:cNvSpPr txBox="1">
            <a:spLocks/>
          </p:cNvSpPr>
          <p:nvPr/>
        </p:nvSpPr>
        <p:spPr>
          <a:xfrm>
            <a:off x="-4" y="966748"/>
            <a:ext cx="115939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nicht in einem Vakuum stattfindet, sondern vielmehr </a:t>
            </a:r>
          </a:p>
        </p:txBody>
      </p:sp>
    </p:spTree>
    <p:extLst>
      <p:ext uri="{BB962C8B-B14F-4D97-AF65-F5344CB8AC3E}">
        <p14:creationId xmlns:p14="http://schemas.microsoft.com/office/powerpoint/2010/main" val="428824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2147010"/>
            <a:ext cx="7587397" cy="391313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9C9440B-2C1E-E182-3F17-5F0735BF56EF}"/>
              </a:ext>
            </a:extLst>
          </p:cNvPr>
          <p:cNvSpPr txBox="1">
            <a:spLocks/>
          </p:cNvSpPr>
          <p:nvPr/>
        </p:nvSpPr>
        <p:spPr>
          <a:xfrm>
            <a:off x="15724" y="279778"/>
            <a:ext cx="1062927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Wo auch immer Sie sich auf Ihrer Reise befinden</a:t>
            </a:r>
          </a:p>
        </p:txBody>
      </p:sp>
      <p:sp>
        <p:nvSpPr>
          <p:cNvPr id="2" name="Text Placeholder 3">
            <a:extLst>
              <a:ext uri="{FF2B5EF4-FFF2-40B4-BE49-F238E27FC236}">
                <a16:creationId xmlns:a16="http://schemas.microsoft.com/office/drawing/2014/main" id="{C04B5FBB-BDFA-4B0E-331F-D80CAA3CECF3}"/>
              </a:ext>
            </a:extLst>
          </p:cNvPr>
          <p:cNvSpPr txBox="1">
            <a:spLocks/>
          </p:cNvSpPr>
          <p:nvPr/>
        </p:nvSpPr>
        <p:spPr>
          <a:xfrm>
            <a:off x="1853341" y="3094226"/>
            <a:ext cx="5210848"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sich Ihrer ganz persönlichen Angst und arbeiten Sie sie auf, damit Sie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sie als motivierenden Impuls für persönliche und kollektive Veränderungen nutzen können.</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6CF4F46-D6BD-8991-7E6A-4A0F8B800698}"/>
              </a:ext>
            </a:extLst>
          </p:cNvPr>
          <p:cNvCxnSpPr>
            <a:cxnSpLocks/>
          </p:cNvCxnSpPr>
          <p:nvPr/>
        </p:nvCxnSpPr>
        <p:spPr>
          <a:xfrm>
            <a:off x="901805" y="2234611"/>
            <a:ext cx="0" cy="382553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FDC206D-B55B-6EA8-7901-D53D417532A2}"/>
              </a:ext>
            </a:extLst>
          </p:cNvPr>
          <p:cNvCxnSpPr>
            <a:cxnSpLocks/>
          </p:cNvCxnSpPr>
          <p:nvPr/>
        </p:nvCxnSpPr>
        <p:spPr>
          <a:xfrm flipH="1">
            <a:off x="912332" y="2819280"/>
            <a:ext cx="681524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BA67C86-2C33-4A56-1F2F-BE7A696AFF3C}"/>
              </a:ext>
            </a:extLst>
          </p:cNvPr>
          <p:cNvGrpSpPr/>
          <p:nvPr/>
        </p:nvGrpSpPr>
        <p:grpSpPr>
          <a:xfrm>
            <a:off x="717287" y="2482902"/>
            <a:ext cx="1420700" cy="893966"/>
            <a:chOff x="5728181" y="1253145"/>
            <a:chExt cx="1546707" cy="973255"/>
          </a:xfrm>
        </p:grpSpPr>
        <p:sp>
          <p:nvSpPr>
            <p:cNvPr id="6" name="Oval 5">
              <a:extLst>
                <a:ext uri="{FF2B5EF4-FFF2-40B4-BE49-F238E27FC236}">
                  <a16:creationId xmlns:a16="http://schemas.microsoft.com/office/drawing/2014/main" id="{405E6C17-0F70-79A7-9360-493CFCA1AC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CEC8D002-A7B9-0755-E33E-7AE0774C3C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8" name="Straight Connector 7">
            <a:extLst>
              <a:ext uri="{FF2B5EF4-FFF2-40B4-BE49-F238E27FC236}">
                <a16:creationId xmlns:a16="http://schemas.microsoft.com/office/drawing/2014/main" id="{6DA9520D-D29A-DC5B-B656-B60A231768A4}"/>
              </a:ext>
            </a:extLst>
          </p:cNvPr>
          <p:cNvCxnSpPr>
            <a:cxnSpLocks/>
          </p:cNvCxnSpPr>
          <p:nvPr/>
        </p:nvCxnSpPr>
        <p:spPr>
          <a:xfrm flipH="1">
            <a:off x="891517" y="4569019"/>
            <a:ext cx="699742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2DCB5D-3A50-52AB-E69E-A50A7B593253}"/>
              </a:ext>
            </a:extLst>
          </p:cNvPr>
          <p:cNvGrpSpPr/>
          <p:nvPr/>
        </p:nvGrpSpPr>
        <p:grpSpPr>
          <a:xfrm>
            <a:off x="696472" y="4232641"/>
            <a:ext cx="1420700" cy="893966"/>
            <a:chOff x="5728181" y="1253145"/>
            <a:chExt cx="1546707" cy="973255"/>
          </a:xfrm>
        </p:grpSpPr>
        <p:sp>
          <p:nvSpPr>
            <p:cNvPr id="10" name="Oval 9">
              <a:extLst>
                <a:ext uri="{FF2B5EF4-FFF2-40B4-BE49-F238E27FC236}">
                  <a16:creationId xmlns:a16="http://schemas.microsoft.com/office/drawing/2014/main" id="{0B9D4083-11D3-78F7-A3DC-D37D75EBDAF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2E1130E5-A9C7-C496-1B4F-494ED2BC3A7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15" name="Google Shape;145;p2">
            <a:extLst>
              <a:ext uri="{FF2B5EF4-FFF2-40B4-BE49-F238E27FC236}">
                <a16:creationId xmlns:a16="http://schemas.microsoft.com/office/drawing/2014/main" id="{FC5F50EC-52E9-8FDA-4690-764923FFB737}"/>
              </a:ext>
            </a:extLst>
          </p:cNvPr>
          <p:cNvSpPr txBox="1">
            <a:spLocks/>
          </p:cNvSpPr>
          <p:nvPr/>
        </p:nvSpPr>
        <p:spPr>
          <a:xfrm>
            <a:off x="23560" y="1038050"/>
            <a:ext cx="11328801" cy="975433"/>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mit Ängsten umzugehen, hoffen wir, dass dieses Modul Ihnen helfen kann:</a:t>
            </a:r>
          </a:p>
        </p:txBody>
      </p:sp>
    </p:spTree>
    <p:extLst>
      <p:ext uri="{BB962C8B-B14F-4D97-AF65-F5344CB8AC3E}">
        <p14:creationId xmlns:p14="http://schemas.microsoft.com/office/powerpoint/2010/main" val="285542509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4004</TotalTime>
  <Words>3602</Words>
  <Application>Microsoft Office PowerPoint</Application>
  <PresentationFormat>Widescreen</PresentationFormat>
  <Paragraphs>252</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docId:7F080472078B4197D2F5A3ABDD171D9E</cp:keywords>
  <cp:lastModifiedBy>Con</cp:lastModifiedBy>
  <cp:revision>251</cp:revision>
  <cp:lastPrinted>2025-06-17T19:28:46Z</cp:lastPrinted>
  <dcterms:created xsi:type="dcterms:W3CDTF">2020-10-14T13:32:04Z</dcterms:created>
  <dcterms:modified xsi:type="dcterms:W3CDTF">2025-12-13T19:49:35Z</dcterms:modified>
</cp:coreProperties>
</file>