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0"/>
  </p:notesMasterIdLst>
  <p:sldIdLst>
    <p:sldId id="4299" r:id="rId2"/>
    <p:sldId id="4303" r:id="rId3"/>
    <p:sldId id="4370" r:id="rId4"/>
    <p:sldId id="4305" r:id="rId5"/>
    <p:sldId id="4368" r:id="rId6"/>
    <p:sldId id="4369" r:id="rId7"/>
    <p:sldId id="4458" r:id="rId8"/>
    <p:sldId id="4372" r:id="rId9"/>
    <p:sldId id="4333" r:id="rId10"/>
    <p:sldId id="4423" r:id="rId11"/>
    <p:sldId id="4424" r:id="rId12"/>
    <p:sldId id="4374" r:id="rId13"/>
    <p:sldId id="4432" r:id="rId14"/>
    <p:sldId id="4438" r:id="rId15"/>
    <p:sldId id="4329" r:id="rId16"/>
    <p:sldId id="4459" r:id="rId17"/>
    <p:sldId id="4460" r:id="rId18"/>
    <p:sldId id="4439" r:id="rId19"/>
    <p:sldId id="4461" r:id="rId20"/>
    <p:sldId id="4462" r:id="rId21"/>
    <p:sldId id="4376" r:id="rId22"/>
    <p:sldId id="4463" r:id="rId23"/>
    <p:sldId id="4464" r:id="rId24"/>
    <p:sldId id="4465" r:id="rId25"/>
    <p:sldId id="4467" r:id="rId26"/>
    <p:sldId id="4466" r:id="rId27"/>
    <p:sldId id="4440" r:id="rId28"/>
    <p:sldId id="4468" r:id="rId29"/>
    <p:sldId id="4469" r:id="rId30"/>
    <p:sldId id="4441" r:id="rId31"/>
    <p:sldId id="4470" r:id="rId32"/>
    <p:sldId id="4471" r:id="rId33"/>
    <p:sldId id="4472" r:id="rId34"/>
    <p:sldId id="4473" r:id="rId35"/>
    <p:sldId id="4475" r:id="rId36"/>
    <p:sldId id="4476" r:id="rId37"/>
    <p:sldId id="4478" r:id="rId38"/>
    <p:sldId id="4479" r:id="rId39"/>
    <p:sldId id="4480" r:id="rId40"/>
    <p:sldId id="4431" r:id="rId41"/>
    <p:sldId id="4415" r:id="rId42"/>
    <p:sldId id="4481" r:id="rId43"/>
    <p:sldId id="4482" r:id="rId44"/>
    <p:sldId id="4483" r:id="rId45"/>
    <p:sldId id="4420" r:id="rId46"/>
    <p:sldId id="4421" r:id="rId47"/>
    <p:sldId id="4416" r:id="rId48"/>
    <p:sldId id="4337" r:id="rId49"/>
    <p:sldId id="4336" r:id="rId50"/>
    <p:sldId id="4407" r:id="rId51"/>
    <p:sldId id="4406" r:id="rId52"/>
    <p:sldId id="4454" r:id="rId53"/>
    <p:sldId id="4455" r:id="rId54"/>
    <p:sldId id="4456" r:id="rId55"/>
    <p:sldId id="4457" r:id="rId56"/>
    <p:sldId id="4484" r:id="rId57"/>
    <p:sldId id="4485" r:id="rId58"/>
    <p:sldId id="43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5DACB8"/>
    <a:srgbClr val="84C245"/>
    <a:srgbClr val="1F8E47"/>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451"/>
    <p:restoredTop sz="95082"/>
  </p:normalViewPr>
  <p:slideViewPr>
    <p:cSldViewPr snapToGrid="0" snapToObjects="1">
      <p:cViewPr varScale="1">
        <p:scale>
          <a:sx n="84" d="100"/>
          <a:sy n="84" d="100"/>
        </p:scale>
        <p:origin x="216" y="2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grpSp>
        <p:nvGrpSpPr>
          <p:cNvPr id="3" name="Group 2">
            <a:extLst>
              <a:ext uri="{FF2B5EF4-FFF2-40B4-BE49-F238E27FC236}">
                <a16:creationId xmlns:a16="http://schemas.microsoft.com/office/drawing/2014/main" id="{362592C3-E3F7-8493-4B47-D37AF6612DF0}"/>
              </a:ext>
            </a:extLst>
          </p:cNvPr>
          <p:cNvGrpSpPr/>
          <p:nvPr userDrawn="1"/>
        </p:nvGrpSpPr>
        <p:grpSpPr>
          <a:xfrm>
            <a:off x="774156" y="6110227"/>
            <a:ext cx="4781517" cy="400110"/>
            <a:chOff x="441152" y="6867141"/>
            <a:chExt cx="4781517" cy="400110"/>
          </a:xfrm>
        </p:grpSpPr>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216B842C-CBDD-B32A-6DEE-F806E81A31C2}"/>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grpSp>
        <p:nvGrpSpPr>
          <p:cNvPr id="2" name="Group 1">
            <a:extLst>
              <a:ext uri="{FF2B5EF4-FFF2-40B4-BE49-F238E27FC236}">
                <a16:creationId xmlns:a16="http://schemas.microsoft.com/office/drawing/2014/main" id="{BA4CC687-5EF0-468C-A29A-A4E2E7ED4F84}"/>
              </a:ext>
            </a:extLst>
          </p:cNvPr>
          <p:cNvGrpSpPr/>
          <p:nvPr userDrawn="1"/>
        </p:nvGrpSpPr>
        <p:grpSpPr>
          <a:xfrm>
            <a:off x="787883" y="5961855"/>
            <a:ext cx="4781517" cy="400110"/>
            <a:chOff x="441152" y="6867141"/>
            <a:chExt cx="4781517" cy="400110"/>
          </a:xfrm>
        </p:grpSpPr>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306E9F7D-529F-EEBB-3A8D-1E79BD5EA128}"/>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challenge.no/"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youtube.com/watch?v=YdLVGxF92z0" TargetMode="External"/><Relationship Id="rId5" Type="http://schemas.openxmlformats.org/officeDocument/2006/relationships/hyperlink" Target="https://www.wjmsradio.com/soundoff" TargetMode="External"/><Relationship Id="rId4" Type="http://schemas.openxmlformats.org/officeDocument/2006/relationships/hyperlink" Target="https://www.routledge.com/Power-Empowerment-and-Social-Change/McGee-Pettit/p/book/9781138575318?srsltid=AfmBOoqcKZlaB0X-aw6_f2zaUafHpXv_RypdvvwPNFrkVwG8FZ2zSYz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Hands holding a small plant&#10;&#10;AI-generated content may be incorrect.">
            <a:extLst>
              <a:ext uri="{FF2B5EF4-FFF2-40B4-BE49-F238E27FC236}">
                <a16:creationId xmlns:a16="http://schemas.microsoft.com/office/drawing/2014/main" id="{22CCA566-5E36-79BB-2082-088A5B31986B}"/>
              </a:ext>
            </a:extLst>
          </p:cNvPr>
          <p:cNvPicPr>
            <a:picLocks noGrp="1" noChangeAspect="1"/>
          </p:cNvPicPr>
          <p:nvPr>
            <p:ph type="pic" sz="quarter" idx="19"/>
          </p:nvPr>
        </p:nvPicPr>
        <p:blipFill>
          <a:blip r:embed="rId2"/>
          <a:srcRect l="1610" r="1610"/>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600" b="1"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6" y="2982420"/>
            <a:ext cx="797821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85902" y="2982420"/>
            <a:ext cx="7978210"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5 - Empowerment </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How can we tap into our agency to enable transformation?</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68679" y="2261521"/>
            <a:ext cx="3291497"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Some ideas for 30-day challenges may include any activity from previous modules, like:</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4354625" y="1870348"/>
            <a:ext cx="0" cy="388499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F74BAF97-B6C3-9E63-3595-B8F26417BD13}"/>
              </a:ext>
            </a:extLst>
          </p:cNvPr>
          <p:cNvSpPr txBox="1">
            <a:spLocks/>
          </p:cNvSpPr>
          <p:nvPr/>
        </p:nvSpPr>
        <p:spPr>
          <a:xfrm>
            <a:off x="4811495" y="2261522"/>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Humming or singing to help soothe the nervous system or any of the other soothing creative practices</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Composting your food waste</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Practice compassionate communication with yourself and those around you</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Review and reflect on all of the resources for further exploration in the previous and remaining modules</a:t>
            </a:r>
          </a:p>
          <a:p>
            <a:pPr lvl="0">
              <a:lnSpc>
                <a:spcPts val="2200"/>
              </a:lnSpc>
              <a:spcBef>
                <a:spcPts val="80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803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3EDD9DA-E22E-6EE6-52ED-F3770CA9F63F}"/>
              </a:ext>
            </a:extLst>
          </p:cNvPr>
          <p:cNvSpPr txBox="1">
            <a:spLocks/>
          </p:cNvSpPr>
          <p:nvPr/>
        </p:nvSpPr>
        <p:spPr>
          <a:xfrm>
            <a:off x="668680" y="2261521"/>
            <a:ext cx="284548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Alternatively, you may consider more practical challenges like:</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FDFF4B28-EE11-0B4B-9073-10BFC05EFE27}"/>
              </a:ext>
            </a:extLst>
          </p:cNvPr>
          <p:cNvSpPr txBox="1">
            <a:spLocks/>
          </p:cNvSpPr>
          <p:nvPr/>
        </p:nvSpPr>
        <p:spPr>
          <a:xfrm>
            <a:off x="4811495" y="2261522"/>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Not buying plastic bottles</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Not buying new clothing</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Eating a vegetarian diet</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Cutting dairy out of your diet</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Learning how to repair small objects when they break, instead of buying new ones</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Mending your clothes</a:t>
            </a:r>
          </a:p>
          <a:p>
            <a:pPr>
              <a:lnSpc>
                <a:spcPts val="2200"/>
              </a:lnSpc>
              <a:spcBef>
                <a:spcPts val="80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200"/>
              </a:lnSpc>
              <a:spcBef>
                <a:spcPts val="80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DD7C4A8-4C5E-CBAE-0D87-E89571F19BFF}"/>
              </a:ext>
            </a:extLst>
          </p:cNvPr>
          <p:cNvCxnSpPr>
            <a:cxnSpLocks/>
          </p:cNvCxnSpPr>
          <p:nvPr/>
        </p:nvCxnSpPr>
        <p:spPr>
          <a:xfrm>
            <a:off x="4354625" y="1870348"/>
            <a:ext cx="0" cy="338297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73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44BCBA03-391C-5025-798B-C939C78DBB9A}"/>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3A6F6C7-B63C-6F58-163D-8D36737B8247}"/>
              </a:ext>
            </a:extLst>
          </p:cNvPr>
          <p:cNvSpPr txBox="1">
            <a:spLocks/>
          </p:cNvSpPr>
          <p:nvPr/>
        </p:nvSpPr>
        <p:spPr>
          <a:xfrm>
            <a:off x="677830" y="738432"/>
            <a:ext cx="2724641"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Before you begin, consider what kind of resources do you need to enable this activity? </a:t>
            </a:r>
          </a:p>
        </p:txBody>
      </p:sp>
      <p:sp>
        <p:nvSpPr>
          <p:cNvPr id="18" name="Text Placeholder 3">
            <a:extLst>
              <a:ext uri="{FF2B5EF4-FFF2-40B4-BE49-F238E27FC236}">
                <a16:creationId xmlns:a16="http://schemas.microsoft.com/office/drawing/2014/main" id="{A08562E3-FF47-D12B-F898-B814A8187189}"/>
              </a:ext>
            </a:extLst>
          </p:cNvPr>
          <p:cNvSpPr txBox="1">
            <a:spLocks/>
          </p:cNvSpPr>
          <p:nvPr/>
        </p:nvSpPr>
        <p:spPr>
          <a:xfrm>
            <a:off x="4177596" y="738433"/>
            <a:ext cx="6669700"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Do you need to establish a meal plan and grocery lists? Do you need to purchase a reusable bottle? Do you need to identify some dairy alternatives? Do you need to identify what books and videos can help you learn about repairing or mending?</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Before beginning your challenge, schedule an hour to make and prepare for these considerations to set yourself up for success. Schedule a time each week to reflect on your learnings and lessons and make adjustments as you practice this challenge out in the world. Ask yourself: how can I make this as fun and easy as possible for me to continue doing this challenge? Who can I talk to about this?</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If you have the interest and capacity, look into formal 30-day challenge initiatives like </a:t>
            </a:r>
            <a:r>
              <a:rPr lang="en-IE" sz="2200" b="1" dirty="0" err="1">
                <a:solidFill>
                  <a:srgbClr val="87A66E"/>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cChallenge</a:t>
            </a:r>
            <a:r>
              <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F8F2E42C-116D-E799-6EEC-DC3B0EFA3D15}"/>
              </a:ext>
            </a:extLst>
          </p:cNvPr>
          <p:cNvCxnSpPr>
            <a:cxnSpLocks/>
          </p:cNvCxnSpPr>
          <p:nvPr/>
        </p:nvCxnSpPr>
        <p:spPr>
          <a:xfrm>
            <a:off x="3718315" y="455088"/>
            <a:ext cx="0" cy="57287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9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038-19D8-B7B1-27D3-685B9238D07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9749F8D-EFE7-CFC9-A7F8-D5BCE728CD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21587E0-9847-FB6B-63B5-8EAB4D1985E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0CF476-D9E4-8024-5832-A76A7D7EF1C2}"/>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7229D0B-DB0C-10AB-92D5-03D996363E00}"/>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ED32D6E9-7BEF-8D3D-8205-627FAF4715D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CE324FC-0917-092D-472D-2F66D850CCD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5E6FAE-E56B-1CD4-531F-639D203D250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1CC5FC-A7E9-49B8-C83C-A9BF989461C2}"/>
              </a:ext>
            </a:extLst>
          </p:cNvPr>
          <p:cNvSpPr/>
          <p:nvPr/>
        </p:nvSpPr>
        <p:spPr>
          <a:xfrm>
            <a:off x="6993445" y="2547251"/>
            <a:ext cx="408635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BF404203-884B-CA31-4105-1B3231555F9A}"/>
              </a:ext>
            </a:extLst>
          </p:cNvPr>
          <p:cNvSpPr/>
          <p:nvPr/>
        </p:nvSpPr>
        <p:spPr>
          <a:xfrm>
            <a:off x="5071073" y="3525562"/>
            <a:ext cx="598728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Rectangle 10">
            <a:extLst>
              <a:ext uri="{FF2B5EF4-FFF2-40B4-BE49-F238E27FC236}">
                <a16:creationId xmlns:a16="http://schemas.microsoft.com/office/drawing/2014/main" id="{9BEC4610-6CBD-B234-855A-063E568CBEEF}"/>
              </a:ext>
            </a:extLst>
          </p:cNvPr>
          <p:cNvSpPr/>
          <p:nvPr/>
        </p:nvSpPr>
        <p:spPr>
          <a:xfrm>
            <a:off x="6760363" y="4485156"/>
            <a:ext cx="428768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92C79781-3F97-C1DC-B0CD-7CB3B627B9F1}"/>
              </a:ext>
            </a:extLst>
          </p:cNvPr>
          <p:cNvSpPr txBox="1"/>
          <p:nvPr/>
        </p:nvSpPr>
        <p:spPr>
          <a:xfrm>
            <a:off x="5648739" y="4501643"/>
            <a:ext cx="535644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ways of living</a:t>
            </a:r>
          </a:p>
        </p:txBody>
      </p:sp>
      <p:sp>
        <p:nvSpPr>
          <p:cNvPr id="14" name="TextBox 13">
            <a:extLst>
              <a:ext uri="{FF2B5EF4-FFF2-40B4-BE49-F238E27FC236}">
                <a16:creationId xmlns:a16="http://schemas.microsoft.com/office/drawing/2014/main" id="{B6F07A20-E57C-3B8E-FF43-50092129CA69}"/>
              </a:ext>
            </a:extLst>
          </p:cNvPr>
          <p:cNvSpPr txBox="1"/>
          <p:nvPr/>
        </p:nvSpPr>
        <p:spPr>
          <a:xfrm>
            <a:off x="6760363" y="2563738"/>
            <a:ext cx="427657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Activities to</a:t>
            </a:r>
          </a:p>
        </p:txBody>
      </p:sp>
      <p:sp>
        <p:nvSpPr>
          <p:cNvPr id="17" name="TextBox 16">
            <a:extLst>
              <a:ext uri="{FF2B5EF4-FFF2-40B4-BE49-F238E27FC236}">
                <a16:creationId xmlns:a16="http://schemas.microsoft.com/office/drawing/2014/main" id="{E985270A-3E2B-9BCB-EC2A-4E9EA95BC7FA}"/>
              </a:ext>
            </a:extLst>
          </p:cNvPr>
          <p:cNvSpPr txBox="1"/>
          <p:nvPr/>
        </p:nvSpPr>
        <p:spPr>
          <a:xfrm>
            <a:off x="4642803" y="3542049"/>
            <a:ext cx="637269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create empowering</a:t>
            </a:r>
          </a:p>
        </p:txBody>
      </p:sp>
    </p:spTree>
    <p:extLst>
      <p:ext uri="{BB962C8B-B14F-4D97-AF65-F5344CB8AC3E}">
        <p14:creationId xmlns:p14="http://schemas.microsoft.com/office/powerpoint/2010/main" val="90987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548640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777240"/>
            <a:ext cx="4479699"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There are so many different ways to build sustainable, exciting and meaningful lives, and we could never cover all of them</a:t>
            </a:r>
          </a:p>
        </p:txBody>
      </p:sp>
      <p:sp>
        <p:nvSpPr>
          <p:cNvPr id="8" name="Text Placeholder 3">
            <a:extLst>
              <a:ext uri="{FF2B5EF4-FFF2-40B4-BE49-F238E27FC236}">
                <a16:creationId xmlns:a16="http://schemas.microsoft.com/office/drawing/2014/main" id="{16F57749-8810-2190-D3D8-A6C1EEBF1900}"/>
              </a:ext>
            </a:extLst>
          </p:cNvPr>
          <p:cNvSpPr txBox="1">
            <a:spLocks/>
          </p:cNvSpPr>
          <p:nvPr/>
        </p:nvSpPr>
        <p:spPr>
          <a:xfrm>
            <a:off x="6096000" y="738433"/>
            <a:ext cx="475129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Instead we chose to focus on some hands-on activities that can hopefully be a bit of inspiration. Below you can learn about how to restore old buildings, build with natural materials, and what to consider if you want to live more harmoniously in nature.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Most of the activities described in this module are large undertakings, which we do not recommend doing alone. These are meant to be collective activities situated in the family or a larger community.</a:t>
            </a:r>
          </a:p>
          <a:p>
            <a:pPr marL="0" indent="0">
              <a:lnSpc>
                <a:spcPts val="2200"/>
              </a:lnSpc>
              <a:spcBef>
                <a:spcPts val="80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72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95BCD480-A52E-81AD-BAC7-B496183B350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609599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Restoring Old Buildings </a:t>
            </a:r>
          </a:p>
        </p:txBody>
      </p:sp>
      <p:sp>
        <p:nvSpPr>
          <p:cNvPr id="6" name="Text Placeholder 3">
            <a:extLst>
              <a:ext uri="{FF2B5EF4-FFF2-40B4-BE49-F238E27FC236}">
                <a16:creationId xmlns:a16="http://schemas.microsoft.com/office/drawing/2014/main" id="{9868CE98-55C5-610C-FE22-A7C2EF19828C}"/>
              </a:ext>
            </a:extLst>
          </p:cNvPr>
          <p:cNvSpPr txBox="1">
            <a:spLocks/>
          </p:cNvSpPr>
          <p:nvPr/>
        </p:nvSpPr>
        <p:spPr>
          <a:xfrm>
            <a:off x="1089536" y="1921602"/>
            <a:ext cx="9488817"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As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Carl Elefante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said,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900"/>
              </a:lnSpc>
              <a:spcBef>
                <a:spcPts val="0"/>
              </a:spcBef>
              <a:buNone/>
            </a:pPr>
            <a:r>
              <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rPr>
              <a:t>“The greenest building is </a:t>
            </a:r>
          </a:p>
          <a:p>
            <a:pPr marL="0" indent="0">
              <a:lnSpc>
                <a:spcPts val="2900"/>
              </a:lnSpc>
              <a:spcBef>
                <a:spcPts val="0"/>
              </a:spcBef>
              <a:buNone/>
            </a:pPr>
            <a:r>
              <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rPr>
              <a:t>the one that already exists.” </a:t>
            </a:r>
          </a:p>
          <a:p>
            <a:pPr marL="0" indent="0">
              <a:lnSpc>
                <a:spcPts val="2500"/>
              </a:lnSpc>
              <a:spcBef>
                <a:spcPts val="0"/>
              </a:spcBef>
              <a:buNone/>
            </a:pPr>
            <a:endPar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Restoring old buildings offers a unique way to embrace sustainability while reconnecting with your heritage.</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By preserving structures built by our ancestors, we not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only honour their craftsmanship but also continue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traditions of resourcefulness and self-sufficiency.</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C183-69E6-8FB5-071A-1432638FFE09}"/>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A680E98C-7059-1E95-1131-DB87EC1F4DA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E5CD3C8F-29ED-FC0D-E6EE-EFAA2AA0C76D}"/>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358F57-24E3-6AD0-6225-0B2E236C60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8D222A9-6982-7F49-C6C0-1AAE502E50E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B0499C4-BAE8-8568-E0C9-3129F6844282}"/>
              </a:ext>
            </a:extLst>
          </p:cNvPr>
          <p:cNvSpPr txBox="1">
            <a:spLocks/>
          </p:cNvSpPr>
          <p:nvPr/>
        </p:nvSpPr>
        <p:spPr>
          <a:xfrm>
            <a:off x="2" y="568191"/>
            <a:ext cx="609599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Restoring Old Buildings </a:t>
            </a:r>
          </a:p>
        </p:txBody>
      </p:sp>
      <p:sp>
        <p:nvSpPr>
          <p:cNvPr id="27" name="Text Placeholder 3">
            <a:extLst>
              <a:ext uri="{FF2B5EF4-FFF2-40B4-BE49-F238E27FC236}">
                <a16:creationId xmlns:a16="http://schemas.microsoft.com/office/drawing/2014/main" id="{7674CAD8-518D-E1C3-626D-9D3410AC7766}"/>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These materials, combined with time-tested building methods, offer excellent insulation, durability, and low environmental impact. By restoring rather than building new, we conserve these valuable resources–reducing waste and the need for more new materials. A 2016 study concluded that it takes between 10 and 80 years for a new 30%-more-efficient building than an average-performing existing building to overcome the negative climate change impacts related to its construction.</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 Placeholder 3">
            <a:extLst>
              <a:ext uri="{FF2B5EF4-FFF2-40B4-BE49-F238E27FC236}">
                <a16:creationId xmlns:a16="http://schemas.microsoft.com/office/drawing/2014/main" id="{246C920E-3365-CBF3-5130-02E80810479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Older buildings were often constructed with natural, sustainable materials like stone, wood, and clay, designed to last and adapt to the environment.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14B0253-3CA3-9D35-563D-CF46F0D7F53E}"/>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3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6760-500A-4A79-7B55-FC79E54F798D}"/>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22B8C1C6-59A6-7F1F-5D4E-4572639A1E1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0AC6962-9AC5-B33D-C72F-45332F1FD212}"/>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D4A4804-C694-143F-570C-C8905315148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032800E-3984-FD1E-9076-2AE3C7D234D2}"/>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BF0990DC-14C8-BC79-D045-3C2439843325}"/>
              </a:ext>
            </a:extLst>
          </p:cNvPr>
          <p:cNvSpPr txBox="1">
            <a:spLocks/>
          </p:cNvSpPr>
          <p:nvPr/>
        </p:nvSpPr>
        <p:spPr>
          <a:xfrm>
            <a:off x="2" y="568191"/>
            <a:ext cx="609599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Restoring Old Buildings </a:t>
            </a:r>
          </a:p>
        </p:txBody>
      </p:sp>
      <p:sp>
        <p:nvSpPr>
          <p:cNvPr id="27" name="Text Placeholder 3">
            <a:extLst>
              <a:ext uri="{FF2B5EF4-FFF2-40B4-BE49-F238E27FC236}">
                <a16:creationId xmlns:a16="http://schemas.microsoft.com/office/drawing/2014/main" id="{61FD7EC6-C5B8-6396-500B-6E962C85A165}"/>
              </a:ext>
            </a:extLst>
          </p:cNvPr>
          <p:cNvSpPr txBox="1">
            <a:spLocks/>
          </p:cNvSpPr>
          <p:nvPr/>
        </p:nvSpPr>
        <p:spPr>
          <a:xfrm>
            <a:off x="4342310" y="1921602"/>
            <a:ext cx="647052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It brings people together, empowering you with a valuable skill set but also sharing the power and wisdom of older generations whose skills and knowledge are still relevant. By involving family, friends, and neighbours, you can create a shared sense of purpose and develop a deeper appreciation for the tasks at hand. Restoring old buildings is not a quick process, but it’s one that offers deep rewards. Each task – from preserving intricate details to making the space practical and beautiful – can offer a sense of accomplishment. Through this mindful approach, we not only preserve our past but also build a sustainable future, rooted in tradition and empowered by our collective skills.</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D37921C1-7A95-8FF3-782F-61A360C599DA}"/>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The restoration process can also foster community and connection.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4F8DDFA-3A56-BDF5-E6CB-98A06D6271F5}"/>
              </a:ext>
            </a:extLst>
          </p:cNvPr>
          <p:cNvCxnSpPr>
            <a:cxnSpLocks/>
          </p:cNvCxnSpPr>
          <p:nvPr/>
        </p:nvCxnSpPr>
        <p:spPr>
          <a:xfrm>
            <a:off x="4086341" y="1800426"/>
            <a:ext cx="0" cy="420592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62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A20B-825F-A847-32E7-752FE32BDA9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FCA6AF63-38DB-2F8D-0332-C40BA8A8AE7E}"/>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881BBD0-EB76-DB3D-6283-6CAA49E734F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FECC66-0869-D083-C171-E8724C7D8F0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76AD015-9C21-CE00-3F69-9B563E7F5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809A362C-2B93-94E8-1350-B0018F9EF3E3}"/>
              </a:ext>
            </a:extLst>
          </p:cNvPr>
          <p:cNvSpPr txBox="1">
            <a:spLocks/>
          </p:cNvSpPr>
          <p:nvPr/>
        </p:nvSpPr>
        <p:spPr>
          <a:xfrm>
            <a:off x="3" y="568191"/>
            <a:ext cx="67773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Building with natural materials </a:t>
            </a:r>
          </a:p>
        </p:txBody>
      </p:sp>
      <p:sp>
        <p:nvSpPr>
          <p:cNvPr id="27" name="Text Placeholder 3">
            <a:extLst>
              <a:ext uri="{FF2B5EF4-FFF2-40B4-BE49-F238E27FC236}">
                <a16:creationId xmlns:a16="http://schemas.microsoft.com/office/drawing/2014/main" id="{06C53AF4-F6D0-C937-4E0C-25A2CC8FBE57}"/>
              </a:ext>
            </a:extLst>
          </p:cNvPr>
          <p:cNvSpPr txBox="1">
            <a:spLocks/>
          </p:cNvSpPr>
          <p:nvPr/>
        </p:nvSpPr>
        <p:spPr>
          <a:xfrm>
            <a:off x="4296086" y="1921602"/>
            <a:ext cx="651674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Natural materials have always shaped our homes and cultures. Before industrialization and the world wars, it was common to use materials sourced directly from the land. Wooden houses, stone walls, and thatched roofs were standard across Europe. In the Scottish Highlands or Iceland, people built turf houses, while in southern Spain lime plaster provided durable, beautiful finishes. In North Africa, mud brick homes blend seamlessly with the desert, while in Japan bamboo and wood structures honour the harmony between people and nature. In Peru, ancient people created microclimates and advanced drainage systems for farming using only stones, earth, and the natural landscape. </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ABE0E488-4D75-84C7-0282-871F83F66E07}"/>
              </a:ext>
            </a:extLst>
          </p:cNvPr>
          <p:cNvSpPr txBox="1">
            <a:spLocks/>
          </p:cNvSpPr>
          <p:nvPr/>
        </p:nvSpPr>
        <p:spPr>
          <a:xfrm>
            <a:off x="1089537" y="1921602"/>
            <a:ext cx="272780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Many people today mistakenly believe that building with natural materials is either a thing of the past or a modern “trend,” but the truth is somewhere in between. </a:t>
            </a:r>
          </a:p>
        </p:txBody>
      </p:sp>
      <p:cxnSp>
        <p:nvCxnSpPr>
          <p:cNvPr id="7" name="Straight Connector 6">
            <a:extLst>
              <a:ext uri="{FF2B5EF4-FFF2-40B4-BE49-F238E27FC236}">
                <a16:creationId xmlns:a16="http://schemas.microsoft.com/office/drawing/2014/main" id="{026702D3-BF74-7777-E05B-B21DD10213EB}"/>
              </a:ext>
            </a:extLst>
          </p:cNvPr>
          <p:cNvCxnSpPr>
            <a:cxnSpLocks/>
          </p:cNvCxnSpPr>
          <p:nvPr/>
        </p:nvCxnSpPr>
        <p:spPr>
          <a:xfrm>
            <a:off x="3902220" y="1737070"/>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F924-D9AB-099D-A44B-5FCFBDA395C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29F49FCB-9D0A-5CAC-FCCE-B4633E91D6C0}"/>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5DDC537-707F-EC4C-0956-7F4BD95AF8D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FFB7A62-612C-2849-82E2-4F9FF5994E4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87F4A2D-DCC3-83E5-75AD-FF0DEF2CC62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E5EBEAE1-E203-1E7C-A4DB-638F1A5FB61D}"/>
              </a:ext>
            </a:extLst>
          </p:cNvPr>
          <p:cNvSpPr txBox="1">
            <a:spLocks/>
          </p:cNvSpPr>
          <p:nvPr/>
        </p:nvSpPr>
        <p:spPr>
          <a:xfrm>
            <a:off x="3" y="568191"/>
            <a:ext cx="67773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Building with natural materials </a:t>
            </a:r>
          </a:p>
        </p:txBody>
      </p:sp>
      <p:sp>
        <p:nvSpPr>
          <p:cNvPr id="2" name="Text Placeholder 3">
            <a:extLst>
              <a:ext uri="{FF2B5EF4-FFF2-40B4-BE49-F238E27FC236}">
                <a16:creationId xmlns:a16="http://schemas.microsoft.com/office/drawing/2014/main" id="{E8A358DC-96F3-102E-1CA7-B3EF5B002FFF}"/>
              </a:ext>
            </a:extLst>
          </p:cNvPr>
          <p:cNvSpPr txBox="1">
            <a:spLocks/>
          </p:cNvSpPr>
          <p:nvPr/>
        </p:nvSpPr>
        <p:spPr>
          <a:xfrm>
            <a:off x="4296086" y="1921602"/>
            <a:ext cx="610297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 warmth of a wooden cabin in the Austrian Alps or the cool shelter of an adobe home in New Mexico reflects not just the climate but the local culture and resources. These buildings breathe with the landscape, creating a deeper bond between people and their environment.</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Even today, many of us live with natural materials without realizing it—wooden floors, clay bricks, and stone paths are still integral to our homes. These materials not only provide a sustainable, energy-efficient option but also empower individuals and communities to reconnect with traditional knowledge, reducing dependence on commercial industrialized systems.</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874AA30C-F2EA-0B27-5DA7-FBC074A7FBEE}"/>
              </a:ext>
            </a:extLst>
          </p:cNvPr>
          <p:cNvSpPr txBox="1">
            <a:spLocks/>
          </p:cNvSpPr>
          <p:nvPr/>
        </p:nvSpPr>
        <p:spPr>
          <a:xfrm>
            <a:off x="1089537" y="1921602"/>
            <a:ext cx="272780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Building with natural materials is more than just a construction technique—it’s a way to stay connected to the land. </a:t>
            </a:r>
          </a:p>
        </p:txBody>
      </p:sp>
      <p:cxnSp>
        <p:nvCxnSpPr>
          <p:cNvPr id="5" name="Straight Connector 4">
            <a:extLst>
              <a:ext uri="{FF2B5EF4-FFF2-40B4-BE49-F238E27FC236}">
                <a16:creationId xmlns:a16="http://schemas.microsoft.com/office/drawing/2014/main" id="{41C54E7B-42F0-50F8-1B0D-6449171BF166}"/>
              </a:ext>
            </a:extLst>
          </p:cNvPr>
          <p:cNvCxnSpPr>
            <a:cxnSpLocks/>
          </p:cNvCxnSpPr>
          <p:nvPr/>
        </p:nvCxnSpPr>
        <p:spPr>
          <a:xfrm>
            <a:off x="3902220" y="1737070"/>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22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7927850"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379432" y="3343552"/>
            <a:ext cx="3469804"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714359" y="2219205"/>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668558" y="2251108"/>
            <a:ext cx="7518444" cy="547147"/>
          </a:xfrm>
          <a:ln>
            <a:noFill/>
          </a:ln>
        </p:spPr>
        <p:txBody>
          <a:bodyPr/>
          <a:lstStyle/>
          <a:p>
            <a:pPr>
              <a:tabLst>
                <a:tab pos="5591175" algn="l"/>
              </a:tabLst>
            </a:pPr>
            <a:r>
              <a:rPr lang="en-US" sz="2400" dirty="0"/>
              <a:t>Introduction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84379" y="2741598"/>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638578" y="2773501"/>
            <a:ext cx="7233631" cy="547147"/>
          </a:xfrm>
          <a:ln>
            <a:noFill/>
          </a:ln>
        </p:spPr>
        <p:txBody>
          <a:bodyPr/>
          <a:lstStyle/>
          <a:p>
            <a:pPr>
              <a:tabLst>
                <a:tab pos="5591175" algn="l"/>
              </a:tabLst>
            </a:pPr>
            <a:r>
              <a:rPr lang="en-US" sz="2400" dirty="0"/>
              <a:t>Challenge: 30 days of practicing change		8</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84379" y="326399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638578" y="3295894"/>
            <a:ext cx="7383532" cy="547147"/>
          </a:xfrm>
          <a:ln>
            <a:noFill/>
          </a:ln>
        </p:spPr>
        <p:txBody>
          <a:bodyPr/>
          <a:lstStyle/>
          <a:p>
            <a:pPr>
              <a:tabLst>
                <a:tab pos="5591175" algn="l"/>
              </a:tabLst>
            </a:pPr>
            <a:r>
              <a:rPr lang="en-US" sz="2400" dirty="0"/>
              <a:t>Activities to create empowering ways of living	13</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84379" y="3786384"/>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638578" y="3818287"/>
            <a:ext cx="7233631" cy="547147"/>
          </a:xfrm>
          <a:ln>
            <a:noFill/>
          </a:ln>
        </p:spPr>
        <p:txBody>
          <a:bodyPr/>
          <a:lstStyle/>
          <a:p>
            <a:pPr>
              <a:lnSpc>
                <a:spcPts val="2180"/>
              </a:lnSpc>
              <a:spcBef>
                <a:spcPts val="0"/>
              </a:spcBef>
              <a:tabLst>
                <a:tab pos="5591175" algn="l"/>
              </a:tabLst>
            </a:pPr>
            <a:r>
              <a:rPr lang="en-US" sz="2400" dirty="0"/>
              <a:t>Grounding practices for when life gets challenging	25</a:t>
            </a:r>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a:ln>
              <a:noFill/>
            </a:ln>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a:ln>
              <a:noFill/>
            </a:ln>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684379" y="4308777"/>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638578" y="4340680"/>
            <a:ext cx="7233631"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Journal Activities 		40</a:t>
            </a:r>
          </a:p>
        </p:txBody>
      </p:sp>
      <p:sp>
        <p:nvSpPr>
          <p:cNvPr id="19" name="Text Placeholder 13">
            <a:extLst>
              <a:ext uri="{FF2B5EF4-FFF2-40B4-BE49-F238E27FC236}">
                <a16:creationId xmlns:a16="http://schemas.microsoft.com/office/drawing/2014/main" id="{6A60B674-BD91-0461-4122-B4669F87270A}"/>
              </a:ext>
            </a:extLst>
          </p:cNvPr>
          <p:cNvSpPr txBox="1">
            <a:spLocks/>
          </p:cNvSpPr>
          <p:nvPr/>
        </p:nvSpPr>
        <p:spPr>
          <a:xfrm>
            <a:off x="3684379" y="483117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25" name="Text Placeholder 14">
            <a:extLst>
              <a:ext uri="{FF2B5EF4-FFF2-40B4-BE49-F238E27FC236}">
                <a16:creationId xmlns:a16="http://schemas.microsoft.com/office/drawing/2014/main" id="{67C93A3E-7428-EB87-DD2B-7CD6A1F92ABD}"/>
              </a:ext>
            </a:extLst>
          </p:cNvPr>
          <p:cNvSpPr txBox="1">
            <a:spLocks/>
          </p:cNvSpPr>
          <p:nvPr/>
        </p:nvSpPr>
        <p:spPr>
          <a:xfrm>
            <a:off x="4638578" y="4863073"/>
            <a:ext cx="7233631"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80"/>
              </a:lnSpc>
              <a:spcBef>
                <a:spcPts val="0"/>
              </a:spcBef>
              <a:tabLst>
                <a:tab pos="5591175" algn="l"/>
              </a:tabLst>
            </a:pPr>
            <a:r>
              <a:rPr lang="en-US" sz="2400" dirty="0"/>
              <a:t>Resources for further exploration 		45</a:t>
            </a:r>
          </a:p>
        </p:txBody>
      </p:sp>
      <p:sp>
        <p:nvSpPr>
          <p:cNvPr id="28" name="TextBox 27">
            <a:extLst>
              <a:ext uri="{FF2B5EF4-FFF2-40B4-BE49-F238E27FC236}">
                <a16:creationId xmlns:a16="http://schemas.microsoft.com/office/drawing/2014/main" id="{2F1E8373-A369-4750-BBD5-DDA01A2722E9}"/>
              </a:ext>
            </a:extLst>
          </p:cNvPr>
          <p:cNvSpPr txBox="1"/>
          <p:nvPr/>
        </p:nvSpPr>
        <p:spPr>
          <a:xfrm>
            <a:off x="680409" y="547816"/>
            <a:ext cx="8275332"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5 - Empowerment </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7B39-760F-B13E-62A1-08D57FED0E1C}"/>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CBC75E71-A745-22F9-BAAC-8CAF25B455C9}"/>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85B6F005-64DD-0397-1FB0-5BAB1F14B90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690AB49-09D4-FC4E-602E-A445293DFAD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2E728B81-4111-760E-C914-108D098DA1C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1D29C9F0-BB28-70C9-1B6E-B90193BF51C3}"/>
              </a:ext>
            </a:extLst>
          </p:cNvPr>
          <p:cNvSpPr txBox="1">
            <a:spLocks/>
          </p:cNvSpPr>
          <p:nvPr/>
        </p:nvSpPr>
        <p:spPr>
          <a:xfrm>
            <a:off x="3" y="568191"/>
            <a:ext cx="67773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Building with natural materials </a:t>
            </a:r>
          </a:p>
        </p:txBody>
      </p:sp>
      <p:sp>
        <p:nvSpPr>
          <p:cNvPr id="2" name="Text Placeholder 3">
            <a:extLst>
              <a:ext uri="{FF2B5EF4-FFF2-40B4-BE49-F238E27FC236}">
                <a16:creationId xmlns:a16="http://schemas.microsoft.com/office/drawing/2014/main" id="{84F3AFBF-D77D-CA40-3CA6-A67B03890116}"/>
              </a:ext>
            </a:extLst>
          </p:cNvPr>
          <p:cNvSpPr txBox="1">
            <a:spLocks/>
          </p:cNvSpPr>
          <p:nvPr/>
        </p:nvSpPr>
        <p:spPr>
          <a:xfrm>
            <a:off x="4935738" y="1921602"/>
            <a:ext cx="546332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It empowers us to live more sustainably, to create homes that are in harmony with the land, and to pass on the knowledge of how to use nature’s resources responsibly. </a:t>
            </a:r>
          </a:p>
          <a:p>
            <a:pPr marL="0" indent="0">
              <a:lnSpc>
                <a:spcPts val="2200"/>
              </a:lnSpc>
              <a:spcBef>
                <a:spcPts val="12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a world facing climate challenges, returning to these timeless practices offers hope and empowerment for future generations—where our homes are not just shelters, but active participants in the landscape, rooted in history and sustainability.</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A1DE9B36-71E4-6B3C-6354-F3CD4C6E4E15}"/>
              </a:ext>
            </a:extLst>
          </p:cNvPr>
          <p:cNvSpPr txBox="1">
            <a:spLocks/>
          </p:cNvSpPr>
          <p:nvPr/>
        </p:nvSpPr>
        <p:spPr>
          <a:xfrm>
            <a:off x="1089536" y="1921602"/>
            <a:ext cx="2998368"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Building with nature isn’t just a trend; it’s a path to self-reliance and environmental stewardship. </a:t>
            </a:r>
          </a:p>
        </p:txBody>
      </p:sp>
      <p:cxnSp>
        <p:nvCxnSpPr>
          <p:cNvPr id="5" name="Straight Connector 4">
            <a:extLst>
              <a:ext uri="{FF2B5EF4-FFF2-40B4-BE49-F238E27FC236}">
                <a16:creationId xmlns:a16="http://schemas.microsoft.com/office/drawing/2014/main" id="{E16A1833-82B7-C8C0-D987-F5197E0669E2}"/>
              </a:ext>
            </a:extLst>
          </p:cNvPr>
          <p:cNvCxnSpPr>
            <a:cxnSpLocks/>
          </p:cNvCxnSpPr>
          <p:nvPr/>
        </p:nvCxnSpPr>
        <p:spPr>
          <a:xfrm>
            <a:off x="4511820" y="1754999"/>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3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8" y="0"/>
            <a:ext cx="1139460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213A28F2-9269-52E7-3D4D-711F6F8D9616}"/>
              </a:ext>
            </a:extLst>
          </p:cNvPr>
          <p:cNvSpPr txBox="1">
            <a:spLocks/>
          </p:cNvSpPr>
          <p:nvPr/>
        </p:nvSpPr>
        <p:spPr>
          <a:xfrm>
            <a:off x="1" y="568191"/>
            <a:ext cx="609599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Build a tiny home in nature </a:t>
            </a:r>
          </a:p>
        </p:txBody>
      </p:sp>
      <p:sp>
        <p:nvSpPr>
          <p:cNvPr id="9" name="Text Placeholder 3">
            <a:extLst>
              <a:ext uri="{FF2B5EF4-FFF2-40B4-BE49-F238E27FC236}">
                <a16:creationId xmlns:a16="http://schemas.microsoft.com/office/drawing/2014/main" id="{FC70BFA4-87EC-1083-B8ED-5B271A55D00D}"/>
              </a:ext>
            </a:extLst>
          </p:cNvPr>
          <p:cNvSpPr txBox="1">
            <a:spLocks/>
          </p:cNvSpPr>
          <p:nvPr/>
        </p:nvSpPr>
        <p:spPr>
          <a:xfrm>
            <a:off x="5820376" y="1921602"/>
            <a:ext cx="4578684"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If you’re not able to build a true tiny home in your region or at this time in your life, consider this as an information gathering tool and consider, instead, building or devising a small structure, like a tree house or yurt, that you can visit and reconnect with nature in the nearer future.</a:t>
            </a:r>
          </a:p>
          <a:p>
            <a:pPr marL="0" indent="0">
              <a:lnSpc>
                <a:spcPts val="2200"/>
              </a:lnSpc>
              <a:spcBef>
                <a:spcPts val="1200"/>
              </a:spcBef>
              <a:buClr>
                <a:srgbClr val="5398A2"/>
              </a:buClr>
              <a:buNone/>
            </a:pPr>
            <a:endPar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E06D797B-DD30-F04E-0DB3-180FACACC18D}"/>
              </a:ext>
            </a:extLst>
          </p:cNvPr>
          <p:cNvSpPr txBox="1">
            <a:spLocks/>
          </p:cNvSpPr>
          <p:nvPr/>
        </p:nvSpPr>
        <p:spPr>
          <a:xfrm>
            <a:off x="773840" y="1921602"/>
            <a:ext cx="406905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Building a tiny home in nature is not just about creating a small space to live -it's also about embracing independence and self-sufficiency, a true sense of empowerment. </a:t>
            </a:r>
          </a:p>
        </p:txBody>
      </p:sp>
      <p:cxnSp>
        <p:nvCxnSpPr>
          <p:cNvPr id="12" name="Straight Connector 11">
            <a:extLst>
              <a:ext uri="{FF2B5EF4-FFF2-40B4-BE49-F238E27FC236}">
                <a16:creationId xmlns:a16="http://schemas.microsoft.com/office/drawing/2014/main" id="{B1BC25D7-B30D-72BA-CF09-9C1699BC9F0B}"/>
              </a:ext>
            </a:extLst>
          </p:cNvPr>
          <p:cNvCxnSpPr>
            <a:cxnSpLocks/>
          </p:cNvCxnSpPr>
          <p:nvPr/>
        </p:nvCxnSpPr>
        <p:spPr>
          <a:xfrm>
            <a:off x="5193137" y="1654930"/>
            <a:ext cx="0" cy="4266598"/>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A7E4-A9BE-B745-5915-8E4AAFE4D2D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9AF1CE0-C889-BCA2-52CF-B173BB1AA14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44ABE6B5-E055-5831-3B45-3690243F90B1}"/>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EB71F71-BBC8-4751-BEB5-F7DF68B4967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AF35DF2-C832-21A8-3690-F45B0590028C}"/>
              </a:ext>
            </a:extLst>
          </p:cNvPr>
          <p:cNvSpPr/>
          <p:nvPr/>
        </p:nvSpPr>
        <p:spPr>
          <a:xfrm>
            <a:off x="502861" y="2735295"/>
            <a:ext cx="10359712" cy="355451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EDF4135-CB47-DDFB-053F-C0C12162B871}"/>
              </a:ext>
            </a:extLst>
          </p:cNvPr>
          <p:cNvSpPr txBox="1">
            <a:spLocks/>
          </p:cNvSpPr>
          <p:nvPr/>
        </p:nvSpPr>
        <p:spPr>
          <a:xfrm>
            <a:off x="1735108" y="32897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Choose a Location with Care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Whether you already own the land or are planning to buy, choose a site where your intervention can blend with nature and have a minimal environmental impact. This ensures your home respects and preserves the natural surroundings. Look for natural resources like sunlight, water, and wind, which will allow you to reduce reliance on external energy sources.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08EA8691-7A16-2736-C408-E10E04501794}"/>
              </a:ext>
            </a:extLst>
          </p:cNvPr>
          <p:cNvCxnSpPr>
            <a:cxnSpLocks/>
          </p:cNvCxnSpPr>
          <p:nvPr/>
        </p:nvCxnSpPr>
        <p:spPr>
          <a:xfrm flipH="1">
            <a:off x="1401145" y="378431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89CA090-16DC-4956-AB8C-A71E754D0CA9}"/>
              </a:ext>
            </a:extLst>
          </p:cNvPr>
          <p:cNvGrpSpPr/>
          <p:nvPr/>
        </p:nvGrpSpPr>
        <p:grpSpPr>
          <a:xfrm>
            <a:off x="439204" y="3478610"/>
            <a:ext cx="1420700" cy="893966"/>
            <a:chOff x="5728181" y="1253145"/>
            <a:chExt cx="1546707" cy="973255"/>
          </a:xfrm>
        </p:grpSpPr>
        <p:sp>
          <p:nvSpPr>
            <p:cNvPr id="18" name="Oval 17">
              <a:extLst>
                <a:ext uri="{FF2B5EF4-FFF2-40B4-BE49-F238E27FC236}">
                  <a16:creationId xmlns:a16="http://schemas.microsoft.com/office/drawing/2014/main" id="{3CA51106-CB86-5E26-F24C-EADE600163B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1C372341-95D5-D0DC-E024-A174DAE0FC5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299FAE02-8A3C-A159-3AA4-14AF8D5314CA}"/>
              </a:ext>
            </a:extLst>
          </p:cNvPr>
          <p:cNvSpPr txBox="1">
            <a:spLocks/>
          </p:cNvSpPr>
          <p:nvPr/>
        </p:nvSpPr>
        <p:spPr>
          <a:xfrm>
            <a:off x="1" y="568191"/>
            <a:ext cx="609599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Build a tiny home in nature </a:t>
            </a:r>
          </a:p>
        </p:txBody>
      </p:sp>
      <p:sp>
        <p:nvSpPr>
          <p:cNvPr id="5" name="Text Placeholder 3">
            <a:extLst>
              <a:ext uri="{FF2B5EF4-FFF2-40B4-BE49-F238E27FC236}">
                <a16:creationId xmlns:a16="http://schemas.microsoft.com/office/drawing/2014/main" id="{AA53C5EA-A3BC-C941-8212-1B9F19169499}"/>
              </a:ext>
            </a:extLst>
          </p:cNvPr>
          <p:cNvSpPr txBox="1">
            <a:spLocks/>
          </p:cNvSpPr>
          <p:nvPr/>
        </p:nvSpPr>
        <p:spPr>
          <a:xfrm>
            <a:off x="773847" y="1516086"/>
            <a:ext cx="7724701" cy="1017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Here are some things to keep in mind when planning to create your own tiny home:</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8763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2FFC-376C-C21E-E423-CC671F9197B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EB18795-1024-6CCC-4EF6-D3969793399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6CE51F48-455E-6FCF-00CF-D8DE8042C42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0DFC03F-9EE8-3584-C1AA-AAAFAF4AEE77}"/>
              </a:ext>
            </a:extLst>
          </p:cNvPr>
          <p:cNvSpPr/>
          <p:nvPr/>
        </p:nvSpPr>
        <p:spPr>
          <a:xfrm rot="5400000">
            <a:off x="205861" y="1811975"/>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3BC024C-AC19-EF34-683E-42954B423B93}"/>
              </a:ext>
            </a:extLst>
          </p:cNvPr>
          <p:cNvSpPr/>
          <p:nvPr/>
        </p:nvSpPr>
        <p:spPr>
          <a:xfrm>
            <a:off x="502861" y="555812"/>
            <a:ext cx="10359712" cy="573399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525F8C0D-D196-C146-9158-CD73193A53ED}"/>
              </a:ext>
            </a:extLst>
          </p:cNvPr>
          <p:cNvSpPr txBox="1">
            <a:spLocks/>
          </p:cNvSpPr>
          <p:nvPr/>
        </p:nvSpPr>
        <p:spPr>
          <a:xfrm>
            <a:off x="1699249" y="1039435"/>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Use Local and Sustainable Materials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Incorporate materials like reclaimed wood, stone, and clay from the land around you. These natural materials not only minimize environmental impact, but can also create a home that stays warm in winter and cool in summer, reducing the need for external heating or air conditioning.</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7DCB3966-33CB-D8FB-475D-3C9E6C71B9C4}"/>
              </a:ext>
            </a:extLst>
          </p:cNvPr>
          <p:cNvCxnSpPr>
            <a:cxnSpLocks/>
          </p:cNvCxnSpPr>
          <p:nvPr/>
        </p:nvCxnSpPr>
        <p:spPr>
          <a:xfrm flipH="1">
            <a:off x="1365286" y="155188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0047CD8-5798-60D6-A7A7-7ED7B068767A}"/>
              </a:ext>
            </a:extLst>
          </p:cNvPr>
          <p:cNvGrpSpPr/>
          <p:nvPr/>
        </p:nvGrpSpPr>
        <p:grpSpPr>
          <a:xfrm>
            <a:off x="403345" y="1246180"/>
            <a:ext cx="1420700" cy="893966"/>
            <a:chOff x="5728181" y="1253145"/>
            <a:chExt cx="1546707" cy="973255"/>
          </a:xfrm>
        </p:grpSpPr>
        <p:sp>
          <p:nvSpPr>
            <p:cNvPr id="18" name="Oval 17">
              <a:extLst>
                <a:ext uri="{FF2B5EF4-FFF2-40B4-BE49-F238E27FC236}">
                  <a16:creationId xmlns:a16="http://schemas.microsoft.com/office/drawing/2014/main" id="{BFC15301-777F-07E4-D080-EC4CAD57C6C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0A2B6FDF-FA49-AEA0-773E-6EACE541C97D}"/>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6" name="Text Placeholder 3">
            <a:extLst>
              <a:ext uri="{FF2B5EF4-FFF2-40B4-BE49-F238E27FC236}">
                <a16:creationId xmlns:a16="http://schemas.microsoft.com/office/drawing/2014/main" id="{D7D2E815-5126-58C5-EDC5-FDB5C97C1B75}"/>
              </a:ext>
            </a:extLst>
          </p:cNvPr>
          <p:cNvSpPr txBox="1">
            <a:spLocks/>
          </p:cNvSpPr>
          <p:nvPr/>
        </p:nvSpPr>
        <p:spPr>
          <a:xfrm>
            <a:off x="1776971" y="3936775"/>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Maximize Off-Grid Energy Solutions</a:t>
            </a:r>
          </a:p>
          <a:p>
            <a:pPr marL="0" indent="0">
              <a:lnSpc>
                <a:spcPts val="2500"/>
              </a:lnSpc>
              <a:spcBef>
                <a:spcPts val="0"/>
              </a:spcBef>
              <a:buClr>
                <a:srgbClr val="E6C8C7"/>
              </a:buClr>
              <a:buNone/>
            </a:pP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Relying on solar panels, wind turbines, or wood for heat gives you freedom from external power grids. This self-sufficiency is a powerful way to take control of your energy use and reduce your carbon footprint.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3A386F4F-742E-D624-7309-50AC97A66F5E}"/>
              </a:ext>
            </a:extLst>
          </p:cNvPr>
          <p:cNvCxnSpPr>
            <a:cxnSpLocks/>
          </p:cNvCxnSpPr>
          <p:nvPr/>
        </p:nvCxnSpPr>
        <p:spPr>
          <a:xfrm flipH="1">
            <a:off x="1443008" y="444922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23708DA-C323-55DD-36F7-35076803C95B}"/>
              </a:ext>
            </a:extLst>
          </p:cNvPr>
          <p:cNvGrpSpPr/>
          <p:nvPr/>
        </p:nvGrpSpPr>
        <p:grpSpPr>
          <a:xfrm>
            <a:off x="481067" y="4143520"/>
            <a:ext cx="1420700" cy="893966"/>
            <a:chOff x="5728181" y="1253145"/>
            <a:chExt cx="1546707" cy="973255"/>
          </a:xfrm>
        </p:grpSpPr>
        <p:sp>
          <p:nvSpPr>
            <p:cNvPr id="9" name="Oval 8">
              <a:extLst>
                <a:ext uri="{FF2B5EF4-FFF2-40B4-BE49-F238E27FC236}">
                  <a16:creationId xmlns:a16="http://schemas.microsoft.com/office/drawing/2014/main" id="{F740BA09-EC57-D8C9-C20B-C2FE5A58EAB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FB74A18-3A52-F4FE-48DE-F05818C1C047}"/>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344017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3061-55D2-4028-69E9-B07F86223F7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C70CBF2-0F5A-B52F-E078-3E32B96B9BC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7AA41ACD-AC91-372F-497B-236F2991082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48D7265-A45A-7F29-9D69-5EF4DB78F574}"/>
              </a:ext>
            </a:extLst>
          </p:cNvPr>
          <p:cNvSpPr/>
          <p:nvPr/>
        </p:nvSpPr>
        <p:spPr>
          <a:xfrm rot="5400000">
            <a:off x="258323" y="395508"/>
            <a:ext cx="6191223" cy="666747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C08B3F2-BB49-C68A-0DB5-268D44386C7F}"/>
              </a:ext>
            </a:extLst>
          </p:cNvPr>
          <p:cNvSpPr/>
          <p:nvPr/>
        </p:nvSpPr>
        <p:spPr>
          <a:xfrm>
            <a:off x="574579" y="2707342"/>
            <a:ext cx="10359712" cy="287318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10BB4435-BA22-3DF1-2550-5E0A5113BD09}"/>
              </a:ext>
            </a:extLst>
          </p:cNvPr>
          <p:cNvSpPr txBox="1">
            <a:spLocks/>
          </p:cNvSpPr>
          <p:nvPr/>
        </p:nvSpPr>
        <p:spPr>
          <a:xfrm>
            <a:off x="1770967" y="3190964"/>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Design for Efficiency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 well-designed tiny home makes the most of every inch, reducing the need for excess materials or energy. Incorporate smart storage, efficient insulation, and multi-functional spaces to keep your home cozy and functional.</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AB52EFEB-2AD5-2E89-5B7A-94E4E244F533}"/>
              </a:ext>
            </a:extLst>
          </p:cNvPr>
          <p:cNvCxnSpPr>
            <a:cxnSpLocks/>
          </p:cNvCxnSpPr>
          <p:nvPr/>
        </p:nvCxnSpPr>
        <p:spPr>
          <a:xfrm flipH="1">
            <a:off x="1437004" y="370341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3A817CD-998D-2EAB-5AA9-E0556996E546}"/>
              </a:ext>
            </a:extLst>
          </p:cNvPr>
          <p:cNvGrpSpPr/>
          <p:nvPr/>
        </p:nvGrpSpPr>
        <p:grpSpPr>
          <a:xfrm>
            <a:off x="475063" y="3397709"/>
            <a:ext cx="1420700" cy="893966"/>
            <a:chOff x="5728181" y="1253145"/>
            <a:chExt cx="1546707" cy="973255"/>
          </a:xfrm>
        </p:grpSpPr>
        <p:sp>
          <p:nvSpPr>
            <p:cNvPr id="18" name="Oval 17">
              <a:extLst>
                <a:ext uri="{FF2B5EF4-FFF2-40B4-BE49-F238E27FC236}">
                  <a16:creationId xmlns:a16="http://schemas.microsoft.com/office/drawing/2014/main" id="{16C0A954-503A-3749-3E9F-67F31EF19EF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2A2683B6-DD91-8943-DDC8-BA3E8E562029}"/>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612154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5E89-BB36-B781-9D5E-58F20D0F3397}"/>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1E6E6427-5B6E-DB3E-B3D3-A379268C6B22}"/>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F67891BC-3AC7-5001-DEAF-4E3BEE1BAD17}"/>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B57E14CC-5DB6-8EF4-04B1-B2CA97AE68F6}"/>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EE1808F2-6EF4-4D4E-3AFA-3B51077CAE35}"/>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D3BAD169-2C6C-4182-C960-486CC9EDB8E2}"/>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93A11BF4-199B-D469-D1F2-5D493270DB62}"/>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5071CFDD-F6D6-C533-FE77-63DA6AFCADC2}"/>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FCA41B-4CE3-86F4-D1F7-F64CC8A9E8EA}"/>
              </a:ext>
            </a:extLst>
          </p:cNvPr>
          <p:cNvSpPr/>
          <p:nvPr/>
        </p:nvSpPr>
        <p:spPr>
          <a:xfrm>
            <a:off x="5203255" y="2533182"/>
            <a:ext cx="637269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0A6C741F-F723-4AFC-9CBB-1E888E0D16BD}"/>
              </a:ext>
            </a:extLst>
          </p:cNvPr>
          <p:cNvSpPr/>
          <p:nvPr/>
        </p:nvSpPr>
        <p:spPr>
          <a:xfrm>
            <a:off x="7465102" y="3511493"/>
            <a:ext cx="408940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Rectangle 10">
            <a:extLst>
              <a:ext uri="{FF2B5EF4-FFF2-40B4-BE49-F238E27FC236}">
                <a16:creationId xmlns:a16="http://schemas.microsoft.com/office/drawing/2014/main" id="{E1C7571D-512E-5992-1BF5-AC732867C474}"/>
              </a:ext>
            </a:extLst>
          </p:cNvPr>
          <p:cNvSpPr/>
          <p:nvPr/>
        </p:nvSpPr>
        <p:spPr>
          <a:xfrm>
            <a:off x="6475751" y="4471087"/>
            <a:ext cx="506844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5AD61B75-86FB-F5E8-6838-AE763460B336}"/>
              </a:ext>
            </a:extLst>
          </p:cNvPr>
          <p:cNvSpPr txBox="1"/>
          <p:nvPr/>
        </p:nvSpPr>
        <p:spPr>
          <a:xfrm>
            <a:off x="5951095" y="4505503"/>
            <a:ext cx="5568166"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gets challenging</a:t>
            </a:r>
          </a:p>
        </p:txBody>
      </p:sp>
      <p:sp>
        <p:nvSpPr>
          <p:cNvPr id="6" name="TextBox 5">
            <a:extLst>
              <a:ext uri="{FF2B5EF4-FFF2-40B4-BE49-F238E27FC236}">
                <a16:creationId xmlns:a16="http://schemas.microsoft.com/office/drawing/2014/main" id="{EEB6D4DB-002F-4E4D-621A-1A4AEEBF5434}"/>
              </a:ext>
            </a:extLst>
          </p:cNvPr>
          <p:cNvSpPr txBox="1"/>
          <p:nvPr/>
        </p:nvSpPr>
        <p:spPr>
          <a:xfrm>
            <a:off x="5301232" y="2549669"/>
            <a:ext cx="623185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Grounding practices</a:t>
            </a:r>
          </a:p>
        </p:txBody>
      </p:sp>
      <p:sp>
        <p:nvSpPr>
          <p:cNvPr id="8" name="TextBox 7">
            <a:extLst>
              <a:ext uri="{FF2B5EF4-FFF2-40B4-BE49-F238E27FC236}">
                <a16:creationId xmlns:a16="http://schemas.microsoft.com/office/drawing/2014/main" id="{2507CA9B-8C92-1790-8955-2E1E882F5D6B}"/>
              </a:ext>
            </a:extLst>
          </p:cNvPr>
          <p:cNvSpPr txBox="1"/>
          <p:nvPr/>
        </p:nvSpPr>
        <p:spPr>
          <a:xfrm>
            <a:off x="6715593" y="3527980"/>
            <a:ext cx="47960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when life</a:t>
            </a:r>
          </a:p>
        </p:txBody>
      </p:sp>
    </p:spTree>
    <p:extLst>
      <p:ext uri="{BB962C8B-B14F-4D97-AF65-F5344CB8AC3E}">
        <p14:creationId xmlns:p14="http://schemas.microsoft.com/office/powerpoint/2010/main" val="1451502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5919230"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562864"/>
            <a:ext cx="4492025"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Living within unsustainable systems is challenging for most of us – challenging physically, mentally, emotionally, spiritually, financially, creatively, and interpersonally.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Breaking out of unsustainable systems can be even more challenging. Creating sustainable ways of living can help to build entirely new systems and structures, but the challenges attached to this kind of pioneering work can take its toll.  </a:t>
            </a: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352001" y="1763781"/>
            <a:ext cx="6096007" cy="5055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Grounding techniques	30</a:t>
            </a: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“Earthing” 	32</a:t>
            </a: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Breathing 	34</a:t>
            </a: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Progressive Muscle Relaxation	36</a:t>
            </a: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Sensory Grounding	38</a:t>
            </a:r>
          </a:p>
          <a:p>
            <a:pPr marL="0" indent="0">
              <a:lnSpc>
                <a:spcPts val="6460"/>
              </a:lnSpc>
              <a:spcBef>
                <a:spcPts val="0"/>
              </a:spcBef>
              <a:buClr>
                <a:srgbClr val="E6C8C7"/>
              </a:buClr>
              <a:buNone/>
              <a:tabLst>
                <a:tab pos="4572000"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473249" y="2952613"/>
            <a:ext cx="5897595" cy="767372"/>
            <a:chOff x="5408400" y="3484375"/>
            <a:chExt cx="5897595"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473249" y="2129716"/>
            <a:ext cx="5937195" cy="767372"/>
            <a:chOff x="5408400" y="3484375"/>
            <a:chExt cx="5937195"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4396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473249" y="3775510"/>
            <a:ext cx="5897595" cy="767372"/>
            <a:chOff x="5408400" y="3484375"/>
            <a:chExt cx="5897595"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473249" y="4598407"/>
            <a:ext cx="5897595" cy="767372"/>
            <a:chOff x="5408400" y="3484375"/>
            <a:chExt cx="5897595"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5473249" y="5421304"/>
            <a:ext cx="5897595" cy="767372"/>
            <a:chOff x="5408400" y="3484375"/>
            <a:chExt cx="5897595"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
        <p:nvSpPr>
          <p:cNvPr id="12" name="TextBox 11">
            <a:extLst>
              <a:ext uri="{FF2B5EF4-FFF2-40B4-BE49-F238E27FC236}">
                <a16:creationId xmlns:a16="http://schemas.microsoft.com/office/drawing/2014/main" id="{80C484EE-7BBB-D1B5-6014-11B4552976E0}"/>
              </a:ext>
            </a:extLst>
          </p:cNvPr>
          <p:cNvSpPr txBox="1"/>
          <p:nvPr/>
        </p:nvSpPr>
        <p:spPr>
          <a:xfrm>
            <a:off x="6352001" y="562865"/>
            <a:ext cx="5392694" cy="1139286"/>
          </a:xfrm>
          <a:prstGeom prst="rect">
            <a:avLst/>
          </a:prstGeom>
          <a:noFill/>
        </p:spPr>
        <p:txBody>
          <a:bodyPr wrap="square">
            <a:spAutoFit/>
          </a:bodyPr>
          <a:lstStyle/>
          <a:p>
            <a:pPr marL="0" indent="0">
              <a:lnSpc>
                <a:spcPts val="27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Below we’ll share </a:t>
            </a:r>
            <a:r>
              <a:rPr lang="en-IE" sz="2800" b="1" dirty="0">
                <a:solidFill>
                  <a:srgbClr val="404040"/>
                </a:solidFill>
                <a:latin typeface="Calibri" panose="020F0502020204030204" pitchFamily="34" charset="0"/>
                <a:ea typeface="Calibri" panose="020F0502020204030204" pitchFamily="34" charset="0"/>
                <a:cs typeface="Calibri" panose="020F0502020204030204" pitchFamily="34" charset="0"/>
              </a:rPr>
              <a:t>some tools we’ve used to feel empowered and get grounded where we are at. </a:t>
            </a:r>
          </a:p>
        </p:txBody>
      </p:sp>
    </p:spTree>
    <p:extLst>
      <p:ext uri="{BB962C8B-B14F-4D97-AF65-F5344CB8AC3E}">
        <p14:creationId xmlns:p14="http://schemas.microsoft.com/office/powerpoint/2010/main" val="633824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7768-3D91-30A1-AF98-982E0D718E6C}"/>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1D8C4720-ED26-FFC3-1A2C-E75CBC38AB84}"/>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2D854280-761A-6A68-377C-A86BCCCC0FFD}"/>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258247A-9649-7A66-64A1-E2BDFE3801CF}"/>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83CB24AD-D4FE-E679-8624-52F8BAED12A2}"/>
              </a:ext>
            </a:extLst>
          </p:cNvPr>
          <p:cNvSpPr txBox="1">
            <a:spLocks/>
          </p:cNvSpPr>
          <p:nvPr/>
        </p:nvSpPr>
        <p:spPr>
          <a:xfrm>
            <a:off x="735566" y="2030783"/>
            <a:ext cx="9556272" cy="43040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Our world is turning fast. We are multitasking all the time, constantly bombarded with tons of new information, each demanding our attention and concern. It’s easy to feel overwhelmed, distracted, and anxious as we try to keep up with the endless stream. In this constant rush, finding moments of pause and focus becomes more important than ever, allowing us to reconnect with ourselves and the world in a meaningful way… but I don’t have time for this… I’m late for a meeting…</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As autumn approaches, my life slows down a bit, as does the nature around me. I find myself wandering off in my mind, thinking about the coziness of the living room back at my family home when the big, traditional wood-fired oven is fired up. It always gives me a sense of safety—a space where I can slow down and stop stressing about things that, upon </a:t>
            </a:r>
            <a:r>
              <a:rPr lang="en-IE" sz="2300" i="1" dirty="0" err="1">
                <a:solidFill>
                  <a:schemeClr val="bg1"/>
                </a:solidFill>
                <a:latin typeface="Calibri" panose="020F0502020204030204" pitchFamily="34" charset="0"/>
                <a:ea typeface="Calibri" panose="020F0502020204030204" pitchFamily="34" charset="0"/>
                <a:cs typeface="Calibri" panose="020F0502020204030204" pitchFamily="34" charset="0"/>
              </a:rPr>
              <a:t>reflection,I</a:t>
            </a: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realize are not as important as I thought they were, and a space where I can slow down. </a:t>
            </a:r>
          </a:p>
          <a:p>
            <a:pPr marL="0" indent="0">
              <a:lnSpc>
                <a:spcPts val="2200"/>
              </a:lnSpc>
              <a:spcBef>
                <a:spcPts val="400"/>
              </a:spcBef>
              <a:buClr>
                <a:srgbClr val="5398A2"/>
              </a:buClr>
              <a:buNone/>
            </a:pPr>
            <a:endParaRPr lang="sv-SE" sz="23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6FC7A68-D20B-FA0A-ABA5-AD9E667DC26C}"/>
              </a:ext>
            </a:extLst>
          </p:cNvPr>
          <p:cNvSpPr txBox="1">
            <a:spLocks/>
          </p:cNvSpPr>
          <p:nvPr/>
        </p:nvSpPr>
        <p:spPr>
          <a:xfrm>
            <a:off x="708133" y="798655"/>
            <a:ext cx="9730556"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An essay by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How engaging my hands by baking bread helps ease my mind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206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31BEE-3895-FDBE-71C0-870C623078CB}"/>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0D66040A-2C21-AC22-5F3A-E4BB30D9569D}"/>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69937758-EDE8-B51C-ED4F-2852288204FF}"/>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B588F27C-92B7-5B93-66EF-70D0706B89B0}"/>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7EEAC1F-66F2-D8DF-9131-8FEC2774D088}"/>
              </a:ext>
            </a:extLst>
          </p:cNvPr>
          <p:cNvSpPr txBox="1">
            <a:spLocks/>
          </p:cNvSpPr>
          <p:nvPr/>
        </p:nvSpPr>
        <p:spPr>
          <a:xfrm>
            <a:off x="692413" y="2059801"/>
            <a:ext cx="9658412" cy="3956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I can hear the old clock with its hypnotizing tick-tacking, as the weight swings from left to right, counting the seconds, but the seconds don’t really matter; the space is timeless. While I sit on the bench, leaning my back against the warm clay tiles, I hear and feel the vibration and rattling of an old tool that my mom is using to put wood into the oven to create the fire so she can later bake bread in it.</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Later in the evening, as I sit eating this bread and feeling the warmth spreading from the oven, I find myself feeling accomplished and relaxed… Have you ever noticed how working with your hands can help calm your mind? Although baking bread seems like a simple task, I believe it is a multi-layered and ancient one. If resilience is the ability to successfully adapt to difficult life experiences, then baking bread can be considered one of the purest forms of building resilience on all levels, mental and physical.</a:t>
            </a:r>
          </a:p>
        </p:txBody>
      </p:sp>
      <p:sp>
        <p:nvSpPr>
          <p:cNvPr id="5" name="Text Placeholder 3">
            <a:extLst>
              <a:ext uri="{FF2B5EF4-FFF2-40B4-BE49-F238E27FC236}">
                <a16:creationId xmlns:a16="http://schemas.microsoft.com/office/drawing/2014/main" id="{24A5ADE9-BA3C-C1A9-F1A3-74FD0925E875}"/>
              </a:ext>
            </a:extLst>
          </p:cNvPr>
          <p:cNvSpPr txBox="1">
            <a:spLocks/>
          </p:cNvSpPr>
          <p:nvPr/>
        </p:nvSpPr>
        <p:spPr>
          <a:xfrm>
            <a:off x="692413" y="827673"/>
            <a:ext cx="965841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An essay by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How engaging my hands by baking bread helps ease my mind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895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3723A-8572-FAAB-B46E-6CAABE43CC6B}"/>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2E38566E-5CE5-1839-7BC2-359BA3EB12F1}"/>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F1B57378-5F87-D10E-2C82-C763B02093CF}"/>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F535E917-F4A8-11EA-AD70-50713247F804}"/>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B814B3B-89D1-3DAB-FC73-3A57C652E9B8}"/>
              </a:ext>
            </a:extLst>
          </p:cNvPr>
          <p:cNvSpPr txBox="1">
            <a:spLocks/>
          </p:cNvSpPr>
          <p:nvPr/>
        </p:nvSpPr>
        <p:spPr>
          <a:xfrm>
            <a:off x="749329" y="1851951"/>
            <a:ext cx="1004358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Working with our hands has been shown to improve mental health and well-being. Baking helps relieve the physical stress that builds up from the demands of everyday life. It also clears mental clutter by allowing you to focus entirely on executing a single task—in this case, transforming water, flour, and salt into a delicious, nourishing loaf of bread.</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Additionally, preparing food from scratch offers a sense of reassurance and security—particularly in terms of food security, as these skills could prove essential in the future. For me, knowing exactly what goes into my food and having control over what I put into my body feels empowering. As we engage in this ancient, hands-on process, we cultivate patience, strength, and adaptability—qualities that fortify us against the challenges of modern life. Through baking, we can rediscover how resilience is built in small, deliberate actions that nourish both the body and the mind. If you’d like to bake bread yourself, start with a recipe that uses instant yeast to reduce the time it takes and get familiar with the process before moving on to more involved methods.</a:t>
            </a:r>
          </a:p>
          <a:p>
            <a:pPr marL="0" indent="0">
              <a:lnSpc>
                <a:spcPts val="2200"/>
              </a:lnSpc>
              <a:spcBef>
                <a:spcPts val="400"/>
              </a:spcBef>
              <a:buClr>
                <a:srgbClr val="5398A2"/>
              </a:buClr>
              <a:buNone/>
            </a:pPr>
            <a:endParaRPr lang="sv-SE" sz="23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28674AA-5460-9E4E-0CEB-0DEA69D9E2A8}"/>
              </a:ext>
            </a:extLst>
          </p:cNvPr>
          <p:cNvSpPr txBox="1">
            <a:spLocks/>
          </p:cNvSpPr>
          <p:nvPr/>
        </p:nvSpPr>
        <p:spPr>
          <a:xfrm>
            <a:off x="749329" y="619823"/>
            <a:ext cx="965841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An essay by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How engaging my hands by baking bread helps ease my mind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844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1458-E982-9D9B-9A20-7A320F4A7F8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48C56B5-4247-E8BB-6C9A-FFC913D11E5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DD75363-6E6A-ACE7-66B9-0698434F9D25}"/>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F6A53D4-BD38-897B-D10D-DDD249B3183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B9ED123-23C2-1267-883B-E1691CA2BC78}"/>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7715722-5D18-B7B4-5B67-5AF08210F363}"/>
              </a:ext>
            </a:extLst>
          </p:cNvPr>
          <p:cNvSpPr txBox="1">
            <a:spLocks/>
          </p:cNvSpPr>
          <p:nvPr/>
        </p:nvSpPr>
        <p:spPr>
          <a:xfrm>
            <a:off x="3" y="568191"/>
            <a:ext cx="59660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Grounding Techniques</a:t>
            </a:r>
          </a:p>
        </p:txBody>
      </p:sp>
      <p:sp>
        <p:nvSpPr>
          <p:cNvPr id="27" name="Text Placeholder 3">
            <a:extLst>
              <a:ext uri="{FF2B5EF4-FFF2-40B4-BE49-F238E27FC236}">
                <a16:creationId xmlns:a16="http://schemas.microsoft.com/office/drawing/2014/main" id="{D5BBEA29-104E-62E5-438C-58FE87C8E51F}"/>
              </a:ext>
            </a:extLst>
          </p:cNvPr>
          <p:cNvSpPr txBox="1">
            <a:spLocks/>
          </p:cNvSpPr>
          <p:nvPr/>
        </p:nvSpPr>
        <p:spPr>
          <a:xfrm>
            <a:off x="5220937" y="1921602"/>
            <a:ext cx="55918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When life feels out of control, grounding practices have reminded me I can always create stability within myself. It’s like pressing pause and giving myself a moment to reset, so I can move forward with a clearer head and a calmer heart.</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Here are some grounding techniques that can help when things feel overwhelming. They focus on reconnecting with the body, the breath, and your surroundings, making it easier to stay calm and present in the moment.</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EB38084-971E-ACB1-ED21-0D4FF1539AA5}"/>
              </a:ext>
            </a:extLst>
          </p:cNvPr>
          <p:cNvSpPr txBox="1">
            <a:spLocks/>
          </p:cNvSpPr>
          <p:nvPr/>
        </p:nvSpPr>
        <p:spPr>
          <a:xfrm>
            <a:off x="1089536" y="1921602"/>
            <a:ext cx="329979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In a world that feels chaotic and fast-paced, grounding can help us slow down and focus on what’s real in the moment: our bodies, our breath, and the earth beneath our feet</a:t>
            </a:r>
          </a:p>
        </p:txBody>
      </p:sp>
      <p:cxnSp>
        <p:nvCxnSpPr>
          <p:cNvPr id="7" name="Straight Connector 6">
            <a:extLst>
              <a:ext uri="{FF2B5EF4-FFF2-40B4-BE49-F238E27FC236}">
                <a16:creationId xmlns:a16="http://schemas.microsoft.com/office/drawing/2014/main" id="{673120D1-4910-0712-2B3C-37ACFD5F4592}"/>
              </a:ext>
            </a:extLst>
          </p:cNvPr>
          <p:cNvCxnSpPr>
            <a:cxnSpLocks/>
          </p:cNvCxnSpPr>
          <p:nvPr/>
        </p:nvCxnSpPr>
        <p:spPr>
          <a:xfrm>
            <a:off x="4835055" y="1800426"/>
            <a:ext cx="0" cy="4375522"/>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2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9013-F13C-531F-9ECC-A6A5AFDF06A3}"/>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FC10B063-6785-F462-36A1-9531811B9BD7}"/>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9263A8AD-9BE5-D4ED-436C-4E1F5772324C}"/>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1F7C85B-EC8D-26EF-1277-D577E1D0120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8D5F241-75B7-68A7-1351-DCF546F7D288}"/>
              </a:ext>
            </a:extLst>
          </p:cNvPr>
          <p:cNvSpPr/>
          <p:nvPr/>
        </p:nvSpPr>
        <p:spPr>
          <a:xfrm>
            <a:off x="2149084" y="1541300"/>
            <a:ext cx="9364763" cy="483754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4469B620-0B51-F316-DA2E-02346EC5862A}"/>
              </a:ext>
            </a:extLst>
          </p:cNvPr>
          <p:cNvSpPr txBox="1">
            <a:spLocks/>
          </p:cNvSpPr>
          <p:nvPr/>
        </p:nvSpPr>
        <p:spPr>
          <a:xfrm>
            <a:off x="2654661" y="2010636"/>
            <a:ext cx="8589364"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Make it a Habit: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 more often you ground yourself, the easier it becomes. Try to make grounding part of your daily routine.</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Get Outdoors: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Nature is a great backdrop for grounding. A walk in the park or time in your garden can enhance the calming effects of these techniques.</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Find What Works for You: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Different techniques work for different people, so try a few and see which ones help you feel the most calm and centred.</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Start Small: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Even just a few minutes a day can make a big difference.</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Fit it into Your Routine: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Grounding doesn’t have to be a separate activity—you can practice it while making tea, walking to work, or during any moment of your day.</a:t>
            </a:r>
          </a:p>
          <a:p>
            <a:pPr lvl="0">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145;p2">
            <a:extLst>
              <a:ext uri="{FF2B5EF4-FFF2-40B4-BE49-F238E27FC236}">
                <a16:creationId xmlns:a16="http://schemas.microsoft.com/office/drawing/2014/main" id="{49FED3AD-894D-2A29-16F6-258959AD239A}"/>
              </a:ext>
            </a:extLst>
          </p:cNvPr>
          <p:cNvSpPr txBox="1">
            <a:spLocks/>
          </p:cNvSpPr>
          <p:nvPr/>
        </p:nvSpPr>
        <p:spPr>
          <a:xfrm>
            <a:off x="23557" y="1045776"/>
            <a:ext cx="8589364"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General Tips for Grounding Practices:</a:t>
            </a:r>
          </a:p>
        </p:txBody>
      </p:sp>
    </p:spTree>
    <p:extLst>
      <p:ext uri="{BB962C8B-B14F-4D97-AF65-F5344CB8AC3E}">
        <p14:creationId xmlns:p14="http://schemas.microsoft.com/office/powerpoint/2010/main" val="1598307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54DDC-745D-893C-8930-FDEDC1B9B484}"/>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A627D51F-7C67-5193-B8B7-3CDDA8361911}"/>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58D83909-E6BA-A549-4610-040F154ECA37}"/>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1FFECE3-87E9-54B7-0E36-D33940ECBED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A200DCA-5133-B14E-FB35-F0520FD18F70}"/>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7FD020E9-E65D-71E1-647D-9809BAA4FCD1}"/>
              </a:ext>
            </a:extLst>
          </p:cNvPr>
          <p:cNvSpPr txBox="1">
            <a:spLocks/>
          </p:cNvSpPr>
          <p:nvPr/>
        </p:nvSpPr>
        <p:spPr>
          <a:xfrm>
            <a:off x="2" y="568191"/>
            <a:ext cx="882920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“Earthing” (Going Barefoot in Nature)</a:t>
            </a:r>
          </a:p>
        </p:txBody>
      </p:sp>
      <p:sp>
        <p:nvSpPr>
          <p:cNvPr id="27" name="Text Placeholder 3">
            <a:extLst>
              <a:ext uri="{FF2B5EF4-FFF2-40B4-BE49-F238E27FC236}">
                <a16:creationId xmlns:a16="http://schemas.microsoft.com/office/drawing/2014/main" id="{1C78F22C-F541-51A4-9342-9315455D6F4F}"/>
              </a:ext>
            </a:extLst>
          </p:cNvPr>
          <p:cNvSpPr txBox="1">
            <a:spLocks/>
          </p:cNvSpPr>
          <p:nvPr/>
        </p:nvSpPr>
        <p:spPr>
          <a:xfrm>
            <a:off x="834411" y="3006699"/>
            <a:ext cx="459031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It’s one of the simplest ways to reconnect with the earth and calm your mind. Walking barefoot releases our feet from the confines of shoes, giving our feet room to breathe and allowing our muscles time to rest and rebuild. It’s a way to literally ground oneself on the earth, physically and emotionally, when everything feels like it’s spinning out of control.</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2A536DA0-C3C6-3A4E-2FE3-BB3B721663AF}"/>
              </a:ext>
            </a:extLst>
          </p:cNvPr>
          <p:cNvSpPr txBox="1">
            <a:spLocks/>
          </p:cNvSpPr>
          <p:nvPr/>
        </p:nvSpPr>
        <p:spPr>
          <a:xfrm>
            <a:off x="799184" y="1781784"/>
            <a:ext cx="462663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Earthing involves walking barefoot on natural surfaces like grass, sand, or soil. </a:t>
            </a:r>
          </a:p>
        </p:txBody>
      </p:sp>
      <p:cxnSp>
        <p:nvCxnSpPr>
          <p:cNvPr id="3" name="Straight Connector 2">
            <a:extLst>
              <a:ext uri="{FF2B5EF4-FFF2-40B4-BE49-F238E27FC236}">
                <a16:creationId xmlns:a16="http://schemas.microsoft.com/office/drawing/2014/main" id="{E817599F-8F87-142F-368B-D87D4C5B00E2}"/>
              </a:ext>
            </a:extLst>
          </p:cNvPr>
          <p:cNvCxnSpPr>
            <a:cxnSpLocks/>
          </p:cNvCxnSpPr>
          <p:nvPr/>
        </p:nvCxnSpPr>
        <p:spPr>
          <a:xfrm>
            <a:off x="5659514" y="1655812"/>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43ECCA3-678A-1900-AC23-C3B392071318}"/>
              </a:ext>
            </a:extLst>
          </p:cNvPr>
          <p:cNvSpPr txBox="1">
            <a:spLocks/>
          </p:cNvSpPr>
          <p:nvPr/>
        </p:nvSpPr>
        <p:spPr>
          <a:xfrm>
            <a:off x="5901033" y="2718507"/>
            <a:ext cx="492572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Find a safe outdoor space like a garden, park, or beach. </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Take off your shoes and stand or walk slowly, paying attention to how the ground feels beneath your feet.</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Take deep breaths and let yourself relax into the moment.</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Spend 5-10 minutes walking or standing, letting yourself feel steady and calm </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987D6FC-EB74-CB98-6B61-5CFAC162A679}"/>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How to Do It:</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6904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BAB3-ADC9-2EA0-800A-0525A6CF3488}"/>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A7C7AE79-8DF0-4AF4-AAAF-2D33475C49BE}"/>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FCCA2650-C73B-8438-3598-4C22C562D06A}"/>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B66CC-AF5D-CCCB-04F7-8CC7D4DA450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01C66A8-BDF5-0C8F-C9AC-F7BCFD2A0106}"/>
              </a:ext>
            </a:extLst>
          </p:cNvPr>
          <p:cNvSpPr/>
          <p:nvPr/>
        </p:nvSpPr>
        <p:spPr>
          <a:xfrm>
            <a:off x="2453478" y="1630213"/>
            <a:ext cx="9238849" cy="4837544"/>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6D744C8B-D2DA-F94D-038C-7CBE0947B558}"/>
              </a:ext>
            </a:extLst>
          </p:cNvPr>
          <p:cNvSpPr txBox="1">
            <a:spLocks/>
          </p:cNvSpPr>
          <p:nvPr/>
        </p:nvSpPr>
        <p:spPr>
          <a:xfrm>
            <a:off x="2854123" y="2107799"/>
            <a:ext cx="819962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Choose the Right Spot: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Find a place with clean, soft ground like grass or sand, so you feel comfortable walking barefoot.</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Best Time to Go: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Try earthing in the early morning or late afternoon when it’s quieter and the ground feels cooler.</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Stay Safe: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Check for sharp objects or uneven ground before walking barefoot.</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Mix It Up: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Alternate between standing still and walking slowly to engage with your surroundings in different ways.</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Mind the Weather: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Wet grass or soil can enhance the sensory experience, but avoid extremely cold or hot surfaces to keep it comfortable and safe.</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221A1E5F-8FB9-EE2A-599E-E34B7F140581}"/>
              </a:ext>
            </a:extLst>
          </p:cNvPr>
          <p:cNvSpPr txBox="1">
            <a:spLocks/>
          </p:cNvSpPr>
          <p:nvPr/>
        </p:nvSpPr>
        <p:spPr>
          <a:xfrm>
            <a:off x="23557" y="1045776"/>
            <a:ext cx="5840031"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Tips &amp; Tricks for Earthing:</a:t>
            </a:r>
          </a:p>
        </p:txBody>
      </p:sp>
    </p:spTree>
    <p:extLst>
      <p:ext uri="{BB962C8B-B14F-4D97-AF65-F5344CB8AC3E}">
        <p14:creationId xmlns:p14="http://schemas.microsoft.com/office/powerpoint/2010/main" val="479862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A078B-BF6A-94B0-71C8-70FEE3AF16E2}"/>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E115E4DA-8277-8DC7-B1F1-0000BD87A9E3}"/>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90DEFD0-B244-05D6-2F6D-FECF17D4C3D1}"/>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26C7035-C718-356E-EEC4-1130241D8FF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719EABF-8C48-E34F-0C18-7B9559254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98F18366-E94E-2413-1AAE-2810DF37B0A5}"/>
              </a:ext>
            </a:extLst>
          </p:cNvPr>
          <p:cNvSpPr txBox="1">
            <a:spLocks/>
          </p:cNvSpPr>
          <p:nvPr/>
        </p:nvSpPr>
        <p:spPr>
          <a:xfrm>
            <a:off x="3" y="568191"/>
            <a:ext cx="746510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Breathing (The 4-7-8 Method)</a:t>
            </a:r>
          </a:p>
        </p:txBody>
      </p:sp>
      <p:sp>
        <p:nvSpPr>
          <p:cNvPr id="27" name="Text Placeholder 3">
            <a:extLst>
              <a:ext uri="{FF2B5EF4-FFF2-40B4-BE49-F238E27FC236}">
                <a16:creationId xmlns:a16="http://schemas.microsoft.com/office/drawing/2014/main" id="{0F0E43B9-1EC7-4B28-13ED-8955261D6BB7}"/>
              </a:ext>
            </a:extLst>
          </p:cNvPr>
          <p:cNvSpPr txBox="1">
            <a:spLocks/>
          </p:cNvSpPr>
          <p:nvPr/>
        </p:nvSpPr>
        <p:spPr>
          <a:xfrm>
            <a:off x="1089536" y="3994642"/>
            <a:ext cx="4371507"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Your breath is always with you, so it’s a reliable way to get centred and tap into the life force power within all of us. Focusing on slow, steady breathing can help you reset and feel more in control.</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E4C0D623-4B6A-C50E-3555-2E6A9F8948A2}"/>
              </a:ext>
            </a:extLst>
          </p:cNvPr>
          <p:cNvSpPr txBox="1">
            <a:spLocks/>
          </p:cNvSpPr>
          <p:nvPr/>
        </p:nvSpPr>
        <p:spPr>
          <a:xfrm>
            <a:off x="1089536" y="1921602"/>
            <a:ext cx="437150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Breathing is a quick way to calm yourself down, and the 4-7-8 method helps slow your heart rate and relax your body. more in control.</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7331BFE4-89B1-FCA4-FF67-D85A787FB26A}"/>
              </a:ext>
            </a:extLst>
          </p:cNvPr>
          <p:cNvCxnSpPr>
            <a:cxnSpLocks/>
          </p:cNvCxnSpPr>
          <p:nvPr/>
        </p:nvCxnSpPr>
        <p:spPr>
          <a:xfrm>
            <a:off x="5599553"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7488AB1-93BA-242C-8640-EAE2B4AE9C4F}"/>
              </a:ext>
            </a:extLst>
          </p:cNvPr>
          <p:cNvSpPr txBox="1">
            <a:spLocks/>
          </p:cNvSpPr>
          <p:nvPr/>
        </p:nvSpPr>
        <p:spPr>
          <a:xfrm>
            <a:off x="5901034" y="2718507"/>
            <a:ext cx="425599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Sit or stand comfortably.</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Breathe in through your nose for 4 seconds.</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Hold your breath for 7 seconds.</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Slowly exhale through your mouth for 8 seconds.</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Repeat 5x until you feel more relaxed.</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9DC2C56-7821-4647-1EBE-B97F72119B76}"/>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How to Do It:</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2102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0E2D-8112-24D4-80C1-2764920D987A}"/>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DE59313E-365E-9094-BDE2-7AF47FDE0DF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89FFE40-2149-07DB-7343-0E6BE02943C5}"/>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BEB3D-4C1A-3BD1-8372-40C8F2CB2B9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E082129-E30D-0C48-3FD8-26F58E645C2F}"/>
              </a:ext>
            </a:extLst>
          </p:cNvPr>
          <p:cNvSpPr/>
          <p:nvPr/>
        </p:nvSpPr>
        <p:spPr>
          <a:xfrm>
            <a:off x="2234938" y="1659457"/>
            <a:ext cx="9427410" cy="46487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58CD54E4-6004-C2F3-CDF3-0E38785FA906}"/>
              </a:ext>
            </a:extLst>
          </p:cNvPr>
          <p:cNvSpPr txBox="1">
            <a:spLocks/>
          </p:cNvSpPr>
          <p:nvPr/>
        </p:nvSpPr>
        <p:spPr>
          <a:xfrm>
            <a:off x="2635584" y="2137043"/>
            <a:ext cx="8109680"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Start Small: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you’re short on time, focus on key areas like your shoulders, jaw, and hands where tension builds up.</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Use Soft Music: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Play calming music in the background to enhance the relaxation experience.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Don’t Rush: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Take your time, especially when tensing and releasing each muscle. The slower, the better.</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Do Before Bed: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Progressive muscle relaxation can help you unwind before sleep, so try it at night or even integrate it into your bedtime routine.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Visualize Relaxation: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Imagine tension leaving your body as you relax each muscle group.</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59E9100F-D992-B457-E61A-2C0BC37AFE34}"/>
              </a:ext>
            </a:extLst>
          </p:cNvPr>
          <p:cNvSpPr txBox="1">
            <a:spLocks/>
          </p:cNvSpPr>
          <p:nvPr/>
        </p:nvSpPr>
        <p:spPr>
          <a:xfrm>
            <a:off x="23557" y="1045776"/>
            <a:ext cx="9720050"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Tips &amp; Tricks for Progressive Muscle Relaxation:</a:t>
            </a:r>
          </a:p>
        </p:txBody>
      </p:sp>
    </p:spTree>
    <p:extLst>
      <p:ext uri="{BB962C8B-B14F-4D97-AF65-F5344CB8AC3E}">
        <p14:creationId xmlns:p14="http://schemas.microsoft.com/office/powerpoint/2010/main" val="665097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1E2C-A6F0-BA13-976D-5B0CE0F48E0E}"/>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217E8FDA-8F1C-E047-5B87-590766BFCD2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79CF85F5-28FC-5832-55FD-F7E5F6FFF334}"/>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253813-B043-A785-0E18-B3D0A3CFAFA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4625E5F-7E47-17D9-E3AA-EA612C326E57}"/>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DBCBA5F2-C055-296E-8FC1-17B3CCA36D38}"/>
              </a:ext>
            </a:extLst>
          </p:cNvPr>
          <p:cNvSpPr txBox="1">
            <a:spLocks/>
          </p:cNvSpPr>
          <p:nvPr/>
        </p:nvSpPr>
        <p:spPr>
          <a:xfrm>
            <a:off x="3" y="568191"/>
            <a:ext cx="746510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Progressive Muscle Relaxation</a:t>
            </a:r>
          </a:p>
        </p:txBody>
      </p:sp>
      <p:sp>
        <p:nvSpPr>
          <p:cNvPr id="27" name="Text Placeholder 3">
            <a:extLst>
              <a:ext uri="{FF2B5EF4-FFF2-40B4-BE49-F238E27FC236}">
                <a16:creationId xmlns:a16="http://schemas.microsoft.com/office/drawing/2014/main" id="{A3DF808A-8175-934D-434E-4F7CDE2919F9}"/>
              </a:ext>
            </a:extLst>
          </p:cNvPr>
          <p:cNvSpPr txBox="1">
            <a:spLocks/>
          </p:cNvSpPr>
          <p:nvPr/>
        </p:nvSpPr>
        <p:spPr>
          <a:xfrm>
            <a:off x="1048691" y="3980229"/>
            <a:ext cx="4036334" cy="2218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Stress often builds up in the body without us realizing it.    This technique helps increase awareness of that tension and gives you the power to let it go while relinquishing tension’s power over us.</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71288C4F-CEA0-7E63-F19F-1B8BD7B0D8CF}"/>
              </a:ext>
            </a:extLst>
          </p:cNvPr>
          <p:cNvSpPr txBox="1">
            <a:spLocks/>
          </p:cNvSpPr>
          <p:nvPr/>
        </p:nvSpPr>
        <p:spPr>
          <a:xfrm>
            <a:off x="1038028" y="1858056"/>
            <a:ext cx="448679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This technique involves tensing and then relaxing different muscle groups to release tension and reconnect with your body.</a:t>
            </a:r>
          </a:p>
        </p:txBody>
      </p:sp>
      <p:cxnSp>
        <p:nvCxnSpPr>
          <p:cNvPr id="3" name="Straight Connector 2">
            <a:extLst>
              <a:ext uri="{FF2B5EF4-FFF2-40B4-BE49-F238E27FC236}">
                <a16:creationId xmlns:a16="http://schemas.microsoft.com/office/drawing/2014/main" id="{1680D874-1961-A4F8-44AF-7416413C8DBD}"/>
              </a:ext>
            </a:extLst>
          </p:cNvPr>
          <p:cNvCxnSpPr>
            <a:cxnSpLocks/>
          </p:cNvCxnSpPr>
          <p:nvPr/>
        </p:nvCxnSpPr>
        <p:spPr>
          <a:xfrm>
            <a:off x="5599553"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126BC65-554D-4216-30B1-629C2E199B2C}"/>
              </a:ext>
            </a:extLst>
          </p:cNvPr>
          <p:cNvSpPr txBox="1">
            <a:spLocks/>
          </p:cNvSpPr>
          <p:nvPr/>
        </p:nvSpPr>
        <p:spPr>
          <a:xfrm>
            <a:off x="5901034" y="2718507"/>
            <a:ext cx="425599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Sit or lie down in a comfortable spot.</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Start with your toes: tense them for 5 seconds, then relax.</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Move up through your legs, stomach, arms, and face - tensing and relaxing each muscle group for a few seconds.</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As you relax, take deep breaths and let go of any tightness.</a:t>
            </a:r>
          </a:p>
          <a:p>
            <a:pPr lvl="0">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9034438-B157-DCE0-AB36-F09D629B2769}"/>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How to Do It:</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78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E0BA-F014-F121-1392-AC06F7821A7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B9396C5D-DF11-1759-EE65-5428685F8BEF}"/>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179008DB-43CF-4480-6FF9-6AFD1F43CDB6}"/>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884825F-FC21-C24C-626B-13A4D16CCE1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59F961D-F1F4-C3A9-3FBA-4CF8671FC789}"/>
              </a:ext>
            </a:extLst>
          </p:cNvPr>
          <p:cNvSpPr/>
          <p:nvPr/>
        </p:nvSpPr>
        <p:spPr>
          <a:xfrm>
            <a:off x="2249928" y="1659457"/>
            <a:ext cx="9263919" cy="46487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9E0828B2-A5F0-03A5-888E-B9BDF951CB1F}"/>
              </a:ext>
            </a:extLst>
          </p:cNvPr>
          <p:cNvSpPr txBox="1">
            <a:spLocks/>
          </p:cNvSpPr>
          <p:nvPr/>
        </p:nvSpPr>
        <p:spPr>
          <a:xfrm>
            <a:off x="2635584" y="2137043"/>
            <a:ext cx="8109680"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Find a Quiet Spot: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possible, practice in a quiet room or space where you won’t be interrupted.</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Use a Timer: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you’re just starting, set a timer to guide the timing of your breaths.</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Adjust the Timing: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holding your breath for 7 seconds feels too long, shorten the time and gradually build up.</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Combine with Earthing: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Try 4-7-8 breathing while practicing earthing to double the calming effect.</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Use Anytime: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This technique is discreet, so you can also use it during stressful moments, whether at work or out in public.</a:t>
            </a:r>
          </a:p>
          <a:p>
            <a:pPr lvl="0">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56765AB5-1836-5A7F-C1CA-BC0203DCF45D}"/>
              </a:ext>
            </a:extLst>
          </p:cNvPr>
          <p:cNvSpPr txBox="1">
            <a:spLocks/>
          </p:cNvSpPr>
          <p:nvPr/>
        </p:nvSpPr>
        <p:spPr>
          <a:xfrm>
            <a:off x="23557" y="1045776"/>
            <a:ext cx="9345295"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Tips &amp; Tricks for using breathing techniques:</a:t>
            </a:r>
          </a:p>
        </p:txBody>
      </p:sp>
    </p:spTree>
    <p:extLst>
      <p:ext uri="{BB962C8B-B14F-4D97-AF65-F5344CB8AC3E}">
        <p14:creationId xmlns:p14="http://schemas.microsoft.com/office/powerpoint/2010/main" val="661761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3C29-87DD-D20E-74B3-E514456FAD4A}"/>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FFFBFA01-E145-76E7-A489-E4C3C3BEF493}"/>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833FC14C-8B73-9776-9C71-F2C1734C81F4}"/>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5D132CF-3707-B05F-BFED-E4FDEC2ED09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0366849A-38B3-AA40-56F5-CDD00A828C76}"/>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E6DBC96-FD83-A2F6-8791-AD26DCFEE9FE}"/>
              </a:ext>
            </a:extLst>
          </p:cNvPr>
          <p:cNvSpPr txBox="1">
            <a:spLocks/>
          </p:cNvSpPr>
          <p:nvPr/>
        </p:nvSpPr>
        <p:spPr>
          <a:xfrm>
            <a:off x="3" y="568191"/>
            <a:ext cx="968364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Sensory Grounding (The 5-4-3-2-1 Method)</a:t>
            </a:r>
          </a:p>
        </p:txBody>
      </p:sp>
      <p:sp>
        <p:nvSpPr>
          <p:cNvPr id="27" name="Text Placeholder 3">
            <a:extLst>
              <a:ext uri="{FF2B5EF4-FFF2-40B4-BE49-F238E27FC236}">
                <a16:creationId xmlns:a16="http://schemas.microsoft.com/office/drawing/2014/main" id="{660AE578-2F32-91BD-0DBD-F01B9421C5C2}"/>
              </a:ext>
            </a:extLst>
          </p:cNvPr>
          <p:cNvSpPr txBox="1">
            <a:spLocks/>
          </p:cNvSpPr>
          <p:nvPr/>
        </p:nvSpPr>
        <p:spPr>
          <a:xfrm>
            <a:off x="1048691" y="3312826"/>
            <a:ext cx="3786364" cy="2886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It’s a quick way to calm yourself when your mind feels all over the place. When your thoughts are racing, focusing on your senses brings you back to what’s happening right now. It’s a simple reminder that you can handle whatever’s in front of you.</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188AEAE-DC0F-E94D-017D-7ABADBDDD3FF}"/>
              </a:ext>
            </a:extLst>
          </p:cNvPr>
          <p:cNvSpPr txBox="1">
            <a:spLocks/>
          </p:cNvSpPr>
          <p:nvPr/>
        </p:nvSpPr>
        <p:spPr>
          <a:xfrm>
            <a:off x="1038028" y="1858056"/>
            <a:ext cx="379702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This method helps you use your senses to stay grounded in the present</a:t>
            </a:r>
          </a:p>
        </p:txBody>
      </p:sp>
      <p:cxnSp>
        <p:nvCxnSpPr>
          <p:cNvPr id="3" name="Straight Connector 2">
            <a:extLst>
              <a:ext uri="{FF2B5EF4-FFF2-40B4-BE49-F238E27FC236}">
                <a16:creationId xmlns:a16="http://schemas.microsoft.com/office/drawing/2014/main" id="{A44203DC-BFA7-A1AA-1477-1CFF361B94D6}"/>
              </a:ext>
            </a:extLst>
          </p:cNvPr>
          <p:cNvCxnSpPr>
            <a:cxnSpLocks/>
          </p:cNvCxnSpPr>
          <p:nvPr/>
        </p:nvCxnSpPr>
        <p:spPr>
          <a:xfrm>
            <a:off x="5164839"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2919E54-2F22-5939-2EA3-83037519CA45}"/>
              </a:ext>
            </a:extLst>
          </p:cNvPr>
          <p:cNvSpPr txBox="1">
            <a:spLocks/>
          </p:cNvSpPr>
          <p:nvPr/>
        </p:nvSpPr>
        <p:spPr>
          <a:xfrm>
            <a:off x="5745167" y="2745626"/>
            <a:ext cx="476373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5: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Look around and name 5 things you can see.</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4: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Touch 4 things and notice their texture.</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3: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Listen for 3 different sounds.</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2: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Notice 2 things you can smell.</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1: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Focus on 1 thing you can taste or simply notice your tongue in your mouth </a:t>
            </a:r>
          </a:p>
          <a:p>
            <a:pPr marL="357188" lvl="0" indent="-357188">
              <a:lnSpc>
                <a:spcPts val="2200"/>
              </a:lnSpc>
              <a:spcBef>
                <a:spcPts val="1200"/>
              </a:spcBef>
              <a:buClr>
                <a:srgbClr val="5398A2"/>
              </a:buClr>
              <a:buNone/>
              <a:tabLst>
                <a:tab pos="342900" algn="l"/>
              </a:tabLst>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1200"/>
              </a:spcBef>
              <a:buClr>
                <a:srgbClr val="5398A2"/>
              </a:buClr>
              <a:buNone/>
              <a:tabLst>
                <a:tab pos="342900" algn="l"/>
              </a:tabLst>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1200"/>
              </a:spcBef>
              <a:buClr>
                <a:srgbClr val="5398A2"/>
              </a:buClr>
              <a:buNone/>
              <a:tabLst>
                <a:tab pos="342900" algn="l"/>
              </a:tabLst>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4DCA450-033A-B829-A867-6B9975E6E5E8}"/>
              </a:ext>
            </a:extLst>
          </p:cNvPr>
          <p:cNvSpPr txBox="1">
            <a:spLocks/>
          </p:cNvSpPr>
          <p:nvPr/>
        </p:nvSpPr>
        <p:spPr>
          <a:xfrm>
            <a:off x="5745168" y="2012266"/>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How to Do It:</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868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D66BE-AD38-C4AB-C457-F7D1F43612B0}"/>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DB8887D-950C-26E2-1532-9DA4B55387CD}"/>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8F3A920D-127F-322F-5CFF-4E58611854BC}"/>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DA8DC23-89FB-02D4-83BE-CFAD1052D55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65738-631F-410C-7B21-0BBF412B42C2}"/>
              </a:ext>
            </a:extLst>
          </p:cNvPr>
          <p:cNvSpPr/>
          <p:nvPr/>
        </p:nvSpPr>
        <p:spPr>
          <a:xfrm>
            <a:off x="2219217" y="1134801"/>
            <a:ext cx="9299222" cy="535593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3E672198-A74A-078B-AD7D-FCA65FDA2055}"/>
              </a:ext>
            </a:extLst>
          </p:cNvPr>
          <p:cNvSpPr txBox="1">
            <a:spLocks/>
          </p:cNvSpPr>
          <p:nvPr/>
        </p:nvSpPr>
        <p:spPr>
          <a:xfrm>
            <a:off x="2619863" y="1612388"/>
            <a:ext cx="7978184"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Vary Your Senses: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When you’re outside, try focusing more on sounds and smells. Indoors, you might focus more on textures and sights.</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Use a Journal: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After practicing, jot down what you noticed, this can help you remember to stay mindful throughout the day.</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Try Different Locations: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Practice sensory grounding in different places, like parks, cafes, or at home, to notice how your surroundings change your experience.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Engage Your Favourite Sense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Focus on the sense that relaxes you the most, like listening to calming sounds or enjoying a comforting smell of your choice.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Practice in Crowded Spaces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This method works well in noisy, crowded areas where you might feel overwhelmed. Just focus on relaxing into your senses.</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0274B019-25DB-272C-0337-65452001DE5E}"/>
              </a:ext>
            </a:extLst>
          </p:cNvPr>
          <p:cNvSpPr txBox="1">
            <a:spLocks/>
          </p:cNvSpPr>
          <p:nvPr/>
        </p:nvSpPr>
        <p:spPr>
          <a:xfrm>
            <a:off x="7837" y="521121"/>
            <a:ext cx="7771328"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Tips &amp; Tricks for Sensory Grounding:</a:t>
            </a:r>
          </a:p>
        </p:txBody>
      </p:sp>
    </p:spTree>
    <p:extLst>
      <p:ext uri="{BB962C8B-B14F-4D97-AF65-F5344CB8AC3E}">
        <p14:creationId xmlns:p14="http://schemas.microsoft.com/office/powerpoint/2010/main" val="227233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900953"/>
            <a:ext cx="4972749" cy="519854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 “Power is not brute force and money; power is in your spirit. Power is in your soul. It is what your ancestors, your old people gave you. Power is in the earth; it is in your relationship to the earth.”</a:t>
            </a:r>
          </a:p>
          <a:p>
            <a:pPr algn="l">
              <a:lnSpc>
                <a:spcPts val="3320"/>
              </a:lnSpc>
              <a:spcBef>
                <a:spcPts val="0"/>
              </a:spcBef>
            </a:pPr>
            <a:br>
              <a:rPr lang="en-US" sz="3600" dirty="0"/>
            </a:br>
            <a:endParaRPr lang="en-US" sz="3600" dirty="0"/>
          </a:p>
          <a:p>
            <a:pPr algn="l">
              <a:lnSpc>
                <a:spcPts val="3320"/>
              </a:lnSpc>
              <a:spcBef>
                <a:spcPts val="0"/>
              </a:spcBef>
            </a:pPr>
            <a:r>
              <a:rPr lang="en-US" sz="3200" b="1" i="0" dirty="0"/>
              <a:t>Winona LaDuke</a:t>
            </a:r>
          </a:p>
          <a:p>
            <a:pPr algn="l">
              <a:lnSpc>
                <a:spcPts val="3320"/>
              </a:lnSpc>
              <a:spcBef>
                <a:spcPts val="0"/>
              </a:spcBef>
            </a:pPr>
            <a:endParaRPr lang="en-US" sz="3200" b="1" i="0" dirty="0"/>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 Activities </a:t>
            </a:r>
          </a:p>
        </p:txBody>
      </p:sp>
    </p:spTree>
    <p:extLst>
      <p:ext uri="{BB962C8B-B14F-4D97-AF65-F5344CB8AC3E}">
        <p14:creationId xmlns:p14="http://schemas.microsoft.com/office/powerpoint/2010/main" val="303031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4586995" y="2101903"/>
            <a:ext cx="644576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When we become aware of our values, they can guide us in all of our decisions (both big and small). In this way, our values can help us align with what we deeply want, and to create a life beyond the demands of societal or family expectations, capitalism, or other cultural forces pulling us under. </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other words, our values offer us a source of innate strength and assuredness as we navigate our surroundings amidst these demands. They are always there for us to turn to, in challenging times and flowing times. We invite you to take a few minutes to begin identifying your values and drawing your inner guidepost with us. </a:t>
            </a: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Our values describe what is important to us, what we want to prioritize in life, and what motivates us into action.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4062334" y="1875536"/>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Tree>
    <p:extLst>
      <p:ext uri="{BB962C8B-B14F-4D97-AF65-F5344CB8AC3E}">
        <p14:creationId xmlns:p14="http://schemas.microsoft.com/office/powerpoint/2010/main" val="472296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2B87-9E22-6403-EC2C-AF12C6B78C9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1751ED7-1612-892E-307B-8B2D2292BCA6}"/>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5FEC19A0-7314-70A5-9035-07A7A8E829E0}"/>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60DE377-9F9B-B431-D8CF-917A18B112ED}"/>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CA530A92-1A6F-8041-80CA-C61F146C1A8F}"/>
              </a:ext>
            </a:extLst>
          </p:cNvPr>
          <p:cNvSpPr txBox="1">
            <a:spLocks/>
          </p:cNvSpPr>
          <p:nvPr/>
        </p:nvSpPr>
        <p:spPr>
          <a:xfrm>
            <a:off x="-3" y="578059"/>
            <a:ext cx="716530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Mapping your values (5 minutes)</a:t>
            </a:r>
          </a:p>
        </p:txBody>
      </p:sp>
      <p:pic>
        <p:nvPicPr>
          <p:cNvPr id="3" name="Picture 2">
            <a:extLst>
              <a:ext uri="{FF2B5EF4-FFF2-40B4-BE49-F238E27FC236}">
                <a16:creationId xmlns:a16="http://schemas.microsoft.com/office/drawing/2014/main" id="{4D0C25AE-9CD7-8179-45E6-590346753669}"/>
              </a:ext>
            </a:extLst>
          </p:cNvPr>
          <p:cNvPicPr>
            <a:picLocks noChangeAspect="1"/>
          </p:cNvPicPr>
          <p:nvPr/>
        </p:nvPicPr>
        <p:blipFill rotWithShape="1">
          <a:blip r:embed="rId4"/>
          <a:srcRect l="-1235" t="9683" r="18522" b="16399"/>
          <a:stretch/>
        </p:blipFill>
        <p:spPr>
          <a:xfrm>
            <a:off x="3985597" y="1158482"/>
            <a:ext cx="8190685" cy="5696712"/>
          </a:xfrm>
          <a:prstGeom prst="rect">
            <a:avLst/>
          </a:prstGeom>
        </p:spPr>
      </p:pic>
      <p:sp>
        <p:nvSpPr>
          <p:cNvPr id="7" name="Text Placeholder 3">
            <a:extLst>
              <a:ext uri="{FF2B5EF4-FFF2-40B4-BE49-F238E27FC236}">
                <a16:creationId xmlns:a16="http://schemas.microsoft.com/office/drawing/2014/main" id="{4C98590F-E3AA-CA13-06E8-66BCE08D075A}"/>
              </a:ext>
            </a:extLst>
          </p:cNvPr>
          <p:cNvSpPr txBox="1">
            <a:spLocks/>
          </p:cNvSpPr>
          <p:nvPr/>
        </p:nvSpPr>
        <p:spPr>
          <a:xfrm>
            <a:off x="531931" y="3047083"/>
            <a:ext cx="480456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Underline the words that describe something that is important to you. These are your values.</a:t>
            </a:r>
          </a:p>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Circle the words that describe what you currently prioritize in your life. These are the values that tell you where you’re at.</a:t>
            </a:r>
          </a:p>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Square the words that describe what you want to move towards. These are what motivate your personal growth.</a:t>
            </a: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AB38D105-B536-32A1-6A0D-C43B5B67176A}"/>
              </a:ext>
            </a:extLst>
          </p:cNvPr>
          <p:cNvSpPr txBox="1">
            <a:spLocks/>
          </p:cNvSpPr>
          <p:nvPr/>
        </p:nvSpPr>
        <p:spPr>
          <a:xfrm>
            <a:off x="531931" y="1931127"/>
            <a:ext cx="3813588" cy="948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b="1" dirty="0">
                <a:solidFill>
                  <a:srgbClr val="5398A2"/>
                </a:solidFill>
                <a:latin typeface="Calibri" panose="020F0502020204030204" pitchFamily="34" charset="0"/>
                <a:ea typeface="Calibri" panose="020F0502020204030204" pitchFamily="34" charset="0"/>
                <a:cs typeface="Calibri" panose="020F0502020204030204" pitchFamily="34" charset="0"/>
              </a:rPr>
              <a:t>We start with a simple mapping exercise: </a:t>
            </a: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1CC4D59D-BCC0-3CA3-5D55-60D1493F2559}"/>
              </a:ext>
            </a:extLst>
          </p:cNvPr>
          <p:cNvSpPr/>
          <p:nvPr/>
        </p:nvSpPr>
        <p:spPr>
          <a:xfrm>
            <a:off x="5718526" y="1825097"/>
            <a:ext cx="6457756" cy="41559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1.png">
            <a:extLst>
              <a:ext uri="{FF2B5EF4-FFF2-40B4-BE49-F238E27FC236}">
                <a16:creationId xmlns:a16="http://schemas.microsoft.com/office/drawing/2014/main" id="{8BE075EE-6571-9C8C-7EB3-3EEA983F4CB3}"/>
              </a:ext>
            </a:extLst>
          </p:cNvPr>
          <p:cNvPicPr/>
          <p:nvPr/>
        </p:nvPicPr>
        <p:blipFill>
          <a:blip r:embed="rId5"/>
          <a:srcRect/>
          <a:stretch>
            <a:fillRect/>
          </a:stretch>
        </p:blipFill>
        <p:spPr>
          <a:xfrm>
            <a:off x="5763496" y="2599539"/>
            <a:ext cx="6350482" cy="2744252"/>
          </a:xfrm>
          <a:prstGeom prst="rect">
            <a:avLst/>
          </a:prstGeom>
          <a:ln/>
        </p:spPr>
      </p:pic>
    </p:spTree>
    <p:extLst>
      <p:ext uri="{BB962C8B-B14F-4D97-AF65-F5344CB8AC3E}">
        <p14:creationId xmlns:p14="http://schemas.microsoft.com/office/powerpoint/2010/main" val="246027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A3D6D-1D3E-FF5C-0C21-0A42A7A6377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5EB96D2-088F-EFC1-5CFD-37B0F5DF78CA}"/>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E1079213-00A6-2F7F-1B37-459CF2E2EF16}"/>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3C92DCC-D92A-FD70-DAA0-667BE0062EFB}"/>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ED389361-5FBE-AFDD-0F0F-0D2EF2835E67}"/>
              </a:ext>
            </a:extLst>
          </p:cNvPr>
          <p:cNvSpPr txBox="1">
            <a:spLocks/>
          </p:cNvSpPr>
          <p:nvPr/>
        </p:nvSpPr>
        <p:spPr>
          <a:xfrm>
            <a:off x="-3" y="578059"/>
            <a:ext cx="694044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Exploring your values (10 min)</a:t>
            </a:r>
          </a:p>
        </p:txBody>
      </p:sp>
      <p:sp>
        <p:nvSpPr>
          <p:cNvPr id="2" name="Text Placeholder 3">
            <a:extLst>
              <a:ext uri="{FF2B5EF4-FFF2-40B4-BE49-F238E27FC236}">
                <a16:creationId xmlns:a16="http://schemas.microsoft.com/office/drawing/2014/main" id="{FD4376BE-0C9C-8014-DB12-8715A6909064}"/>
              </a:ext>
            </a:extLst>
          </p:cNvPr>
          <p:cNvSpPr txBox="1">
            <a:spLocks/>
          </p:cNvSpPr>
          <p:nvPr/>
        </p:nvSpPr>
        <p:spPr>
          <a:xfrm>
            <a:off x="5426439" y="2101903"/>
            <a:ext cx="560632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Pick the one value that resonates the most with you in this present moment. How would the world be if this value was the aim of all human systems and structures? (2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Choose one value that you currently prioritize in your life. How has this value been helpful/unhelpful for you? (3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Choose a value that you want to move towards. How would your life look like if you made this your main priority? (5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0953D2F-FBCC-E43B-6F00-019A53A2FEA6}"/>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Continue by exploring your values. Set a timer for the indicated number of minutes for each question and write freely responding to the questions below.</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EA801BB-7BC6-7F14-A3F0-5C4BE365D411}"/>
              </a:ext>
            </a:extLst>
          </p:cNvPr>
          <p:cNvCxnSpPr>
            <a:cxnSpLocks/>
          </p:cNvCxnSpPr>
          <p:nvPr/>
        </p:nvCxnSpPr>
        <p:spPr>
          <a:xfrm>
            <a:off x="4766872" y="1815575"/>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49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F1D70-8ED7-5601-5594-968F59E930C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464D718-4D47-0468-3D86-04728557B083}"/>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4A63A863-900E-D097-DB47-936D31A4322C}"/>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17CA87C-A085-95D4-F9C0-177164315E8D}"/>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649C413F-906C-FBCD-647E-0C777201FF5F}"/>
              </a:ext>
            </a:extLst>
          </p:cNvPr>
          <p:cNvSpPr txBox="1">
            <a:spLocks/>
          </p:cNvSpPr>
          <p:nvPr/>
        </p:nvSpPr>
        <p:spPr>
          <a:xfrm>
            <a:off x="-2" y="578059"/>
            <a:ext cx="742013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Aligning with your values (10 min)</a:t>
            </a:r>
          </a:p>
        </p:txBody>
      </p:sp>
      <p:sp>
        <p:nvSpPr>
          <p:cNvPr id="2" name="Text Placeholder 3">
            <a:extLst>
              <a:ext uri="{FF2B5EF4-FFF2-40B4-BE49-F238E27FC236}">
                <a16:creationId xmlns:a16="http://schemas.microsoft.com/office/drawing/2014/main" id="{EA17DB70-3A9C-EB53-272F-F1329A615FA4}"/>
              </a:ext>
            </a:extLst>
          </p:cNvPr>
          <p:cNvSpPr txBox="1">
            <a:spLocks/>
          </p:cNvSpPr>
          <p:nvPr/>
        </p:nvSpPr>
        <p:spPr>
          <a:xfrm>
            <a:off x="5426439" y="2101903"/>
            <a:ext cx="571852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On the right, list three values: one that is important to you, one that you currently prioritize and that is helpful for you, and one you want to move towards.</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On the left, list three actions that are inspired by each value.</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Circle the action(s) you want to do.</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Square the action(s) you will prioritize.</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Write a description for when, how and with whom you will act on your prioritized value(s).</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A8788EE6-506F-97B9-8D17-295FA5D5D90E}"/>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Let us move into the space of action!</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A045081-E840-A12B-FC0E-756634A83EA7}"/>
              </a:ext>
            </a:extLst>
          </p:cNvPr>
          <p:cNvCxnSpPr>
            <a:cxnSpLocks/>
          </p:cNvCxnSpPr>
          <p:nvPr/>
        </p:nvCxnSpPr>
        <p:spPr>
          <a:xfrm>
            <a:off x="4766872" y="1815575"/>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448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Resources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further</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exploration </a:t>
            </a:r>
          </a:p>
        </p:txBody>
      </p:sp>
    </p:spTree>
    <p:extLst>
      <p:ext uri="{BB962C8B-B14F-4D97-AF65-F5344CB8AC3E}">
        <p14:creationId xmlns:p14="http://schemas.microsoft.com/office/powerpoint/2010/main" val="2408260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95641" y="870419"/>
            <a:ext cx="9889292"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Read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the book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Power, Empowerment, and Social Change</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 – or excerpts from it; the book explores how power operates in the world and how it can be transformed through empowered persons and communities.</a:t>
            </a:r>
          </a:p>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Listen</a:t>
            </a:r>
            <a:r>
              <a:rPr lang="en-IE" sz="2300"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to the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SoundOff podcast</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 which discusses youth empowerment, and features youth entrepreneurs, nonprofits, local artists, and more. </a:t>
            </a:r>
          </a:p>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Watch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this Ted Talk on the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Empowerment Triangle</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 inviting youth to become change agents.</a:t>
            </a:r>
          </a:p>
          <a:p>
            <a:pPr>
              <a:lnSpc>
                <a:spcPts val="2460"/>
              </a:lnSpc>
              <a:spcBef>
                <a:spcPts val="800"/>
              </a:spcBef>
            </a:pPr>
            <a:r>
              <a:rPr lang="en-IE" sz="2300" b="1"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Play: </a:t>
            </a:r>
            <a:r>
              <a:rPr lang="en-IE" sz="2300"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The </a:t>
            </a:r>
            <a:r>
              <a:rPr lang="en-IE" sz="2300" b="1"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"5 Whys"</a:t>
            </a:r>
            <a:r>
              <a:rPr lang="en-IE" sz="2300"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 technique is a simple yet powerful problem-solving tool that helps participants uncover the root cause of a problem by asking "Why?" five times in succession. By repeatedly questioning the cause of an issue, participants can move beyond surface-level explanations and discover deeper, often less obvious, reasons behind challenges they face.</a:t>
            </a:r>
            <a:r>
              <a:rPr lang="en-IE" sz="2300" dirty="0">
                <a:solidFill>
                  <a:srgbClr val="404040"/>
                </a:solidFill>
                <a:effectLst/>
                <a:latin typeface="Calibri" panose="020F0502020204030204" pitchFamily="34" charset="0"/>
                <a:cs typeface="Calibri" panose="020F0502020204030204" pitchFamily="34" charset="0"/>
              </a:rPr>
              <a:t> </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PLAY</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333302"/>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The </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"5 Whys"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game can be an invaluable method for helping participants identify the underlying causes of climate-related challenges and barriers to action. This exercise allows individuals or groups to analyse why certain obstacles exist—whether personal, societal, or systemic—and how they can take effective steps toward solutions. The game emphasizes the importance of understanding the root cause of climate inaction or anxiety, rather than simply addressing symptoms. </a:t>
            </a:r>
          </a:p>
        </p:txBody>
      </p:sp>
    </p:spTree>
    <p:extLst>
      <p:ext uri="{BB962C8B-B14F-4D97-AF65-F5344CB8AC3E}">
        <p14:creationId xmlns:p14="http://schemas.microsoft.com/office/powerpoint/2010/main" val="2256487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397239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“5 Whys” Game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813810"/>
            <a:ext cx="9937316" cy="3645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Identifies Root Causes: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Instead of focusing on surface-level issues, participants learn to dig deeper and find the true causes of their obstacles, allowing them to focus on actionable solutions.</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Encourages Critical Thinking: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By challenging participants to go beyond the first obvious answer, the game fosters deeper critical thinking and problem-solving skills.</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Empowers Personal Action: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The game helps participants see that by understanding their challenges more clearly, they are empowered to take meaningful steps toward action.</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Builds Community: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Sharing their barriers and solutions with others fosters a sense of shared purpose and collective empowerment, which is crucial in addressing the climate crisis.</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6" y="2263404"/>
            <a:ext cx="573892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639397"/>
            <a:ext cx="88269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Step-by-Step Guide for the 5 Whys Game:</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5145583"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Time: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20-30 minutes</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Number of Participants: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Individual or groups (3-5 people)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Materials: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Whiteboard, paper, or digital tools to write down answers</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6" y="-9"/>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50529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After hitting a personal bottom as a young adult, I returned home to regroup and seek help. I was bogged down with fear and shame and lacked clarity on where to go from there. </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02820" y="505298"/>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 started working at a coffee shop where I met a lovely man who gave me the book Autobiography of a Yogi with one of the quotes above: “You cannot hear the earth move; great powers make very little noise.” He had selected that quote for me as a way to get grounded as I navigated these challenges. The quote helped me root a connection to the great forces in the world, tapping into their strength when my own felt depleted. Earth itself is the source of all of our power. It is a power greater than myself which I can return to time and time again.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Today I also understand “great powers” as principles and values like care, honesty, listening, generosity, and more. I can choose to embody these each day and, in doing so, feel empowered to enable change. None of these values are terribly loud in their expression. They are the still, small constants that help keep me and those around me going. They remind me of my purpose – to love those I was born to love, human and nonhuman alike.</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3916395" y="310426"/>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578308"/>
            <a:ext cx="10359712" cy="364029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1807" y="2963906"/>
            <a:ext cx="8999801"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Introduction to the Concept </a:t>
            </a:r>
          </a:p>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of Empowerment and Action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 by discussing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empowerment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the context of climate action. Highlight that while many people feel overwhelmed by the scale of the climate crisis, empowerment often comes from breaking down big challenges into smaller, actionable steps. Explain that the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5 Whys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technique will help participants uncover the deeper reasons behind their barriers to action, thus providing clarity on where they can begin.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2452" y="370350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70511" y="3397801"/>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4991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Step-by-Step Process:</a:t>
            </a:r>
          </a:p>
        </p:txBody>
      </p:sp>
    </p:spTree>
    <p:extLst>
      <p:ext uri="{BB962C8B-B14F-4D97-AF65-F5344CB8AC3E}">
        <p14:creationId xmlns:p14="http://schemas.microsoft.com/office/powerpoint/2010/main" val="1517981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554636"/>
            <a:ext cx="10359712" cy="581618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85904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Identify a Challenge or Barrier: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Ask participants to identify a specific challenge they face in taking meaningful climate action. This could be a personal challenge (e.g., “I don’t know where to start”), a community-related barrier (e.g., “People around me don’t seem to care”), or a broader systemic issue (e.g., “There’s not enough political will”).</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13484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042761"/>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3" name="Text Placeholder 3">
            <a:extLst>
              <a:ext uri="{FF2B5EF4-FFF2-40B4-BE49-F238E27FC236}">
                <a16:creationId xmlns:a16="http://schemas.microsoft.com/office/drawing/2014/main" id="{AC765831-0A1C-1AFE-F14C-0E6F8FB79AEC}"/>
              </a:ext>
            </a:extLst>
          </p:cNvPr>
          <p:cNvSpPr txBox="1">
            <a:spLocks/>
          </p:cNvSpPr>
          <p:nvPr/>
        </p:nvSpPr>
        <p:spPr>
          <a:xfrm>
            <a:off x="1763789" y="371936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Ask the First "Why?":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Have participants ask themselves why this challenge or barrier exists. For example, if the barrier is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“I don’t feel empowered to make a difference,”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the first question could be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Why don’t I feel empowered?”</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(Answer: "Because I don’t know what actions I can take that will have an impact.")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953D48A-EB85-AE7D-A4FC-498A586A6F29}"/>
              </a:ext>
            </a:extLst>
          </p:cNvPr>
          <p:cNvCxnSpPr>
            <a:cxnSpLocks/>
          </p:cNvCxnSpPr>
          <p:nvPr/>
        </p:nvCxnSpPr>
        <p:spPr>
          <a:xfrm flipH="1">
            <a:off x="1434434" y="420878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BADC4C0-36C1-881B-852A-ABB1E0DD877B}"/>
              </a:ext>
            </a:extLst>
          </p:cNvPr>
          <p:cNvGrpSpPr/>
          <p:nvPr/>
        </p:nvGrpSpPr>
        <p:grpSpPr>
          <a:xfrm>
            <a:off x="472493" y="3903081"/>
            <a:ext cx="1420700" cy="893966"/>
            <a:chOff x="5728181" y="1253145"/>
            <a:chExt cx="1546707" cy="973255"/>
          </a:xfrm>
        </p:grpSpPr>
        <p:sp>
          <p:nvSpPr>
            <p:cNvPr id="7" name="Oval 6">
              <a:extLst>
                <a:ext uri="{FF2B5EF4-FFF2-40B4-BE49-F238E27FC236}">
                  <a16:creationId xmlns:a16="http://schemas.microsoft.com/office/drawing/2014/main" id="{81AAFBF5-AD21-66DE-26EB-685CB59A73F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169EBB0F-2557-962B-6446-17B48254585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Recording and Sharing Perspectives: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Have each participant take a few minutes to write or draw their perception of the world in relation to climate change and community.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Prompts can include: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see when you think about the climate crisis?</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emotions do you feel when thinking about your community’s response to climate change?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view your role in addressing the crisis?</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43383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19091" y="595285"/>
            <a:ext cx="10359712" cy="594042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46730" y="922750"/>
            <a:ext cx="8448012"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Continue Asking "Why?" (Five Times):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After the first answer, continue asking "Why?" based on the previous answer.</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For example:</a:t>
            </a:r>
          </a:p>
          <a:p>
            <a:pPr>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Why don’t I know what actions to take?</a:t>
            </a:r>
          </a:p>
          <a:p>
            <a:pPr marL="0" indent="0">
              <a:lnSpc>
                <a:spcPts val="2500"/>
              </a:lnSpc>
              <a:spcBef>
                <a:spcPts val="0"/>
              </a:spcBef>
              <a:buClr>
                <a:srgbClr val="5398A2"/>
              </a:buClr>
              <a:buNone/>
              <a:tabLst>
                <a:tab pos="342900"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Because I don’t have enough information about </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effective climate actions."</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Why don’t I have enough information?</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"Because I haven’t actively looked for resources."</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Why haven’t I looked for resources?</a:t>
            </a:r>
          </a:p>
          <a:p>
            <a:pPr marL="0" indent="0">
              <a:lnSpc>
                <a:spcPts val="2500"/>
              </a:lnSpc>
              <a:spcBef>
                <a:spcPts val="0"/>
              </a:spcBef>
              <a:buClr>
                <a:srgbClr val="5398A2"/>
              </a:buClr>
              <a:buNone/>
              <a:tabLst>
                <a:tab pos="342900"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"Because I feel overwhelmed by the amount of information </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out there."</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Why do I feel overwhelmed?</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"Because I don’t know where to start or who to trust."</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17375" y="141217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55434" y="1106472"/>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277650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534081" y="2274880"/>
            <a:ext cx="10359712" cy="312302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761720" y="2602344"/>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Root Cause: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Through this process, participants move from the surface issue (“I don’t feel empowered”) to the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root cause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don’t know where to start or who to trust”), helping the participants gain clarity on the deeper challenge.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432365" y="309176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470424" y="2786066"/>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1700542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78E-4103-48A8-DD49-9884C892FC9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781512E-CEC0-C9A9-4E2B-2980E31B667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6473F09-5AD5-C6D6-3202-0873204450E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091556C-58E0-CEF6-D280-4F1CB426B43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AEB5199-9CAC-E5C3-FFA5-64C6B3F49740}"/>
              </a:ext>
            </a:extLst>
          </p:cNvPr>
          <p:cNvSpPr/>
          <p:nvPr/>
        </p:nvSpPr>
        <p:spPr>
          <a:xfrm>
            <a:off x="639012" y="638341"/>
            <a:ext cx="10359712" cy="459055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EF19375-C467-269A-63E7-37AA64A0A82D}"/>
              </a:ext>
            </a:extLst>
          </p:cNvPr>
          <p:cNvSpPr txBox="1">
            <a:spLocks/>
          </p:cNvSpPr>
          <p:nvPr/>
        </p:nvSpPr>
        <p:spPr>
          <a:xfrm>
            <a:off x="1866650" y="965806"/>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Reflection and Identifying Solutions: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After completing the five rounds of "Why?" reflection, ask participants to consider what actionable steps they can take based on the root cause they’ve identified. In the example above, now that the root cause is clear (feeling overwhelmed by information), the next step might be:</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Solution: </a:t>
            </a: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Start with one trusted climate organization or resource to gather reliable information and small, manageable actions.</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D3B3A4A-FF99-E686-90E1-6AA0668CC626}"/>
              </a:ext>
            </a:extLst>
          </p:cNvPr>
          <p:cNvCxnSpPr>
            <a:cxnSpLocks/>
          </p:cNvCxnSpPr>
          <p:nvPr/>
        </p:nvCxnSpPr>
        <p:spPr>
          <a:xfrm flipH="1">
            <a:off x="1537296" y="145522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D867F4-A4F8-12E1-0E6C-BC58E8E31100}"/>
              </a:ext>
            </a:extLst>
          </p:cNvPr>
          <p:cNvGrpSpPr/>
          <p:nvPr/>
        </p:nvGrpSpPr>
        <p:grpSpPr>
          <a:xfrm>
            <a:off x="575355" y="1149527"/>
            <a:ext cx="1420700" cy="893966"/>
            <a:chOff x="5728181" y="1253145"/>
            <a:chExt cx="1546707" cy="973255"/>
          </a:xfrm>
        </p:grpSpPr>
        <p:sp>
          <p:nvSpPr>
            <p:cNvPr id="18" name="Oval 17">
              <a:extLst>
                <a:ext uri="{FF2B5EF4-FFF2-40B4-BE49-F238E27FC236}">
                  <a16:creationId xmlns:a16="http://schemas.microsoft.com/office/drawing/2014/main" id="{65F8DE15-C80E-8716-DDC3-D377D4F91A7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ED9247D-0107-B5A2-920D-0280985C10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Tree>
    <p:extLst>
      <p:ext uri="{BB962C8B-B14F-4D97-AF65-F5344CB8AC3E}">
        <p14:creationId xmlns:p14="http://schemas.microsoft.com/office/powerpoint/2010/main" val="4163673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3681A-CF20-9D8C-8686-04926BB2024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06C45957-C221-CB3A-BF09-5494B38A444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EE8F3A3-1995-33AB-3427-82372A94D88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8DCEFE-E7F5-40E5-7F2D-4F6E358E5A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E099A72-DBCD-2A16-FABA-DA419A001738}"/>
              </a:ext>
            </a:extLst>
          </p:cNvPr>
          <p:cNvSpPr/>
          <p:nvPr/>
        </p:nvSpPr>
        <p:spPr>
          <a:xfrm>
            <a:off x="639012" y="638341"/>
            <a:ext cx="10359712" cy="577628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DDF5051-ACA4-98A4-8FBF-914B9559383A}"/>
              </a:ext>
            </a:extLst>
          </p:cNvPr>
          <p:cNvSpPr txBox="1">
            <a:spLocks/>
          </p:cNvSpPr>
          <p:nvPr/>
        </p:nvSpPr>
        <p:spPr>
          <a:xfrm>
            <a:off x="1836248" y="1186940"/>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Small Steps: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Encourage participants to focus on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small, achievable steps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that they can take immediately, emphasizing that even small actions can contribute to larger changes.</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CFC31AE-BBB2-E6F0-A143-45853F2152B1}"/>
              </a:ext>
            </a:extLst>
          </p:cNvPr>
          <p:cNvCxnSpPr>
            <a:cxnSpLocks/>
          </p:cNvCxnSpPr>
          <p:nvPr/>
        </p:nvCxnSpPr>
        <p:spPr>
          <a:xfrm flipH="1">
            <a:off x="1506894" y="16763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016F31B-2D43-9D78-8885-6CBE87718F26}"/>
              </a:ext>
            </a:extLst>
          </p:cNvPr>
          <p:cNvGrpSpPr/>
          <p:nvPr/>
        </p:nvGrpSpPr>
        <p:grpSpPr>
          <a:xfrm>
            <a:off x="544953" y="1370661"/>
            <a:ext cx="1420700" cy="893966"/>
            <a:chOff x="5728181" y="1253145"/>
            <a:chExt cx="1546707" cy="973255"/>
          </a:xfrm>
        </p:grpSpPr>
        <p:sp>
          <p:nvSpPr>
            <p:cNvPr id="18" name="Oval 17">
              <a:extLst>
                <a:ext uri="{FF2B5EF4-FFF2-40B4-BE49-F238E27FC236}">
                  <a16:creationId xmlns:a16="http://schemas.microsoft.com/office/drawing/2014/main" id="{EBB03720-F6E1-BAE6-6314-805E0F49535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16771916-CC17-C762-BCEF-A6D1936FBA9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
        <p:nvSpPr>
          <p:cNvPr id="3" name="Text Placeholder 3">
            <a:extLst>
              <a:ext uri="{FF2B5EF4-FFF2-40B4-BE49-F238E27FC236}">
                <a16:creationId xmlns:a16="http://schemas.microsoft.com/office/drawing/2014/main" id="{886686CB-6E10-33F5-4BD7-841EC4E97EA2}"/>
              </a:ext>
            </a:extLst>
          </p:cNvPr>
          <p:cNvSpPr txBox="1">
            <a:spLocks/>
          </p:cNvSpPr>
          <p:nvPr/>
        </p:nvSpPr>
        <p:spPr>
          <a:xfrm>
            <a:off x="1836248" y="3421925"/>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Group Sharing and Collective Empowerment: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If participants are working in groups, have them share their findings with each other. By hearing others' root causes and solutions, they may find common threads that foster a sense of community and mutual support. This process strengthens their sense of empowerment by showing that they are not alone in facing these challenges.</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F3AABE9E-EDC5-27E2-0D62-53EE5A7FE6E9}"/>
              </a:ext>
            </a:extLst>
          </p:cNvPr>
          <p:cNvCxnSpPr>
            <a:cxnSpLocks/>
          </p:cNvCxnSpPr>
          <p:nvPr/>
        </p:nvCxnSpPr>
        <p:spPr>
          <a:xfrm flipH="1">
            <a:off x="1506894" y="391134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6D3417B-0421-5D4D-E711-207771B252A6}"/>
              </a:ext>
            </a:extLst>
          </p:cNvPr>
          <p:cNvGrpSpPr/>
          <p:nvPr/>
        </p:nvGrpSpPr>
        <p:grpSpPr>
          <a:xfrm>
            <a:off x="544953" y="3605646"/>
            <a:ext cx="1420700" cy="893966"/>
            <a:chOff x="5728181" y="1253145"/>
            <a:chExt cx="1546707" cy="973255"/>
          </a:xfrm>
        </p:grpSpPr>
        <p:sp>
          <p:nvSpPr>
            <p:cNvPr id="7" name="Oval 6">
              <a:extLst>
                <a:ext uri="{FF2B5EF4-FFF2-40B4-BE49-F238E27FC236}">
                  <a16:creationId xmlns:a16="http://schemas.microsoft.com/office/drawing/2014/main" id="{32187D91-FEBE-5BDF-5C1E-E08C942DE48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0BF0DFD7-F762-79BD-B617-A5307C6F129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09</a:t>
              </a:r>
            </a:p>
          </p:txBody>
        </p:sp>
      </p:grpSp>
    </p:spTree>
    <p:extLst>
      <p:ext uri="{BB962C8B-B14F-4D97-AF65-F5344CB8AC3E}">
        <p14:creationId xmlns:p14="http://schemas.microsoft.com/office/powerpoint/2010/main" val="1429975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46B5F-D8E1-0073-0725-9552E7EC8B6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697E64-BC71-AE35-75D3-14EC380806D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0EE2CB0-AEEC-F7C0-1B21-E8CBC152637A}"/>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09A5121-E330-513D-0B9D-49942BA6EC2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F56419F-F3B3-9AEA-479D-859B484DD283}"/>
              </a:ext>
            </a:extLst>
          </p:cNvPr>
          <p:cNvSpPr/>
          <p:nvPr/>
        </p:nvSpPr>
        <p:spPr>
          <a:xfrm>
            <a:off x="594042" y="2841895"/>
            <a:ext cx="10359712" cy="33940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798BE27A-6224-BBB8-6CEA-96F3D09CB055}"/>
              </a:ext>
            </a:extLst>
          </p:cNvPr>
          <p:cNvSpPr txBox="1">
            <a:spLocks/>
          </p:cNvSpPr>
          <p:nvPr/>
        </p:nvSpPr>
        <p:spPr>
          <a:xfrm>
            <a:off x="1791278" y="3390494"/>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Closing Reflection: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End the session with a reflection on how uncovering the root causes of obstacles to action can empower individuals to take meaningful steps. Reinforce the idea that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understanding the deeper "why?"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behind challenges is key to creating sustainable solutions, both individually and collectively.</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9EDFD47-B814-52C6-6FD6-28AEBD1E08F4}"/>
              </a:ext>
            </a:extLst>
          </p:cNvPr>
          <p:cNvCxnSpPr>
            <a:cxnSpLocks/>
          </p:cNvCxnSpPr>
          <p:nvPr/>
        </p:nvCxnSpPr>
        <p:spPr>
          <a:xfrm flipH="1">
            <a:off x="1461924" y="3879917"/>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A76C863-4AA1-2010-27C5-5003773475D2}"/>
              </a:ext>
            </a:extLst>
          </p:cNvPr>
          <p:cNvGrpSpPr/>
          <p:nvPr/>
        </p:nvGrpSpPr>
        <p:grpSpPr>
          <a:xfrm>
            <a:off x="499983" y="3574215"/>
            <a:ext cx="1420700" cy="893966"/>
            <a:chOff x="5728181" y="1253145"/>
            <a:chExt cx="1546707" cy="973255"/>
          </a:xfrm>
        </p:grpSpPr>
        <p:sp>
          <p:nvSpPr>
            <p:cNvPr id="18" name="Oval 17">
              <a:extLst>
                <a:ext uri="{FF2B5EF4-FFF2-40B4-BE49-F238E27FC236}">
                  <a16:creationId xmlns:a16="http://schemas.microsoft.com/office/drawing/2014/main" id="{C451715F-E432-BE14-6E7B-1D566BD77E8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09A92C0A-EC7F-F2BC-72C1-5FB0E5B9A15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10</a:t>
              </a:r>
            </a:p>
          </p:txBody>
        </p:sp>
      </p:grpSp>
    </p:spTree>
    <p:extLst>
      <p:ext uri="{BB962C8B-B14F-4D97-AF65-F5344CB8AC3E}">
        <p14:creationId xmlns:p14="http://schemas.microsoft.com/office/powerpoint/2010/main" val="2192682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Any Questions?</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4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Over time, I came to believe that the greatest strength we all carry is the ability to influence change….</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4359689" y="1534095"/>
            <a:ext cx="703983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….Starting with ourselves, surrounding ourselves with the knowledge, tools, communities, resilience practices and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groundedness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to charge ahead and face challenges with creativity and purpose. That man at the coffee shop helped to ignite in me a sense of right relation: to myself, to others, and the world at large.</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Many of the activities in this module centre tangible practices for empowerment, inviting us to grow new skills and develop new ways of being as we navigate the world and its challenges. We can take charge in our own lives in a variety of ways. Whether or not you actually restore an old building or learn to build with natural tools like clay, you can identify physical ways to take action in your own microenvironments and develop skills you may never even know you had.</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3E9CB-A456-DDBE-7F35-284B4F745D0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EAC8C91-E498-4141-B21A-D5BD9BB41E62}"/>
              </a:ext>
            </a:extLst>
          </p:cNvPr>
          <p:cNvSpPr/>
          <p:nvPr/>
        </p:nvSpPr>
        <p:spPr>
          <a:xfrm rot="10800000">
            <a:off x="7836" y="-1"/>
            <a:ext cx="7014755" cy="7554353"/>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8CDFA610-AF4B-935A-54D9-1CB9C4044209}"/>
              </a:ext>
            </a:extLst>
          </p:cNvPr>
          <p:cNvSpPr/>
          <p:nvPr/>
        </p:nvSpPr>
        <p:spPr>
          <a:xfrm rot="5400000">
            <a:off x="5028011" y="-28082"/>
            <a:ext cx="6018411" cy="6803495"/>
          </a:xfrm>
          <a:prstGeom prst="wedgeRectCallout">
            <a:avLst>
              <a:gd name="adj1" fmla="val 2470"/>
              <a:gd name="adj2" fmla="val 60974"/>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0392049-F13F-76C1-7C09-67E492FF8FB8}"/>
              </a:ext>
            </a:extLst>
          </p:cNvPr>
          <p:cNvSpPr txBox="1">
            <a:spLocks/>
          </p:cNvSpPr>
          <p:nvPr/>
        </p:nvSpPr>
        <p:spPr>
          <a:xfrm>
            <a:off x="5151479" y="733726"/>
            <a:ext cx="5822816"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“You have been telling people that this is the Eleventh Hour, now you must go back and tell the people that this is the Hour. </a:t>
            </a: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And there are things to be considered…</a:t>
            </a:r>
          </a:p>
          <a:p>
            <a:pPr marL="44450" indent="-30163">
              <a:lnSpc>
                <a:spcPts val="258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Where are you living?                                              What are you doing?</a:t>
            </a:r>
            <a:b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What are your relationships?                       </a:t>
            </a: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Are you in right relation?</a:t>
            </a:r>
            <a:b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Where is your water?</a:t>
            </a:r>
          </a:p>
          <a:p>
            <a:pPr marL="44450" indent="-30163">
              <a:lnSpc>
                <a:spcPts val="258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Know your garden.  It is time to speak your truth. Create your community.  Be good to each other.  And do not look outside yourself for your leader. We are the ones we’ve been waiting for.”</a:t>
            </a:r>
          </a:p>
          <a:p>
            <a:pPr marL="44450" indent="-30163">
              <a:lnSpc>
                <a:spcPts val="2580"/>
              </a:lnSpc>
              <a:spcBef>
                <a:spcPts val="0"/>
              </a:spcBef>
              <a:buNone/>
            </a:pP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8039E27F-47C3-48B6-8F45-1B4270ACA0D8}"/>
              </a:ext>
            </a:extLst>
          </p:cNvPr>
          <p:cNvSpPr txBox="1">
            <a:spLocks/>
          </p:cNvSpPr>
          <p:nvPr/>
        </p:nvSpPr>
        <p:spPr>
          <a:xfrm>
            <a:off x="571808" y="948879"/>
            <a:ext cx="359899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I want to leave you with this excerpt from the </a:t>
            </a:r>
            <a:r>
              <a:rPr lang="en-IE" sz="2600" b="1" dirty="0">
                <a:solidFill>
                  <a:schemeClr val="bg1"/>
                </a:solidFill>
                <a:latin typeface="Calibri" panose="020F0502020204030204" pitchFamily="34" charset="0"/>
                <a:ea typeface="Calibri" panose="020F0502020204030204" pitchFamily="34" charset="0"/>
                <a:cs typeface="Calibri" panose="020F0502020204030204" pitchFamily="34" charset="0"/>
              </a:rPr>
              <a:t>Hopi Elders' </a:t>
            </a: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Prophecy which has served as a personal favourite, a rallying cry with empowerment at its core:</a:t>
            </a:r>
          </a:p>
          <a:p>
            <a:pPr marL="0" indent="0">
              <a:lnSpc>
                <a:spcPts val="2300"/>
              </a:lnSpc>
              <a:spcBef>
                <a:spcPts val="0"/>
              </a:spcBef>
              <a:buNone/>
            </a:pPr>
            <a:endPar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181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5515897" y="2581516"/>
            <a:ext cx="582420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5389864" y="2577269"/>
            <a:ext cx="5840125"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Challenge: 30 days</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A29D4FEE-93EA-5406-F254-FBB162C1A367}"/>
              </a:ext>
            </a:extLst>
          </p:cNvPr>
          <p:cNvSpPr/>
          <p:nvPr/>
        </p:nvSpPr>
        <p:spPr>
          <a:xfrm>
            <a:off x="4984375" y="3605643"/>
            <a:ext cx="635572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1E5FD9AA-DFE6-DCB8-C231-184523AC713E}"/>
              </a:ext>
            </a:extLst>
          </p:cNvPr>
          <p:cNvSpPr txBox="1"/>
          <p:nvPr/>
        </p:nvSpPr>
        <p:spPr>
          <a:xfrm>
            <a:off x="5098374" y="3625092"/>
            <a:ext cx="6131615"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of practicing change</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297454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the centre of a 30-day challenge is the belief that small changes can make big differences.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5002305" y="1849144"/>
            <a:ext cx="650308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History demonstrates that social change is built on small, positive changes made and sustained over time, which can catalyse seismic shifts.</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For 30-days, experiment with just one sustainability-related change for 30-days. While not necessary, this is something you may consider doing with a group to help encourage one another along the way and check-in about your insights and challenges.</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4414198" y="1849144"/>
            <a:ext cx="0" cy="351175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descr="Hands holding a small plant&#10;&#10;AI-generated content may be incorrect.">
            <a:extLst>
              <a:ext uri="{FF2B5EF4-FFF2-40B4-BE49-F238E27FC236}">
                <a16:creationId xmlns:a16="http://schemas.microsoft.com/office/drawing/2014/main" id="{60590D08-24B2-843A-7E12-AA460DB9BC6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13" name="Google Shape;133;p1">
            <a:extLst>
              <a:ext uri="{FF2B5EF4-FFF2-40B4-BE49-F238E27FC236}">
                <a16:creationId xmlns:a16="http://schemas.microsoft.com/office/drawing/2014/main" id="{9C41E468-406A-1580-AA69-550D22A0507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8049C13A-ECD3-AA41-B18E-799EDD72023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043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7258</TotalTime>
  <Words>5862</Words>
  <Application>Microsoft Macintosh PowerPoint</Application>
  <PresentationFormat>Widescreen</PresentationFormat>
  <Paragraphs>363</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Gillian Keane</cp:lastModifiedBy>
  <cp:revision>380</cp:revision>
  <cp:lastPrinted>2025-06-17T19:28:46Z</cp:lastPrinted>
  <dcterms:created xsi:type="dcterms:W3CDTF">2020-10-14T13:32:04Z</dcterms:created>
  <dcterms:modified xsi:type="dcterms:W3CDTF">2025-06-27T12:04:38Z</dcterms:modified>
</cp:coreProperties>
</file>