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2"/>
  </p:notesMasterIdLst>
  <p:sldIdLst>
    <p:sldId id="4299" r:id="rId2"/>
    <p:sldId id="4303" r:id="rId3"/>
    <p:sldId id="4370" r:id="rId4"/>
    <p:sldId id="4305" r:id="rId5"/>
    <p:sldId id="4368" r:id="rId6"/>
    <p:sldId id="4369" r:id="rId7"/>
    <p:sldId id="4371" r:id="rId8"/>
    <p:sldId id="4372" r:id="rId9"/>
    <p:sldId id="4373" r:id="rId10"/>
    <p:sldId id="4333" r:id="rId11"/>
    <p:sldId id="4423" r:id="rId12"/>
    <p:sldId id="4424" r:id="rId13"/>
    <p:sldId id="4425" r:id="rId14"/>
    <p:sldId id="4426" r:id="rId15"/>
    <p:sldId id="4427" r:id="rId16"/>
    <p:sldId id="4428" r:id="rId17"/>
    <p:sldId id="4429" r:id="rId18"/>
    <p:sldId id="4432" r:id="rId19"/>
    <p:sldId id="4374" r:id="rId20"/>
    <p:sldId id="4375" r:id="rId21"/>
    <p:sldId id="4433" r:id="rId22"/>
    <p:sldId id="4434" r:id="rId23"/>
    <p:sldId id="4436" r:id="rId24"/>
    <p:sldId id="4411" r:id="rId25"/>
    <p:sldId id="4438" r:id="rId26"/>
    <p:sldId id="4329" r:id="rId27"/>
    <p:sldId id="4439" r:id="rId28"/>
    <p:sldId id="4440" r:id="rId29"/>
    <p:sldId id="4441" r:id="rId30"/>
    <p:sldId id="4442" r:id="rId31"/>
    <p:sldId id="4412" r:id="rId32"/>
    <p:sldId id="4443" r:id="rId33"/>
    <p:sldId id="4378" r:id="rId34"/>
    <p:sldId id="4376" r:id="rId35"/>
    <p:sldId id="4444" r:id="rId36"/>
    <p:sldId id="4382" r:id="rId37"/>
    <p:sldId id="4379" r:id="rId38"/>
    <p:sldId id="4445" r:id="rId39"/>
    <p:sldId id="4446" r:id="rId40"/>
    <p:sldId id="4447" r:id="rId41"/>
    <p:sldId id="4448" r:id="rId42"/>
    <p:sldId id="4449" r:id="rId43"/>
    <p:sldId id="4450" r:id="rId44"/>
    <p:sldId id="4431" r:id="rId45"/>
    <p:sldId id="4415" r:id="rId46"/>
    <p:sldId id="4451" r:id="rId47"/>
    <p:sldId id="4452" r:id="rId48"/>
    <p:sldId id="4453" r:id="rId49"/>
    <p:sldId id="4420" r:id="rId50"/>
    <p:sldId id="4421" r:id="rId51"/>
    <p:sldId id="4416" r:id="rId52"/>
    <p:sldId id="4337" r:id="rId53"/>
    <p:sldId id="4336" r:id="rId54"/>
    <p:sldId id="4407" r:id="rId55"/>
    <p:sldId id="4406" r:id="rId56"/>
    <p:sldId id="4454" r:id="rId57"/>
    <p:sldId id="4455" r:id="rId58"/>
    <p:sldId id="4456" r:id="rId59"/>
    <p:sldId id="4457" r:id="rId60"/>
    <p:sldId id="4314"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8A2"/>
    <a:srgbClr val="404040"/>
    <a:srgbClr val="84C245"/>
    <a:srgbClr val="1F8E47"/>
    <a:srgbClr val="5DACB8"/>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250"/>
    <p:restoredTop sz="95082"/>
  </p:normalViewPr>
  <p:slideViewPr>
    <p:cSldViewPr snapToGrid="0" snapToObjects="1">
      <p:cViewPr varScale="1">
        <p:scale>
          <a:sx n="84" d="100"/>
          <a:sy n="84" d="100"/>
        </p:scale>
        <p:origin x="200" y="2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41" d="100"/>
        <a:sy n="141"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grpSp>
        <p:nvGrpSpPr>
          <p:cNvPr id="3" name="Group 2">
            <a:extLst>
              <a:ext uri="{FF2B5EF4-FFF2-40B4-BE49-F238E27FC236}">
                <a16:creationId xmlns:a16="http://schemas.microsoft.com/office/drawing/2014/main" id="{362592C3-E3F7-8493-4B47-D37AF6612DF0}"/>
              </a:ext>
            </a:extLst>
          </p:cNvPr>
          <p:cNvGrpSpPr/>
          <p:nvPr userDrawn="1"/>
        </p:nvGrpSpPr>
        <p:grpSpPr>
          <a:xfrm>
            <a:off x="774156" y="6110227"/>
            <a:ext cx="4781517" cy="400110"/>
            <a:chOff x="441152" y="6867141"/>
            <a:chExt cx="4781517" cy="400110"/>
          </a:xfrm>
        </p:grpSpPr>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441152" y="6898511"/>
              <a:ext cx="1552020" cy="345591"/>
            </a:xfrm>
            <a:prstGeom prst="rect">
              <a:avLst/>
            </a:prstGeom>
          </p:spPr>
        </p:pic>
        <p:sp>
          <p:nvSpPr>
            <p:cNvPr id="5" name="TextBox 4">
              <a:extLst>
                <a:ext uri="{FF2B5EF4-FFF2-40B4-BE49-F238E27FC236}">
                  <a16:creationId xmlns:a16="http://schemas.microsoft.com/office/drawing/2014/main" id="{216B842C-CBDD-B32A-6DEE-F806E81A31C2}"/>
                </a:ext>
              </a:extLst>
            </p:cNvPr>
            <p:cNvSpPr txBox="1"/>
            <p:nvPr/>
          </p:nvSpPr>
          <p:spPr>
            <a:xfrm>
              <a:off x="1993172" y="6867141"/>
              <a:ext cx="3229497" cy="400110"/>
            </a:xfrm>
            <a:prstGeom prst="rect">
              <a:avLst/>
            </a:prstGeom>
            <a:noFill/>
          </p:spPr>
          <p:txBody>
            <a:bodyPr wrap="square">
              <a:spAutoFit/>
            </a:bodyPr>
            <a:lstStyle/>
            <a:p>
              <a:pPr algn="just"/>
              <a:r>
                <a:rPr lang="en-IE" sz="500" b="0" i="0" u="none" strike="noStrike" dirty="0">
                  <a:solidFill>
                    <a:srgbClr val="414141"/>
                  </a:solidFill>
                  <a:effectLst/>
                  <a:latin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5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grpSp>
        <p:nvGrpSpPr>
          <p:cNvPr id="2" name="Group 1">
            <a:extLst>
              <a:ext uri="{FF2B5EF4-FFF2-40B4-BE49-F238E27FC236}">
                <a16:creationId xmlns:a16="http://schemas.microsoft.com/office/drawing/2014/main" id="{BA4CC687-5EF0-468C-A29A-A4E2E7ED4F84}"/>
              </a:ext>
            </a:extLst>
          </p:cNvPr>
          <p:cNvGrpSpPr/>
          <p:nvPr userDrawn="1"/>
        </p:nvGrpSpPr>
        <p:grpSpPr>
          <a:xfrm>
            <a:off x="787883" y="5961855"/>
            <a:ext cx="4781517" cy="400110"/>
            <a:chOff x="441152" y="6867141"/>
            <a:chExt cx="4781517" cy="400110"/>
          </a:xfrm>
        </p:grpSpPr>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441152" y="6898511"/>
              <a:ext cx="1552020" cy="345591"/>
            </a:xfrm>
            <a:prstGeom prst="rect">
              <a:avLst/>
            </a:prstGeom>
          </p:spPr>
        </p:pic>
        <p:sp>
          <p:nvSpPr>
            <p:cNvPr id="5" name="TextBox 4">
              <a:extLst>
                <a:ext uri="{FF2B5EF4-FFF2-40B4-BE49-F238E27FC236}">
                  <a16:creationId xmlns:a16="http://schemas.microsoft.com/office/drawing/2014/main" id="{306E9F7D-529F-EEBB-3A8D-1E79BD5EA128}"/>
                </a:ext>
              </a:extLst>
            </p:cNvPr>
            <p:cNvSpPr txBox="1"/>
            <p:nvPr/>
          </p:nvSpPr>
          <p:spPr>
            <a:xfrm>
              <a:off x="1993172" y="6867141"/>
              <a:ext cx="3229497" cy="400110"/>
            </a:xfrm>
            <a:prstGeom prst="rect">
              <a:avLst/>
            </a:prstGeom>
            <a:noFill/>
          </p:spPr>
          <p:txBody>
            <a:bodyPr wrap="square">
              <a:spAutoFit/>
            </a:bodyPr>
            <a:lstStyle/>
            <a:p>
              <a:pPr algn="just"/>
              <a:r>
                <a:rPr lang="en-IE" sz="500" b="0" i="0" u="none" strike="noStrike" dirty="0">
                  <a:solidFill>
                    <a:srgbClr val="414141"/>
                  </a:solidFill>
                  <a:effectLst/>
                  <a:latin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5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a:spLocks/>
          </p:cNvSpPr>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pPr algn="r"/>
              <a:t>‹#›</a:t>
            </a:fld>
            <a:endParaRPr lang="en-US" dirty="0">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stockholmresilience.org/research/planetary-boundaries.html" TargetMode="Externa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hyperlink" Target="https://www.ted.com/talks/valarie_kaur_3_lessons_of_revolutionary_love_in_a_time_of_rage?subtitle=en" TargetMode="External"/><Relationship Id="rId5" Type="http://schemas.openxmlformats.org/officeDocument/2006/relationships/hyperlink" Target="https://yourparentingmojo.com/captivate-podcast/mutualaid/" TargetMode="External"/><Relationship Id="rId4" Type="http://schemas.openxmlformats.org/officeDocument/2006/relationships/hyperlink" Target="https://drgabormate.com/book/the-myth-of-norma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group of people putting their hands together&#10;&#10;AI-generated content may be incorrect.">
            <a:extLst>
              <a:ext uri="{FF2B5EF4-FFF2-40B4-BE49-F238E27FC236}">
                <a16:creationId xmlns:a16="http://schemas.microsoft.com/office/drawing/2014/main" id="{356CC3A4-4CEB-9378-B38C-EB10B72D4D90}"/>
              </a:ext>
            </a:extLst>
          </p:cNvPr>
          <p:cNvPicPr>
            <a:picLocks noGrp="1" noChangeAspect="1"/>
          </p:cNvPicPr>
          <p:nvPr>
            <p:ph type="pic" sz="quarter" idx="19"/>
          </p:nvPr>
        </p:nvPicPr>
        <p:blipFill rotWithShape="1">
          <a:blip r:embed="rId2"/>
          <a:srcRect l="2007" r="2007"/>
          <a:stretch/>
        </p:blipFill>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www.</a:t>
            </a:r>
            <a:r>
              <a:rPr lang="en-US" sz="3600" b="1"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.eu</a:t>
            </a:r>
            <a:endParaRPr lang="en-IE" sz="3600" dirty="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1271376" y="2982420"/>
            <a:ext cx="70780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64A5EA1B-C58B-1942-F904-14C5020B87BF}"/>
              </a:ext>
            </a:extLst>
          </p:cNvPr>
          <p:cNvSpPr txBox="1"/>
          <p:nvPr/>
        </p:nvSpPr>
        <p:spPr>
          <a:xfrm>
            <a:off x="1397296" y="2982420"/>
            <a:ext cx="7078091" cy="1569660"/>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Module 4 - Community </a:t>
            </a:r>
          </a:p>
          <a:p>
            <a:endParaRPr lang="en-US" sz="4800" b="1" spc="324" dirty="0">
              <a:solidFill>
                <a:srgbClr val="5398A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827218" cy="1444242"/>
          </a:xfrm>
          <a:prstGeom prst="rect">
            <a:avLst/>
          </a:prstGeom>
          <a:noFill/>
        </p:spPr>
        <p:txBody>
          <a:bodyPr wrap="square">
            <a:spAutoFit/>
          </a:bodyPr>
          <a:lstStyle/>
          <a:p>
            <a:pPr>
              <a:lnSpc>
                <a:spcPts val="2620"/>
              </a:lnSpc>
            </a:pPr>
            <a:r>
              <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rPr>
              <a:t>How can we build resilient communities in compassionate ways?</a:t>
            </a:r>
          </a:p>
          <a:p>
            <a:pPr>
              <a:lnSpc>
                <a:spcPts val="2620"/>
              </a:lnSpc>
            </a:pPr>
            <a:endPar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8936-01F8-230E-6487-86B90E2F5E61}"/>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9F5892B3-4313-BD39-D464-2CD0B30D70AA}"/>
              </a:ext>
            </a:extLst>
          </p:cNvPr>
          <p:cNvSpPr txBox="1">
            <a:spLocks/>
          </p:cNvSpPr>
          <p:nvPr/>
        </p:nvSpPr>
        <p:spPr>
          <a:xfrm>
            <a:off x="686610" y="1849144"/>
            <a:ext cx="2602280"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Acceptance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is the first stage of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climate engagement. </a:t>
            </a:r>
          </a:p>
        </p:txBody>
      </p:sp>
      <p:sp>
        <p:nvSpPr>
          <p:cNvPr id="2" name="Text Placeholder 3">
            <a:extLst>
              <a:ext uri="{FF2B5EF4-FFF2-40B4-BE49-F238E27FC236}">
                <a16:creationId xmlns:a16="http://schemas.microsoft.com/office/drawing/2014/main" id="{5CC54491-7BD7-C05D-B738-646D11018E6F}"/>
              </a:ext>
            </a:extLst>
          </p:cNvPr>
          <p:cNvSpPr txBox="1">
            <a:spLocks/>
          </p:cNvSpPr>
          <p:nvPr/>
        </p:nvSpPr>
        <p:spPr>
          <a:xfrm>
            <a:off x="4033437" y="1849144"/>
            <a:ext cx="7471954"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Popular tendency to avoid conversations about the climate crisis is a collectively constructed strategy to avoid accepting the losses from and responsibilities for climate change</a:t>
            </a:r>
            <a:r>
              <a:rPr lang="en-IE" sz="22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2</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Knowledge alone will not move those in positions of power who deny or ignore the reality of climate change, unless they are ready to accept the loss of unsustainable privileges.  For many who may not be in positions of power, facing the reality of the climate emergency can be incredibly scary. Both real loss and feared loss are painful. Resisting the truth can be an efficient strategy to avoid – or, more likely, postpone – pain and sadness (and the avoidance strategy is aided by messaging and misinformation from the fossil fuel industry). Kari Marie Norgaard describes the process of socially organized denial in her book “Living in Denial: Climate Change, Emotions, and Everyday Life”. </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9B7ED029-02AB-4CCA-27C1-7B486496DD53}"/>
              </a:ext>
            </a:extLst>
          </p:cNvPr>
          <p:cNvCxnSpPr>
            <a:cxnSpLocks/>
          </p:cNvCxnSpPr>
          <p:nvPr/>
        </p:nvCxnSpPr>
        <p:spPr>
          <a:xfrm>
            <a:off x="3661163"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3B7C095-79D5-E5E1-D567-783D0699F0C6}"/>
              </a:ext>
            </a:extLst>
          </p:cNvPr>
          <p:cNvSpPr txBox="1"/>
          <p:nvPr/>
        </p:nvSpPr>
        <p:spPr>
          <a:xfrm>
            <a:off x="4033437" y="6102623"/>
            <a:ext cx="7293323" cy="434863"/>
          </a:xfrm>
          <a:prstGeom prst="rect">
            <a:avLst/>
          </a:prstGeom>
          <a:noFill/>
        </p:spPr>
        <p:txBody>
          <a:bodyPr wrap="square">
            <a:spAutoFit/>
          </a:bodyPr>
          <a:lstStyle/>
          <a:p>
            <a:pPr>
              <a:lnSpc>
                <a:spcPts val="1300"/>
              </a:lnSpc>
              <a:tabLst>
                <a:tab pos="174625" algn="l"/>
              </a:tabLst>
            </a:pPr>
            <a:r>
              <a:rPr lang="en-IE" sz="15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2 </a:t>
            </a:r>
            <a:r>
              <a:rPr lang="en-IE" sz="1500" dirty="0">
                <a:solidFill>
                  <a:srgbClr val="404040"/>
                </a:solidFill>
                <a:latin typeface="Calibri" panose="020F0502020204030204" pitchFamily="34" charset="0"/>
                <a:ea typeface="Calibri" panose="020F0502020204030204" pitchFamily="34" charset="0"/>
                <a:cs typeface="Calibri" panose="020F0502020204030204" pitchFamily="34" charset="0"/>
              </a:rPr>
              <a:t>	 Kari Marie Norgaard describes the process of socially organized denial in her book </a:t>
            </a:r>
          </a:p>
          <a:p>
            <a:pPr>
              <a:lnSpc>
                <a:spcPts val="1300"/>
              </a:lnSpc>
              <a:tabLst>
                <a:tab pos="174625" algn="l"/>
              </a:tabLst>
            </a:pPr>
            <a:r>
              <a:rPr lang="en-IE" sz="1500" dirty="0">
                <a:solidFill>
                  <a:srgbClr val="404040"/>
                </a:solidFill>
                <a:latin typeface="Calibri" panose="020F0502020204030204" pitchFamily="34" charset="0"/>
                <a:ea typeface="Calibri" panose="020F0502020204030204" pitchFamily="34" charset="0"/>
                <a:cs typeface="Calibri" panose="020F0502020204030204" pitchFamily="34" charset="0"/>
              </a:rPr>
              <a:t>	“Living in Denial: Climate Change, Emotions, and Everyday Life”. </a:t>
            </a:r>
            <a:endParaRPr lang="en-US" sz="1500" dirty="0">
              <a:solidFill>
                <a:srgbClr val="404040"/>
              </a:solidFill>
            </a:endParaRPr>
          </a:p>
        </p:txBody>
      </p:sp>
      <p:pic>
        <p:nvPicPr>
          <p:cNvPr id="12" name="Picture 11" descr="Hands holding a small plant&#10;&#10;AI-generated content may be incorrect.">
            <a:extLst>
              <a:ext uri="{FF2B5EF4-FFF2-40B4-BE49-F238E27FC236}">
                <a16:creationId xmlns:a16="http://schemas.microsoft.com/office/drawing/2014/main" id="{60590D08-24B2-843A-7E12-AA460DB9BC67}"/>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13" name="Google Shape;133;p1">
            <a:extLst>
              <a:ext uri="{FF2B5EF4-FFF2-40B4-BE49-F238E27FC236}">
                <a16:creationId xmlns:a16="http://schemas.microsoft.com/office/drawing/2014/main" id="{9C41E468-406A-1580-AA69-550D22A05076}"/>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4" name="Rectangle 13">
            <a:extLst>
              <a:ext uri="{FF2B5EF4-FFF2-40B4-BE49-F238E27FC236}">
                <a16:creationId xmlns:a16="http://schemas.microsoft.com/office/drawing/2014/main" id="{8049C13A-ECD3-AA41-B18E-799EDD72023F}"/>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45;p2">
            <a:extLst>
              <a:ext uri="{FF2B5EF4-FFF2-40B4-BE49-F238E27FC236}">
                <a16:creationId xmlns:a16="http://schemas.microsoft.com/office/drawing/2014/main" id="{64A9B40F-AFE0-B5E2-8C42-FDBC91DC77AD}"/>
              </a:ext>
            </a:extLst>
          </p:cNvPr>
          <p:cNvSpPr txBox="1">
            <a:spLocks/>
          </p:cNvSpPr>
          <p:nvPr/>
        </p:nvSpPr>
        <p:spPr>
          <a:xfrm>
            <a:off x="-28968" y="428944"/>
            <a:ext cx="389643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Acceptance </a:t>
            </a:r>
          </a:p>
        </p:txBody>
      </p:sp>
    </p:spTree>
    <p:extLst>
      <p:ext uri="{BB962C8B-B14F-4D97-AF65-F5344CB8AC3E}">
        <p14:creationId xmlns:p14="http://schemas.microsoft.com/office/powerpoint/2010/main" val="268870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525C-9057-252F-83A5-738F40DDEF87}"/>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8B2261DF-5F7D-8322-B51A-5ED20BED450B}"/>
              </a:ext>
            </a:extLst>
          </p:cNvPr>
          <p:cNvSpPr txBox="1">
            <a:spLocks/>
          </p:cNvSpPr>
          <p:nvPr/>
        </p:nvSpPr>
        <p:spPr>
          <a:xfrm>
            <a:off x="686610" y="1849144"/>
            <a:ext cx="2602280"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Anger</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is an important emotion when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defending ourselves and the planet. </a:t>
            </a:r>
          </a:p>
        </p:txBody>
      </p:sp>
      <p:sp>
        <p:nvSpPr>
          <p:cNvPr id="2" name="Text Placeholder 3">
            <a:extLst>
              <a:ext uri="{FF2B5EF4-FFF2-40B4-BE49-F238E27FC236}">
                <a16:creationId xmlns:a16="http://schemas.microsoft.com/office/drawing/2014/main" id="{000C2A62-A744-49B4-B48B-AD9642ACF47C}"/>
              </a:ext>
            </a:extLst>
          </p:cNvPr>
          <p:cNvSpPr txBox="1">
            <a:spLocks/>
          </p:cNvSpPr>
          <p:nvPr/>
        </p:nvSpPr>
        <p:spPr>
          <a:xfrm>
            <a:off x="3716602" y="1849145"/>
            <a:ext cx="7788779"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As you read this, Earth may already have already breached seven of nine </a:t>
            </a:r>
            <a:r>
              <a:rPr lang="en-IE" sz="2200" b="1" dirty="0">
                <a:solidFill>
                  <a:srgbClr val="40404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planetary boundaries</a:t>
            </a:r>
            <a:r>
              <a:rPr lang="en-IE" sz="2200" b="1" baseline="30000" dirty="0">
                <a:solidFill>
                  <a:srgbClr val="40404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3</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The constant demand for economic growth ignores physical and ecological limitations and, thus, threatens the health of both people and planet, making boundary defence an urgent matter. </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Have you ever felt angry when decisions are made without concern for who and what will be negatively impacted?</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The planetary boundaries are a framework for defining the safe limits for human pressure on the nine critical processes which, together, maintain a stable and resilient Earth. Beyond these limits, the environment may not be able to self-regulate anymore.</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8523EBA-B488-3AAF-55AE-4C1907ED9FDB}"/>
              </a:ext>
            </a:extLst>
          </p:cNvPr>
          <p:cNvCxnSpPr>
            <a:cxnSpLocks/>
          </p:cNvCxnSpPr>
          <p:nvPr/>
        </p:nvCxnSpPr>
        <p:spPr>
          <a:xfrm>
            <a:off x="3189214"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6EB96AC-0BD9-D803-0480-B45B744B441F}"/>
              </a:ext>
            </a:extLst>
          </p:cNvPr>
          <p:cNvSpPr txBox="1"/>
          <p:nvPr/>
        </p:nvSpPr>
        <p:spPr>
          <a:xfrm>
            <a:off x="3716602" y="5628065"/>
            <a:ext cx="7293323" cy="601575"/>
          </a:xfrm>
          <a:prstGeom prst="rect">
            <a:avLst/>
          </a:prstGeom>
          <a:noFill/>
        </p:spPr>
        <p:txBody>
          <a:bodyPr wrap="square">
            <a:spAutoFit/>
          </a:bodyPr>
          <a:lstStyle/>
          <a:p>
            <a:pPr marL="233363" indent="-233363">
              <a:lnSpc>
                <a:spcPts val="1300"/>
              </a:lnSpc>
              <a:tabLst>
                <a:tab pos="174625" algn="l"/>
              </a:tabLst>
            </a:pPr>
            <a:r>
              <a:rPr lang="en-IE" sz="15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3 </a:t>
            </a:r>
            <a:r>
              <a:rPr lang="en-IE" sz="1500" dirty="0">
                <a:solidFill>
                  <a:srgbClr val="404040"/>
                </a:solidFill>
                <a:latin typeface="Calibri" panose="020F0502020204030204" pitchFamily="34" charset="0"/>
                <a:ea typeface="Calibri" panose="020F0502020204030204" pitchFamily="34" charset="0"/>
                <a:cs typeface="Calibri" panose="020F0502020204030204" pitchFamily="34" charset="0"/>
              </a:rPr>
              <a:t>	 The planetary boundaries are a framework for defining the safe limits for human pressure on the nine critical processes which, together, maintain a stable and resilient Earth. Beyond these limits, the environment may not be able to self-regulate anymore. </a:t>
            </a:r>
            <a:endParaRPr lang="en-US" sz="1500" dirty="0">
              <a:solidFill>
                <a:srgbClr val="404040"/>
              </a:solidFill>
            </a:endParaRPr>
          </a:p>
        </p:txBody>
      </p:sp>
      <p:pic>
        <p:nvPicPr>
          <p:cNvPr id="7" name="Picture 6" descr="Hands holding a small plant&#10;&#10;AI-generated content may be incorrect.">
            <a:extLst>
              <a:ext uri="{FF2B5EF4-FFF2-40B4-BE49-F238E27FC236}">
                <a16:creationId xmlns:a16="http://schemas.microsoft.com/office/drawing/2014/main" id="{F8CE5874-9EB0-3D87-DC01-C40F1A08E222}"/>
              </a:ext>
            </a:extLst>
          </p:cNvPr>
          <p:cNvPicPr>
            <a:picLocks noChangeAspect="1"/>
          </p:cNvPicPr>
          <p:nvPr/>
        </p:nvPicPr>
        <p:blipFill rotWithShape="1">
          <a:blip r:embed="rId3"/>
          <a:srcRect t="7668" r="26831" b="34499"/>
          <a:stretch/>
        </p:blipFill>
        <p:spPr>
          <a:xfrm>
            <a:off x="9279604" y="-2"/>
            <a:ext cx="2912396" cy="1548360"/>
          </a:xfrm>
          <a:prstGeom prst="rect">
            <a:avLst/>
          </a:prstGeom>
        </p:spPr>
      </p:pic>
      <p:sp>
        <p:nvSpPr>
          <p:cNvPr id="8" name="Google Shape;133;p1">
            <a:extLst>
              <a:ext uri="{FF2B5EF4-FFF2-40B4-BE49-F238E27FC236}">
                <a16:creationId xmlns:a16="http://schemas.microsoft.com/office/drawing/2014/main" id="{E0A94733-7974-F4AD-691D-1BE2FC328F58}"/>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6E365B92-7920-1DC9-C109-250601B9A0B7}"/>
              </a:ext>
            </a:extLst>
          </p:cNvPr>
          <p:cNvSpPr/>
          <p:nvPr/>
        </p:nvSpPr>
        <p:spPr>
          <a:xfrm rot="10800000">
            <a:off x="-15722" y="-1"/>
            <a:ext cx="4827217" cy="1551215"/>
          </a:xfrm>
          <a:prstGeom prst="rect">
            <a:avLst/>
          </a:prstGeom>
          <a:blipFill>
            <a:blip r:embed="rId4">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5;p2">
            <a:extLst>
              <a:ext uri="{FF2B5EF4-FFF2-40B4-BE49-F238E27FC236}">
                <a16:creationId xmlns:a16="http://schemas.microsoft.com/office/drawing/2014/main" id="{7E1D25BE-2B8A-0C60-3E70-9E536472A1A0}"/>
              </a:ext>
            </a:extLst>
          </p:cNvPr>
          <p:cNvSpPr txBox="1">
            <a:spLocks/>
          </p:cNvSpPr>
          <p:nvPr/>
        </p:nvSpPr>
        <p:spPr>
          <a:xfrm>
            <a:off x="-28968" y="428944"/>
            <a:ext cx="281713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Anger </a:t>
            </a:r>
          </a:p>
        </p:txBody>
      </p:sp>
    </p:spTree>
    <p:extLst>
      <p:ext uri="{BB962C8B-B14F-4D97-AF65-F5344CB8AC3E}">
        <p14:creationId xmlns:p14="http://schemas.microsoft.com/office/powerpoint/2010/main" val="3468034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95F88-3F5A-627C-B01D-16C804093F08}"/>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DE15433B-9906-F9F7-ECF1-F53D63A0BE4C}"/>
              </a:ext>
            </a:extLst>
          </p:cNvPr>
          <p:cNvSpPr txBox="1">
            <a:spLocks/>
          </p:cNvSpPr>
          <p:nvPr/>
        </p:nvSpPr>
        <p:spPr>
          <a:xfrm>
            <a:off x="686609" y="1849144"/>
            <a:ext cx="3782146"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Fostering healthy anger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can help us say “no,” (re)establish personal boundaries, and defend planetary boundaries that can contribute to the well-being of all living beings: </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CA112F26-7F13-4A85-3A85-E00F4A4D827E}"/>
              </a:ext>
            </a:extLst>
          </p:cNvPr>
          <p:cNvSpPr txBox="1">
            <a:spLocks/>
          </p:cNvSpPr>
          <p:nvPr/>
        </p:nvSpPr>
        <p:spPr>
          <a:xfrm>
            <a:off x="5338917" y="1849144"/>
            <a:ext cx="6166473"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No, I don’t want to fly to Spain for a shopping weekend. Knowing that people there are dying from warming-induced floods, it doesn’t feel right for me.</a:t>
            </a:r>
          </a:p>
          <a:p>
            <a:pPr>
              <a:lnSpc>
                <a:spcPts val="2200"/>
              </a:lnSpc>
              <a:spcBef>
                <a:spcPts val="0"/>
              </a:spcBef>
              <a:buClr>
                <a:srgbClr val="5398A2"/>
              </a:buClr>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No, I don’t want our university to log an old-growth forest to expand its campus. Old-growth forests provide critical protection for climate systems and habitat for animals, not to mention clean food and air. I don’t support this.</a:t>
            </a:r>
          </a:p>
          <a:p>
            <a:pPr>
              <a:lnSpc>
                <a:spcPts val="2200"/>
              </a:lnSpc>
              <a:spcBef>
                <a:spcPts val="0"/>
              </a:spcBef>
              <a:buClr>
                <a:srgbClr val="5398A2"/>
              </a:buClr>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No, I don’t want a new mining operation in our community. Polluting ecosystems, our food sources, and water, does not feel right to me.</a:t>
            </a:r>
          </a:p>
          <a:p>
            <a:pPr>
              <a:lnSpc>
                <a:spcPts val="2200"/>
              </a:lnSpc>
              <a:spcBef>
                <a:spcPts val="0"/>
              </a:spcBef>
              <a:buClr>
                <a:srgbClr val="5398A2"/>
              </a:buClr>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BC9E0CC-0278-D971-AC20-BFCD8E34C1B4}"/>
              </a:ext>
            </a:extLst>
          </p:cNvPr>
          <p:cNvCxnSpPr>
            <a:cxnSpLocks/>
          </p:cNvCxnSpPr>
          <p:nvPr/>
        </p:nvCxnSpPr>
        <p:spPr>
          <a:xfrm>
            <a:off x="4829807" y="1740546"/>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4" descr="Hands holding a small plant&#10;&#10;AI-generated content may be incorrect.">
            <a:extLst>
              <a:ext uri="{FF2B5EF4-FFF2-40B4-BE49-F238E27FC236}">
                <a16:creationId xmlns:a16="http://schemas.microsoft.com/office/drawing/2014/main" id="{2C5EE722-335F-560E-C0AC-13CBB556A210}"/>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7" name="Google Shape;133;p1">
            <a:extLst>
              <a:ext uri="{FF2B5EF4-FFF2-40B4-BE49-F238E27FC236}">
                <a16:creationId xmlns:a16="http://schemas.microsoft.com/office/drawing/2014/main" id="{952B3BAB-F133-2BA0-8D6D-875D4C663736}"/>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3D09E26F-AFEC-C8E6-4E94-EC3B59EF61BC}"/>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45;p2">
            <a:extLst>
              <a:ext uri="{FF2B5EF4-FFF2-40B4-BE49-F238E27FC236}">
                <a16:creationId xmlns:a16="http://schemas.microsoft.com/office/drawing/2014/main" id="{E3BCB17B-98A6-922C-2E37-44FA9F53E3FE}"/>
              </a:ext>
            </a:extLst>
          </p:cNvPr>
          <p:cNvSpPr txBox="1">
            <a:spLocks/>
          </p:cNvSpPr>
          <p:nvPr/>
        </p:nvSpPr>
        <p:spPr>
          <a:xfrm>
            <a:off x="-28968" y="428944"/>
            <a:ext cx="281713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Anger </a:t>
            </a:r>
          </a:p>
        </p:txBody>
      </p:sp>
    </p:spTree>
    <p:extLst>
      <p:ext uri="{BB962C8B-B14F-4D97-AF65-F5344CB8AC3E}">
        <p14:creationId xmlns:p14="http://schemas.microsoft.com/office/powerpoint/2010/main" val="949733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DE790-6F42-C386-9C81-219A9EE334F6}"/>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FE65CD1A-8783-44ED-827E-274BFDECD31F}"/>
              </a:ext>
            </a:extLst>
          </p:cNvPr>
          <p:cNvSpPr txBox="1">
            <a:spLocks/>
          </p:cNvSpPr>
          <p:nvPr/>
        </p:nvSpPr>
        <p:spPr>
          <a:xfrm>
            <a:off x="686610" y="1849144"/>
            <a:ext cx="2602280"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Agency is essential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for climate action. </a:t>
            </a:r>
          </a:p>
        </p:txBody>
      </p:sp>
      <p:sp>
        <p:nvSpPr>
          <p:cNvPr id="2" name="Text Placeholder 3">
            <a:extLst>
              <a:ext uri="{FF2B5EF4-FFF2-40B4-BE49-F238E27FC236}">
                <a16:creationId xmlns:a16="http://schemas.microsoft.com/office/drawing/2014/main" id="{5947D75F-170D-A510-5176-8526005C94DB}"/>
              </a:ext>
            </a:extLst>
          </p:cNvPr>
          <p:cNvSpPr txBox="1">
            <a:spLocks/>
          </p:cNvSpPr>
          <p:nvPr/>
        </p:nvSpPr>
        <p:spPr>
          <a:xfrm>
            <a:off x="3716603" y="1849145"/>
            <a:ext cx="6356546"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Framing climate action as an individual’s consumer responsibility is unfair, especially for young people, and particularly because it’s the fossil fuel companies and fossil fuel dependent systems that got us here. </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 compassionate approach invites conversations about the challenges being entangled in unsustainable systems, and discussions on what we can do to change those systems together. Through community, we can build the capacity to carry on and share responsibility so the task does not weigh us down.</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C030A86E-9D4A-2480-7E29-7C6BAD41E806}"/>
              </a:ext>
            </a:extLst>
          </p:cNvPr>
          <p:cNvCxnSpPr>
            <a:cxnSpLocks/>
          </p:cNvCxnSpPr>
          <p:nvPr/>
        </p:nvCxnSpPr>
        <p:spPr>
          <a:xfrm>
            <a:off x="3469433" y="1849144"/>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4" descr="Hands holding a small plant&#10;&#10;AI-generated content may be incorrect.">
            <a:extLst>
              <a:ext uri="{FF2B5EF4-FFF2-40B4-BE49-F238E27FC236}">
                <a16:creationId xmlns:a16="http://schemas.microsoft.com/office/drawing/2014/main" id="{78707A36-305F-5553-9CEA-BC3362DB623F}"/>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7" name="Google Shape;133;p1">
            <a:extLst>
              <a:ext uri="{FF2B5EF4-FFF2-40B4-BE49-F238E27FC236}">
                <a16:creationId xmlns:a16="http://schemas.microsoft.com/office/drawing/2014/main" id="{0A687662-8844-3B3F-030C-4AC64B7B321C}"/>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4676EA12-8E71-EBB5-0098-622DB3D23FC2}"/>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45;p2">
            <a:extLst>
              <a:ext uri="{FF2B5EF4-FFF2-40B4-BE49-F238E27FC236}">
                <a16:creationId xmlns:a16="http://schemas.microsoft.com/office/drawing/2014/main" id="{51B01518-D7F8-2A47-1348-1B647C23C096}"/>
              </a:ext>
            </a:extLst>
          </p:cNvPr>
          <p:cNvSpPr txBox="1">
            <a:spLocks/>
          </p:cNvSpPr>
          <p:nvPr/>
        </p:nvSpPr>
        <p:spPr>
          <a:xfrm>
            <a:off x="-28968" y="428944"/>
            <a:ext cx="331785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03.  Agency  </a:t>
            </a:r>
          </a:p>
        </p:txBody>
      </p:sp>
    </p:spTree>
    <p:extLst>
      <p:ext uri="{BB962C8B-B14F-4D97-AF65-F5344CB8AC3E}">
        <p14:creationId xmlns:p14="http://schemas.microsoft.com/office/powerpoint/2010/main" val="1360126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6694F-31A3-CE69-C457-85499DA27D99}"/>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B8A98FDB-B84E-1E34-8E98-6ED884D5009B}"/>
              </a:ext>
            </a:extLst>
          </p:cNvPr>
          <p:cNvSpPr txBox="1">
            <a:spLocks/>
          </p:cNvSpPr>
          <p:nvPr/>
        </p:nvSpPr>
        <p:spPr>
          <a:xfrm>
            <a:off x="741511" y="2262098"/>
            <a:ext cx="6628590"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Finally,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authenticity questions the idea of progress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(you need to constantly improve: look better, do better, be better, have better, buy better!) that fuels consumerism. </a:t>
            </a:r>
          </a:p>
          <a:p>
            <a:pPr marL="0" indent="0">
              <a:lnSpc>
                <a:spcPts val="27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Gabor Maté writes that “authenticity can’t be pursued, only embodied.” Authenticity requires us to slow down and listen to ourselves, expressing who we are, not who we think others expect us to be. </a:t>
            </a:r>
          </a:p>
          <a:p>
            <a:pPr marL="0" indent="0">
              <a:lnSpc>
                <a:spcPts val="27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Hands holding a small plant&#10;&#10;AI-generated content may be incorrect.">
            <a:extLst>
              <a:ext uri="{FF2B5EF4-FFF2-40B4-BE49-F238E27FC236}">
                <a16:creationId xmlns:a16="http://schemas.microsoft.com/office/drawing/2014/main" id="{F4EC9D42-422F-E3C8-46FD-7C5F17106BCA}"/>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6" name="Google Shape;133;p1">
            <a:extLst>
              <a:ext uri="{FF2B5EF4-FFF2-40B4-BE49-F238E27FC236}">
                <a16:creationId xmlns:a16="http://schemas.microsoft.com/office/drawing/2014/main" id="{B78E2813-8306-3582-7AED-729E2D2671F1}"/>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453BBCEE-8BF8-603B-9FBE-1719999C6618}"/>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45;p2">
            <a:extLst>
              <a:ext uri="{FF2B5EF4-FFF2-40B4-BE49-F238E27FC236}">
                <a16:creationId xmlns:a16="http://schemas.microsoft.com/office/drawing/2014/main" id="{726414EA-77AE-6A55-6FA6-B03C97861543}"/>
              </a:ext>
            </a:extLst>
          </p:cNvPr>
          <p:cNvSpPr txBox="1">
            <a:spLocks/>
          </p:cNvSpPr>
          <p:nvPr/>
        </p:nvSpPr>
        <p:spPr>
          <a:xfrm>
            <a:off x="-28968" y="428944"/>
            <a:ext cx="407055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Authenticity </a:t>
            </a:r>
          </a:p>
        </p:txBody>
      </p:sp>
    </p:spTree>
    <p:extLst>
      <p:ext uri="{BB962C8B-B14F-4D97-AF65-F5344CB8AC3E}">
        <p14:creationId xmlns:p14="http://schemas.microsoft.com/office/powerpoint/2010/main" val="3944070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8F550-0AD2-5EBE-487C-0B83AD1AA778}"/>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CFFF592B-4D93-874D-08AC-25B6A124089A}"/>
              </a:ext>
            </a:extLst>
          </p:cNvPr>
          <p:cNvSpPr txBox="1">
            <a:spLocks/>
          </p:cNvSpPr>
          <p:nvPr/>
        </p:nvSpPr>
        <p:spPr>
          <a:xfrm>
            <a:off x="686610" y="1878640"/>
            <a:ext cx="2535655"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Tips and tricks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to foster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compassionate communication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with yourself and others:</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186DA51C-E48B-90FB-6FDB-1F910EF433F3}"/>
              </a:ext>
            </a:extLst>
          </p:cNvPr>
          <p:cNvSpPr txBox="1">
            <a:spLocks/>
          </p:cNvSpPr>
          <p:nvPr/>
        </p:nvSpPr>
        <p:spPr>
          <a:xfrm>
            <a:off x="3657611" y="1878641"/>
            <a:ext cx="7654398"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Compassionate conversations require authenticity. Only when we speak in ways that are true to ourselves can we create space to let the truth in. A good rule of thumb is speaking in “I” statements, “I feel…”: for example, “I feel scared when…” “I felt hopeful when _ and disappointed when _.”</a:t>
            </a:r>
          </a:p>
          <a:p>
            <a:pPr marL="363538" indent="-363538">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In conversation with yourself and others, allow yourself to be curious and seek understanding. Instead of judging, ask “how did this come to be this way?” Remember to favour “how” questions over “why” questions because why-questions tend to be more intrusive and can cause people to put up their guard. A non-judgemental dialogue opens up space for vulnerability and painful emotions like guilt, shame, and grief. </a:t>
            </a:r>
          </a:p>
          <a:p>
            <a:pPr marL="363538" indent="-363538">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Judging ourselves and others is not a conscious act. Therefore, it’s not something we can merely stop doing. Instead of shaming yourself for judging others, turn to self-compassion and be curious about why you feel judgemental.</a:t>
            </a:r>
          </a:p>
          <a:p>
            <a:pPr marL="0" indent="0">
              <a:lnSpc>
                <a:spcPts val="2200"/>
              </a:lnSpc>
              <a:spcBef>
                <a:spcPts val="0"/>
              </a:spcBef>
              <a:buClr>
                <a:srgbClr val="5398A2"/>
              </a:buClr>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A0E4B20-0AD1-3B04-0191-1C6974D2E46F}"/>
              </a:ext>
            </a:extLst>
          </p:cNvPr>
          <p:cNvCxnSpPr>
            <a:cxnSpLocks/>
          </p:cNvCxnSpPr>
          <p:nvPr/>
        </p:nvCxnSpPr>
        <p:spPr>
          <a:xfrm>
            <a:off x="3410441" y="1849144"/>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4" descr="Hands holding a small plant&#10;&#10;AI-generated content may be incorrect.">
            <a:extLst>
              <a:ext uri="{FF2B5EF4-FFF2-40B4-BE49-F238E27FC236}">
                <a16:creationId xmlns:a16="http://schemas.microsoft.com/office/drawing/2014/main" id="{143941BC-65AD-6A6B-D2DD-CED7769F066B}"/>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6" name="Google Shape;133;p1">
            <a:extLst>
              <a:ext uri="{FF2B5EF4-FFF2-40B4-BE49-F238E27FC236}">
                <a16:creationId xmlns:a16="http://schemas.microsoft.com/office/drawing/2014/main" id="{2BD9A408-1043-2BAE-BEA1-3CD81D181D72}"/>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25D7BFD7-7F27-5FAB-D9C2-CA23724884F3}"/>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45;p2">
            <a:extLst>
              <a:ext uri="{FF2B5EF4-FFF2-40B4-BE49-F238E27FC236}">
                <a16:creationId xmlns:a16="http://schemas.microsoft.com/office/drawing/2014/main" id="{4AC15ECF-01BF-FF5D-37C2-EFDAA35A00F1}"/>
              </a:ext>
            </a:extLst>
          </p:cNvPr>
          <p:cNvSpPr txBox="1">
            <a:spLocks/>
          </p:cNvSpPr>
          <p:nvPr/>
        </p:nvSpPr>
        <p:spPr>
          <a:xfrm>
            <a:off x="-28968" y="428944"/>
            <a:ext cx="407055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Authenticity </a:t>
            </a:r>
          </a:p>
        </p:txBody>
      </p:sp>
    </p:spTree>
    <p:extLst>
      <p:ext uri="{BB962C8B-B14F-4D97-AF65-F5344CB8AC3E}">
        <p14:creationId xmlns:p14="http://schemas.microsoft.com/office/powerpoint/2010/main" val="1988898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A6128-3512-F33C-A172-AB3398FE32E6}"/>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82EB5398-C340-20D5-DE2C-4DC2936758F2}"/>
              </a:ext>
            </a:extLst>
          </p:cNvPr>
          <p:cNvSpPr txBox="1">
            <a:spLocks/>
          </p:cNvSpPr>
          <p:nvPr/>
        </p:nvSpPr>
        <p:spPr>
          <a:xfrm>
            <a:off x="3598619" y="1849145"/>
            <a:ext cx="7654398"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When we free ourselves from judgement, we can move beyond “good” and “bad” to see the potential in everyone we meet, turning our conversations into transformational encounters.   </a:t>
            </a:r>
          </a:p>
          <a:p>
            <a:pPr marL="363538" indent="-363538">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Do not accept physical or verbal abuse in any conversation. We do not recommend practising this with anyone that harms you or jeopardises your safety. If the person you are talking to is engaging in blame, belittling, or shaming you (or, of course, making you unsafe) end the conversation. No need to get the last word or take the bait. If words are insufficient, physically leave your conversation partner. Remember, mere discomfort is not necessarily a sign that a situation is unsafe. Perhaps your conversation partner is sharing hard truths with you that may make you feel uncomfortable. In any case, recognize and heed your inner signals that tell you it’s time to pause a conversation and exit so you can recalibrate. </a:t>
            </a:r>
          </a:p>
          <a:p>
            <a:pPr marL="0" indent="0">
              <a:lnSpc>
                <a:spcPts val="2200"/>
              </a:lnSpc>
              <a:spcBef>
                <a:spcPts val="0"/>
              </a:spcBef>
              <a:buClr>
                <a:srgbClr val="5398A2"/>
              </a:buClr>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F0A1AACE-08A6-2B88-1354-2713D9F9F072}"/>
              </a:ext>
            </a:extLst>
          </p:cNvPr>
          <p:cNvSpPr txBox="1">
            <a:spLocks/>
          </p:cNvSpPr>
          <p:nvPr/>
        </p:nvSpPr>
        <p:spPr>
          <a:xfrm>
            <a:off x="686610" y="1849144"/>
            <a:ext cx="2535655"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Tips and tricks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to foster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compassionate communication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with yourself and others:</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ACE6E22D-7CDC-44BA-193E-6296F81E3E71}"/>
              </a:ext>
            </a:extLst>
          </p:cNvPr>
          <p:cNvCxnSpPr>
            <a:cxnSpLocks/>
          </p:cNvCxnSpPr>
          <p:nvPr/>
        </p:nvCxnSpPr>
        <p:spPr>
          <a:xfrm>
            <a:off x="3410441" y="1849144"/>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descr="Hands holding a small plant&#10;&#10;AI-generated content may be incorrect.">
            <a:extLst>
              <a:ext uri="{FF2B5EF4-FFF2-40B4-BE49-F238E27FC236}">
                <a16:creationId xmlns:a16="http://schemas.microsoft.com/office/drawing/2014/main" id="{B046BB13-D8E8-24EE-7266-D23800ADF8F7}"/>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8" name="Google Shape;133;p1">
            <a:extLst>
              <a:ext uri="{FF2B5EF4-FFF2-40B4-BE49-F238E27FC236}">
                <a16:creationId xmlns:a16="http://schemas.microsoft.com/office/drawing/2014/main" id="{0D23CEC5-4E1C-D939-99B7-5CA80FC8B7A5}"/>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9F0F058B-4026-1CCA-7346-8C4CB897E8DF}"/>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5;p2">
            <a:extLst>
              <a:ext uri="{FF2B5EF4-FFF2-40B4-BE49-F238E27FC236}">
                <a16:creationId xmlns:a16="http://schemas.microsoft.com/office/drawing/2014/main" id="{5A3F225A-2F3A-30B2-690F-B29E64C94E53}"/>
              </a:ext>
            </a:extLst>
          </p:cNvPr>
          <p:cNvSpPr txBox="1">
            <a:spLocks/>
          </p:cNvSpPr>
          <p:nvPr/>
        </p:nvSpPr>
        <p:spPr>
          <a:xfrm>
            <a:off x="-28968" y="428944"/>
            <a:ext cx="407055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Authenticity </a:t>
            </a:r>
          </a:p>
        </p:txBody>
      </p:sp>
    </p:spTree>
    <p:extLst>
      <p:ext uri="{BB962C8B-B14F-4D97-AF65-F5344CB8AC3E}">
        <p14:creationId xmlns:p14="http://schemas.microsoft.com/office/powerpoint/2010/main" val="2883614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FF193-E7BC-C4CE-6F62-DD23BB647493}"/>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F4833989-943D-FE0A-6EA1-042692F8B240}"/>
              </a:ext>
            </a:extLst>
          </p:cNvPr>
          <p:cNvSpPr txBox="1">
            <a:spLocks/>
          </p:cNvSpPr>
          <p:nvPr/>
        </p:nvSpPr>
        <p:spPr>
          <a:xfrm>
            <a:off x="3598619" y="1849145"/>
            <a:ext cx="7654398"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Take time to rest and replenish. Compassionate conversation requires empathy (relating to the emotions of others). Our capacity for empathy shrinks when we are emotionally exhausted.</a:t>
            </a:r>
          </a:p>
          <a:p>
            <a:pPr marL="363538" indent="-363538">
              <a:lnSpc>
                <a:spcPts val="2200"/>
              </a:lnSpc>
              <a:spcBef>
                <a:spcPts val="0"/>
              </a:spcBef>
              <a:buClr>
                <a:srgbClr val="5398A2"/>
              </a:buClr>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96648C9D-8D24-DFF1-0C2C-033F9AAF5ABF}"/>
              </a:ext>
            </a:extLst>
          </p:cNvPr>
          <p:cNvSpPr txBox="1">
            <a:spLocks/>
          </p:cNvSpPr>
          <p:nvPr/>
        </p:nvSpPr>
        <p:spPr>
          <a:xfrm>
            <a:off x="686610" y="1849144"/>
            <a:ext cx="2535655"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Tips and tricks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to foster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compassionate communication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with yourself and others:</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A3A402C-D24E-F291-2AA2-7F032B2EF95E}"/>
              </a:ext>
            </a:extLst>
          </p:cNvPr>
          <p:cNvCxnSpPr>
            <a:cxnSpLocks/>
          </p:cNvCxnSpPr>
          <p:nvPr/>
        </p:nvCxnSpPr>
        <p:spPr>
          <a:xfrm>
            <a:off x="3410441" y="1849144"/>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3" name="Picture 2" descr="Hands holding a small plant&#10;&#10;AI-generated content may be incorrect.">
            <a:extLst>
              <a:ext uri="{FF2B5EF4-FFF2-40B4-BE49-F238E27FC236}">
                <a16:creationId xmlns:a16="http://schemas.microsoft.com/office/drawing/2014/main" id="{8BD8C0F0-32A0-0850-5FC9-812F4EA5B587}"/>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7" name="Google Shape;133;p1">
            <a:extLst>
              <a:ext uri="{FF2B5EF4-FFF2-40B4-BE49-F238E27FC236}">
                <a16:creationId xmlns:a16="http://schemas.microsoft.com/office/drawing/2014/main" id="{4C1FDBF3-1CA8-51A8-5156-83C3B32370DF}"/>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5B16CB16-9A2F-6C48-5DB5-AC0B1EE92FB7}"/>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45;p2">
            <a:extLst>
              <a:ext uri="{FF2B5EF4-FFF2-40B4-BE49-F238E27FC236}">
                <a16:creationId xmlns:a16="http://schemas.microsoft.com/office/drawing/2014/main" id="{F1C03305-7465-DEDF-BAB6-5F411A2F75E8}"/>
              </a:ext>
            </a:extLst>
          </p:cNvPr>
          <p:cNvSpPr txBox="1">
            <a:spLocks/>
          </p:cNvSpPr>
          <p:nvPr/>
        </p:nvSpPr>
        <p:spPr>
          <a:xfrm>
            <a:off x="-28968" y="428944"/>
            <a:ext cx="407055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Authenticity </a:t>
            </a:r>
          </a:p>
        </p:txBody>
      </p:sp>
    </p:spTree>
    <p:extLst>
      <p:ext uri="{BB962C8B-B14F-4D97-AF65-F5344CB8AC3E}">
        <p14:creationId xmlns:p14="http://schemas.microsoft.com/office/powerpoint/2010/main" val="2078130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BB038-19D8-B7B1-27D3-685B9238D07A}"/>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E9749F8D-EFE7-CFC9-A7F8-D5BCE728CDCC}"/>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421587E0-9847-FB6B-63B5-8EAB4D1985E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4B0CF476-D9E4-8024-5832-A76A7D7EF1C2}"/>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7229D0B-DB0C-10AB-92D5-03D996363E00}"/>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03</a:t>
            </a:r>
          </a:p>
        </p:txBody>
      </p:sp>
      <p:cxnSp>
        <p:nvCxnSpPr>
          <p:cNvPr id="20" name="Straight Connector 19">
            <a:extLst>
              <a:ext uri="{FF2B5EF4-FFF2-40B4-BE49-F238E27FC236}">
                <a16:creationId xmlns:a16="http://schemas.microsoft.com/office/drawing/2014/main" id="{ED32D6E9-7BEF-8D3D-8205-627FAF4715D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CE324FC-0917-092D-472D-2F66D850CCD6}"/>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2E5E6FAE-E56B-1CD4-531F-639D203D250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31CC5FC-A7E9-49B8-C83C-A9BF989461C2}"/>
              </a:ext>
            </a:extLst>
          </p:cNvPr>
          <p:cNvSpPr/>
          <p:nvPr/>
        </p:nvSpPr>
        <p:spPr>
          <a:xfrm>
            <a:off x="6548284" y="2581516"/>
            <a:ext cx="386715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208F2E7C-AE44-7328-D7F2-CCD246190C06}"/>
              </a:ext>
            </a:extLst>
          </p:cNvPr>
          <p:cNvSpPr txBox="1"/>
          <p:nvPr/>
        </p:nvSpPr>
        <p:spPr>
          <a:xfrm>
            <a:off x="6095999" y="2598003"/>
            <a:ext cx="4276573"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Storytelling</a:t>
            </a:r>
          </a:p>
        </p:txBody>
      </p:sp>
      <p:sp>
        <p:nvSpPr>
          <p:cNvPr id="2" name="Rectangle 1">
            <a:extLst>
              <a:ext uri="{FF2B5EF4-FFF2-40B4-BE49-F238E27FC236}">
                <a16:creationId xmlns:a16="http://schemas.microsoft.com/office/drawing/2014/main" id="{BF404203-884B-CA31-4105-1B3231555F9A}"/>
              </a:ext>
            </a:extLst>
          </p:cNvPr>
          <p:cNvSpPr/>
          <p:nvPr/>
        </p:nvSpPr>
        <p:spPr>
          <a:xfrm>
            <a:off x="6740012" y="3559827"/>
            <a:ext cx="3653985"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3" name="TextBox 2">
            <a:extLst>
              <a:ext uri="{FF2B5EF4-FFF2-40B4-BE49-F238E27FC236}">
                <a16:creationId xmlns:a16="http://schemas.microsoft.com/office/drawing/2014/main" id="{83FDB480-D103-C297-A2EE-B1F481947684}"/>
              </a:ext>
            </a:extLst>
          </p:cNvPr>
          <p:cNvSpPr txBox="1"/>
          <p:nvPr/>
        </p:nvSpPr>
        <p:spPr>
          <a:xfrm>
            <a:off x="6074561" y="3576314"/>
            <a:ext cx="4276573"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&amp; Listening </a:t>
            </a:r>
          </a:p>
        </p:txBody>
      </p:sp>
    </p:spTree>
    <p:extLst>
      <p:ext uri="{BB962C8B-B14F-4D97-AF65-F5344CB8AC3E}">
        <p14:creationId xmlns:p14="http://schemas.microsoft.com/office/powerpoint/2010/main" val="909878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4B766-B27B-618D-B978-B68B49588A60}"/>
            </a:ext>
          </a:extLst>
        </p:cNvPr>
        <p:cNvGrpSpPr/>
        <p:nvPr/>
      </p:nvGrpSpPr>
      <p:grpSpPr>
        <a:xfrm>
          <a:off x="0" y="0"/>
          <a:ext cx="0" cy="0"/>
          <a:chOff x="0" y="0"/>
          <a:chExt cx="0" cy="0"/>
        </a:xfrm>
      </p:grpSpPr>
      <p:pic>
        <p:nvPicPr>
          <p:cNvPr id="15" name="Picture 14" descr="A person writing in a journal&#10;&#10;AI-generated content may be incorrect.">
            <a:extLst>
              <a:ext uri="{FF2B5EF4-FFF2-40B4-BE49-F238E27FC236}">
                <a16:creationId xmlns:a16="http://schemas.microsoft.com/office/drawing/2014/main" id="{5C61BDC1-DA13-7B6D-AF6B-59BC5985F6EC}"/>
              </a:ext>
            </a:extLst>
          </p:cNvPr>
          <p:cNvPicPr>
            <a:picLocks noChangeAspect="1"/>
          </p:cNvPicPr>
          <p:nvPr/>
        </p:nvPicPr>
        <p:blipFill rotWithShape="1">
          <a:blip r:embed="rId2"/>
          <a:srcRect l="3870" t="22121" r="30498" b="5259"/>
          <a:stretch/>
        </p:blipFill>
        <p:spPr>
          <a:xfrm>
            <a:off x="3597640" y="-17451"/>
            <a:ext cx="7916536" cy="5215994"/>
          </a:xfrm>
          <a:prstGeom prst="rect">
            <a:avLst/>
          </a:prstGeom>
        </p:spPr>
      </p:pic>
      <p:sp>
        <p:nvSpPr>
          <p:cNvPr id="11" name="Google Shape;133;p1">
            <a:extLst>
              <a:ext uri="{FF2B5EF4-FFF2-40B4-BE49-F238E27FC236}">
                <a16:creationId xmlns:a16="http://schemas.microsoft.com/office/drawing/2014/main" id="{44BCBA03-391C-5025-798B-C939C78DBB9A}"/>
              </a:ext>
            </a:extLst>
          </p:cNvPr>
          <p:cNvSpPr/>
          <p:nvPr/>
        </p:nvSpPr>
        <p:spPr>
          <a:xfrm rot="10800000">
            <a:off x="23554" y="0"/>
            <a:ext cx="11490621" cy="6857994"/>
          </a:xfrm>
          <a:prstGeom prst="rect">
            <a:avLst/>
          </a:prstGeom>
          <a:gradFill>
            <a:gsLst>
              <a:gs pos="25000">
                <a:srgbClr val="1F8E47"/>
              </a:gs>
              <a:gs pos="55000">
                <a:srgbClr val="1F8E47"/>
              </a:gs>
              <a:gs pos="94000">
                <a:srgbClr val="5398A2">
                  <a:alpha val="54966"/>
                </a:srgbClr>
              </a:gs>
            </a:gsLst>
            <a:lin ang="6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3C6A9F0-4EDD-8DEA-91CE-A8D8ACA63621}"/>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5;p2">
            <a:extLst>
              <a:ext uri="{FF2B5EF4-FFF2-40B4-BE49-F238E27FC236}">
                <a16:creationId xmlns:a16="http://schemas.microsoft.com/office/drawing/2014/main" id="{B5B6A896-3B28-33A9-4712-5BCCD5AB1578}"/>
              </a:ext>
            </a:extLst>
          </p:cNvPr>
          <p:cNvSpPr txBox="1">
            <a:spLocks/>
          </p:cNvSpPr>
          <p:nvPr/>
        </p:nvSpPr>
        <p:spPr>
          <a:xfrm>
            <a:off x="-15722" y="439713"/>
            <a:ext cx="537448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Storytelling &amp; Listening</a:t>
            </a:r>
          </a:p>
        </p:txBody>
      </p:sp>
      <p:sp>
        <p:nvSpPr>
          <p:cNvPr id="5" name="Text Placeholder 3">
            <a:extLst>
              <a:ext uri="{FF2B5EF4-FFF2-40B4-BE49-F238E27FC236}">
                <a16:creationId xmlns:a16="http://schemas.microsoft.com/office/drawing/2014/main" id="{36A29EC6-24FD-365C-D56F-185C33D0C1B0}"/>
              </a:ext>
            </a:extLst>
          </p:cNvPr>
          <p:cNvSpPr txBox="1">
            <a:spLocks/>
          </p:cNvSpPr>
          <p:nvPr/>
        </p:nvSpPr>
        <p:spPr>
          <a:xfrm>
            <a:off x="677824" y="1828799"/>
            <a:ext cx="7035582" cy="48785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Storytelling is an everyday practice that we all engage in.  We tell ourselves stories about who we think we are, and we interpret what happens in the world and create stories about ourselves and others in relation.</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Cultivating storytelling as a practice is not just about telling stories, but interpreting the stories we tell, becoming aware of our assumptions, beliefs, and values, so we can question our worldview and how we relate to ourselves and other beings on this planet.</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1694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A4B0C5-D4FF-2866-6CDD-9B53126A67A9}"/>
              </a:ext>
            </a:extLst>
          </p:cNvPr>
          <p:cNvSpPr/>
          <p:nvPr/>
        </p:nvSpPr>
        <p:spPr>
          <a:xfrm>
            <a:off x="631535" y="549258"/>
            <a:ext cx="7016486"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1" name="Google Shape;135;p1">
            <a:extLst>
              <a:ext uri="{FF2B5EF4-FFF2-40B4-BE49-F238E27FC236}">
                <a16:creationId xmlns:a16="http://schemas.microsoft.com/office/drawing/2014/main" id="{C181EA17-D873-D41A-1AF9-C99DE9AE1FA4}"/>
              </a:ext>
            </a:extLst>
          </p:cNvPr>
          <p:cNvSpPr txBox="1">
            <a:spLocks/>
          </p:cNvSpPr>
          <p:nvPr/>
        </p:nvSpPr>
        <p:spPr>
          <a:xfrm rot="5400000">
            <a:off x="1969685" y="3362809"/>
            <a:ext cx="4079438"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102"/>
              </a:spcBef>
              <a:spcAft>
                <a:spcPts val="0"/>
              </a:spcAft>
              <a:buClr>
                <a:srgbClr val="7FCCBA"/>
              </a:buClr>
              <a:buSzPts val="1800"/>
              <a:buFont typeface="Arial"/>
              <a:buNone/>
              <a:defRPr sz="1800" b="1" i="0" u="none" strike="noStrike" cap="none">
                <a:solidFill>
                  <a:srgbClr val="7FCCBA"/>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2700" indent="0">
              <a:lnSpc>
                <a:spcPct val="111193"/>
              </a:lnSpc>
              <a:spcBef>
                <a:spcPts val="0"/>
              </a:spcBef>
              <a:buClr>
                <a:schemeClr val="lt1"/>
              </a:buClr>
              <a:buSzPts val="3100"/>
            </a:pPr>
            <a:endParaRPr lang="en-US" sz="3200" dirty="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609429" y="1978615"/>
            <a:ext cx="811302" cy="547146"/>
          </a:xfrm>
          <a:ln>
            <a:noFill/>
          </a:ln>
        </p:spPr>
        <p:txBody>
          <a:bodyPr/>
          <a:lstStyle/>
          <a:p>
            <a:r>
              <a:rPr lang="en-US" b="1" dirty="0">
                <a:solidFill>
                  <a:schemeClr val="bg1"/>
                </a:solidFill>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563628" y="2010518"/>
            <a:ext cx="6559003" cy="547147"/>
          </a:xfrm>
          <a:ln>
            <a:noFill/>
          </a:ln>
        </p:spPr>
        <p:txBody>
          <a:bodyPr/>
          <a:lstStyle/>
          <a:p>
            <a:pPr>
              <a:tabLst>
                <a:tab pos="5591175" algn="l"/>
              </a:tabLst>
            </a:pPr>
            <a:r>
              <a:rPr lang="en-US" sz="2400" dirty="0"/>
              <a:t>Introduction	3</a:t>
            </a:r>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579449" y="2501008"/>
            <a:ext cx="811302" cy="547146"/>
          </a:xfrm>
          <a:ln>
            <a:noFill/>
          </a:ln>
        </p:spPr>
        <p:txBody>
          <a:bodyPr/>
          <a:lstStyle/>
          <a:p>
            <a:r>
              <a:rPr lang="en-US" b="1" dirty="0">
                <a:solidFill>
                  <a:schemeClr val="bg1"/>
                </a:solidFill>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533648" y="2532911"/>
            <a:ext cx="6559003" cy="547147"/>
          </a:xfrm>
          <a:ln>
            <a:noFill/>
          </a:ln>
        </p:spPr>
        <p:txBody>
          <a:bodyPr/>
          <a:lstStyle/>
          <a:p>
            <a:pPr>
              <a:tabLst>
                <a:tab pos="5591175" algn="l"/>
              </a:tabLst>
            </a:pPr>
            <a:r>
              <a:rPr lang="en-US" sz="2400" dirty="0"/>
              <a:t>Creative Practices 	8</a:t>
            </a: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579449" y="3023401"/>
            <a:ext cx="811302" cy="547146"/>
          </a:xfrm>
          <a:ln>
            <a:noFill/>
          </a:ln>
        </p:spPr>
        <p:txBody>
          <a:bodyPr/>
          <a:lstStyle/>
          <a:p>
            <a:r>
              <a:rPr lang="en-US" b="1" dirty="0">
                <a:solidFill>
                  <a:schemeClr val="bg1"/>
                </a:solidFill>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533648" y="3055304"/>
            <a:ext cx="6559003" cy="547147"/>
          </a:xfrm>
          <a:ln>
            <a:noFill/>
          </a:ln>
        </p:spPr>
        <p:txBody>
          <a:bodyPr/>
          <a:lstStyle/>
          <a:p>
            <a:pPr>
              <a:tabLst>
                <a:tab pos="5591175" algn="l"/>
              </a:tabLst>
            </a:pPr>
            <a:r>
              <a:rPr lang="en-US" sz="2400" dirty="0"/>
              <a:t>Storytelling &amp; Listening	18</a:t>
            </a:r>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579449" y="3545794"/>
            <a:ext cx="811302" cy="547146"/>
          </a:xfrm>
          <a:ln>
            <a:noFill/>
          </a:ln>
        </p:spPr>
        <p:txBody>
          <a:bodyPr/>
          <a:lstStyle/>
          <a:p>
            <a:r>
              <a:rPr lang="en-US" b="1" dirty="0">
                <a:solidFill>
                  <a:schemeClr val="bg1"/>
                </a:solidFill>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533648" y="3577697"/>
            <a:ext cx="6559003" cy="547147"/>
          </a:xfrm>
          <a:ln>
            <a:noFill/>
          </a:ln>
        </p:spPr>
        <p:txBody>
          <a:bodyPr/>
          <a:lstStyle/>
          <a:p>
            <a:pPr>
              <a:lnSpc>
                <a:spcPts val="2180"/>
              </a:lnSpc>
              <a:spcBef>
                <a:spcPts val="0"/>
              </a:spcBef>
              <a:tabLst>
                <a:tab pos="5591175" algn="l"/>
              </a:tabLst>
            </a:pPr>
            <a:r>
              <a:rPr lang="en-US" sz="2400" dirty="0"/>
              <a:t>Affirming Wholeness	32</a:t>
            </a:r>
          </a:p>
        </p:txBody>
      </p:sp>
      <p:grpSp>
        <p:nvGrpSpPr>
          <p:cNvPr id="22" name="Group 21">
            <a:extLst>
              <a:ext uri="{FF2B5EF4-FFF2-40B4-BE49-F238E27FC236}">
                <a16:creationId xmlns:a16="http://schemas.microsoft.com/office/drawing/2014/main" id="{2D6D5F94-70A2-07A4-872A-30DBD78D4365}"/>
              </a:ext>
            </a:extLst>
          </p:cNvPr>
          <p:cNvGrpSpPr/>
          <p:nvPr/>
        </p:nvGrpSpPr>
        <p:grpSpPr>
          <a:xfrm>
            <a:off x="6096000" y="5952649"/>
            <a:ext cx="4781517" cy="400110"/>
            <a:chOff x="441152" y="6867141"/>
            <a:chExt cx="4781517" cy="400110"/>
          </a:xfrm>
        </p:grpSpPr>
        <p:pic>
          <p:nvPicPr>
            <p:cNvPr id="23" name="Picture 22">
              <a:extLst>
                <a:ext uri="{FF2B5EF4-FFF2-40B4-BE49-F238E27FC236}">
                  <a16:creationId xmlns:a16="http://schemas.microsoft.com/office/drawing/2014/main" id="{E459365E-A9A6-88D0-8A47-A5DD79ED8251}"/>
                </a:ext>
              </a:extLst>
            </p:cNvPr>
            <p:cNvPicPr>
              <a:picLocks noChangeAspect="1"/>
            </p:cNvPicPr>
            <p:nvPr/>
          </p:nvPicPr>
          <p:blipFill>
            <a:blip r:embed="rId3"/>
            <a:stretch>
              <a:fillRect/>
            </a:stretch>
          </p:blipFill>
          <p:spPr>
            <a:xfrm>
              <a:off x="441152" y="6898511"/>
              <a:ext cx="1552020" cy="345591"/>
            </a:xfrm>
            <a:prstGeom prst="rect">
              <a:avLst/>
            </a:prstGeom>
            <a:ln>
              <a:noFill/>
            </a:ln>
          </p:spPr>
        </p:pic>
        <p:sp>
          <p:nvSpPr>
            <p:cNvPr id="24" name="TextBox 23">
              <a:extLst>
                <a:ext uri="{FF2B5EF4-FFF2-40B4-BE49-F238E27FC236}">
                  <a16:creationId xmlns:a16="http://schemas.microsoft.com/office/drawing/2014/main" id="{6CD857E1-B0FB-DF39-7D1B-84D667EC2990}"/>
                </a:ext>
              </a:extLst>
            </p:cNvPr>
            <p:cNvSpPr txBox="1"/>
            <p:nvPr/>
          </p:nvSpPr>
          <p:spPr>
            <a:xfrm>
              <a:off x="1993172" y="6867141"/>
              <a:ext cx="3229497" cy="400110"/>
            </a:xfrm>
            <a:prstGeom prst="rect">
              <a:avLst/>
            </a:prstGeom>
            <a:noFill/>
            <a:ln>
              <a:noFill/>
            </a:ln>
          </p:spPr>
          <p:txBody>
            <a:bodyPr wrap="square">
              <a:spAutoFit/>
            </a:bodyPr>
            <a:lstStyle/>
            <a:p>
              <a:pPr algn="just"/>
              <a:r>
                <a:rPr lang="en-IE" sz="500" b="0" i="0" u="none" strike="noStrike" dirty="0">
                  <a:solidFill>
                    <a:srgbClr val="414141"/>
                  </a:solidFill>
                  <a:effectLst/>
                  <a:latin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500" dirty="0">
                <a:latin typeface="Calibri" panose="020F0502020204030204" pitchFamily="34" charset="0"/>
                <a:cs typeface="Calibri" panose="020F0502020204030204" pitchFamily="34" charset="0"/>
              </a:endParaRPr>
            </a:p>
          </p:txBody>
        </p:sp>
      </p:grpSp>
      <p:sp>
        <p:nvSpPr>
          <p:cNvPr id="5" name="Text Placeholder 11">
            <a:extLst>
              <a:ext uri="{FF2B5EF4-FFF2-40B4-BE49-F238E27FC236}">
                <a16:creationId xmlns:a16="http://schemas.microsoft.com/office/drawing/2014/main" id="{B236C1A5-5899-0145-0161-0E1B8F9F1DF1}"/>
              </a:ext>
            </a:extLst>
          </p:cNvPr>
          <p:cNvSpPr txBox="1">
            <a:spLocks/>
          </p:cNvSpPr>
          <p:nvPr/>
        </p:nvSpPr>
        <p:spPr>
          <a:xfrm>
            <a:off x="3579449" y="4068187"/>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05</a:t>
            </a:r>
          </a:p>
        </p:txBody>
      </p:sp>
      <p:sp>
        <p:nvSpPr>
          <p:cNvPr id="8" name="Text Placeholder 12">
            <a:extLst>
              <a:ext uri="{FF2B5EF4-FFF2-40B4-BE49-F238E27FC236}">
                <a16:creationId xmlns:a16="http://schemas.microsoft.com/office/drawing/2014/main" id="{72CDCB67-12E3-D1DB-2119-D854245223D4}"/>
              </a:ext>
            </a:extLst>
          </p:cNvPr>
          <p:cNvSpPr txBox="1">
            <a:spLocks/>
          </p:cNvSpPr>
          <p:nvPr/>
        </p:nvSpPr>
        <p:spPr>
          <a:xfrm>
            <a:off x="4533648" y="4100090"/>
            <a:ext cx="6559003"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591175" algn="l"/>
              </a:tabLst>
            </a:pPr>
            <a:r>
              <a:rPr lang="en-US" sz="2400" dirty="0"/>
              <a:t>Stakeholders &amp; </a:t>
            </a:r>
            <a:r>
              <a:rPr lang="en-US" sz="2400" dirty="0" err="1"/>
              <a:t>Coummunity</a:t>
            </a:r>
            <a:r>
              <a:rPr lang="en-US" sz="2400" dirty="0"/>
              <a:t>	35</a:t>
            </a:r>
          </a:p>
        </p:txBody>
      </p:sp>
      <p:sp>
        <p:nvSpPr>
          <p:cNvPr id="38" name="TextBox 37">
            <a:extLst>
              <a:ext uri="{FF2B5EF4-FFF2-40B4-BE49-F238E27FC236}">
                <a16:creationId xmlns:a16="http://schemas.microsoft.com/office/drawing/2014/main" id="{0EE736CC-90F5-F162-014E-6287479AE759}"/>
              </a:ext>
            </a:extLst>
          </p:cNvPr>
          <p:cNvSpPr txBox="1"/>
          <p:nvPr/>
        </p:nvSpPr>
        <p:spPr>
          <a:xfrm>
            <a:off x="680409" y="547816"/>
            <a:ext cx="8275332"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Module 4 - Community </a:t>
            </a:r>
          </a:p>
        </p:txBody>
      </p:sp>
      <p:sp>
        <p:nvSpPr>
          <p:cNvPr id="19" name="Text Placeholder 13">
            <a:extLst>
              <a:ext uri="{FF2B5EF4-FFF2-40B4-BE49-F238E27FC236}">
                <a16:creationId xmlns:a16="http://schemas.microsoft.com/office/drawing/2014/main" id="{6A60B674-BD91-0461-4122-B4669F87270A}"/>
              </a:ext>
            </a:extLst>
          </p:cNvPr>
          <p:cNvSpPr txBox="1">
            <a:spLocks/>
          </p:cNvSpPr>
          <p:nvPr/>
        </p:nvSpPr>
        <p:spPr>
          <a:xfrm>
            <a:off x="3579449" y="4590580"/>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06</a:t>
            </a:r>
          </a:p>
        </p:txBody>
      </p:sp>
      <p:sp>
        <p:nvSpPr>
          <p:cNvPr id="25" name="Text Placeholder 14">
            <a:extLst>
              <a:ext uri="{FF2B5EF4-FFF2-40B4-BE49-F238E27FC236}">
                <a16:creationId xmlns:a16="http://schemas.microsoft.com/office/drawing/2014/main" id="{67C93A3E-7428-EB87-DD2B-7CD6A1F92ABD}"/>
              </a:ext>
            </a:extLst>
          </p:cNvPr>
          <p:cNvSpPr txBox="1">
            <a:spLocks/>
          </p:cNvSpPr>
          <p:nvPr/>
        </p:nvSpPr>
        <p:spPr>
          <a:xfrm>
            <a:off x="4533648" y="4622483"/>
            <a:ext cx="6559003"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591175" algn="l"/>
              </a:tabLst>
            </a:pPr>
            <a:r>
              <a:rPr lang="en-US" sz="2400" dirty="0"/>
              <a:t>Journal Activities 	44</a:t>
            </a:r>
          </a:p>
        </p:txBody>
      </p:sp>
      <p:sp>
        <p:nvSpPr>
          <p:cNvPr id="26" name="Text Placeholder 11">
            <a:extLst>
              <a:ext uri="{FF2B5EF4-FFF2-40B4-BE49-F238E27FC236}">
                <a16:creationId xmlns:a16="http://schemas.microsoft.com/office/drawing/2014/main" id="{1A589351-83AD-37B0-0006-805C14022431}"/>
              </a:ext>
            </a:extLst>
          </p:cNvPr>
          <p:cNvSpPr txBox="1">
            <a:spLocks/>
          </p:cNvSpPr>
          <p:nvPr/>
        </p:nvSpPr>
        <p:spPr>
          <a:xfrm>
            <a:off x="3579449" y="5112973"/>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07</a:t>
            </a:r>
          </a:p>
        </p:txBody>
      </p:sp>
      <p:sp>
        <p:nvSpPr>
          <p:cNvPr id="27" name="Text Placeholder 12">
            <a:extLst>
              <a:ext uri="{FF2B5EF4-FFF2-40B4-BE49-F238E27FC236}">
                <a16:creationId xmlns:a16="http://schemas.microsoft.com/office/drawing/2014/main" id="{C4990184-90A1-9496-DC7A-2364ECB9A662}"/>
              </a:ext>
            </a:extLst>
          </p:cNvPr>
          <p:cNvSpPr txBox="1">
            <a:spLocks/>
          </p:cNvSpPr>
          <p:nvPr/>
        </p:nvSpPr>
        <p:spPr>
          <a:xfrm>
            <a:off x="4533648" y="5144876"/>
            <a:ext cx="6559003"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80"/>
              </a:lnSpc>
              <a:spcBef>
                <a:spcPts val="0"/>
              </a:spcBef>
              <a:tabLst>
                <a:tab pos="5591175" algn="l"/>
              </a:tabLst>
            </a:pPr>
            <a:r>
              <a:rPr lang="en-US" sz="2400" dirty="0"/>
              <a:t>Resources for further exploration 	49</a:t>
            </a:r>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056FF-B77B-E15A-A56A-53C04FE7C1D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B0AE870-1182-EC49-AA0F-85615DC540B1}"/>
              </a:ext>
            </a:extLst>
          </p:cNvPr>
          <p:cNvSpPr/>
          <p:nvPr/>
        </p:nvSpPr>
        <p:spPr>
          <a:xfrm rot="10800000">
            <a:off x="7837" y="0"/>
            <a:ext cx="5642311" cy="6076336"/>
          </a:xfrm>
          <a:prstGeom prst="rect">
            <a:avLst/>
          </a:prstGeom>
          <a:blipFill dpi="0" rotWithShape="1">
            <a:blip r:embed="rId2"/>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a:extLst>
              <a:ext uri="{FF2B5EF4-FFF2-40B4-BE49-F238E27FC236}">
                <a16:creationId xmlns:a16="http://schemas.microsoft.com/office/drawing/2014/main" id="{4231F926-1EB0-442A-9E80-015ABC5B5B10}"/>
              </a:ext>
            </a:extLst>
          </p:cNvPr>
          <p:cNvSpPr/>
          <p:nvPr/>
        </p:nvSpPr>
        <p:spPr>
          <a:xfrm>
            <a:off x="840659" y="781663"/>
            <a:ext cx="9896167" cy="4675239"/>
          </a:xfrm>
          <a:prstGeom prst="wedgeRectCallout">
            <a:avLst>
              <a:gd name="adj1" fmla="val -494"/>
              <a:gd name="adj2" fmla="val 65976"/>
            </a:avLst>
          </a:prstGeom>
          <a:solidFill>
            <a:schemeClr val="bg1"/>
          </a:solidFill>
          <a:ln w="28575">
            <a:solidFill>
              <a:srgbClr val="84C2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2D21209A-3111-D622-B8AC-5EB30BF51949}"/>
              </a:ext>
            </a:extLst>
          </p:cNvPr>
          <p:cNvSpPr txBox="1">
            <a:spLocks/>
          </p:cNvSpPr>
          <p:nvPr/>
        </p:nvSpPr>
        <p:spPr>
          <a:xfrm>
            <a:off x="1341124" y="1449091"/>
            <a:ext cx="8895235" cy="4376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‘Right relations’ is a term rooted in the holistic notion of ‘all my relations’. It is an understanding grounded in respectful reciprocity. Embodying ‘right relations’ is a process which involves listening deeply to the stories of others to bear witness, understand, and learn. </a:t>
            </a:r>
          </a:p>
          <a:p>
            <a:pPr marL="0" indent="0">
              <a:lnSpc>
                <a:spcPts val="240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Syilx Okanagan scholar Jeannette Armstrong encourages non-indigenous folks to critically examine their own history: “Imagine… interpreting for us your own people’s thinking towards us, instead of interpreting for us, our thinking, our lives, our stories.”</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GB" sz="2400" b="1" i="1" dirty="0">
                <a:solidFill>
                  <a:srgbClr val="404040"/>
                </a:solidFill>
                <a:effectLst/>
                <a:latin typeface="Calibri" panose="020F0502020204030204" pitchFamily="34" charset="0"/>
                <a:ea typeface="Arial" panose="020B0604020202020204" pitchFamily="34" charset="0"/>
                <a:cs typeface="Calibri" panose="020F0502020204030204" pitchFamily="34" charset="0"/>
              </a:rPr>
              <a:t>Mini story by Marte</a:t>
            </a:r>
            <a:r>
              <a:rPr lang="en-IE" sz="2400" b="1" dirty="0">
                <a:solidFill>
                  <a:srgbClr val="404040"/>
                </a:solidFill>
                <a:effectLst/>
                <a:latin typeface="Calibri" panose="020F0502020204030204" pitchFamily="34" charset="0"/>
                <a:cs typeface="Calibri" panose="020F0502020204030204" pitchFamily="34" charset="0"/>
              </a:rPr>
              <a:t> </a:t>
            </a:r>
            <a:endPar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523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9200A-6CD5-F624-4FF2-68851D1730B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E39CA83-6564-2CF0-4ED8-6EC3554C74E9}"/>
              </a:ext>
            </a:extLst>
          </p:cNvPr>
          <p:cNvSpPr/>
          <p:nvPr/>
        </p:nvSpPr>
        <p:spPr>
          <a:xfrm rot="10800000">
            <a:off x="7837" y="0"/>
            <a:ext cx="5642311" cy="6076336"/>
          </a:xfrm>
          <a:prstGeom prst="rect">
            <a:avLst/>
          </a:prstGeom>
          <a:blipFill dpi="0" rotWithShape="1">
            <a:blip r:embed="rId2"/>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a:extLst>
              <a:ext uri="{FF2B5EF4-FFF2-40B4-BE49-F238E27FC236}">
                <a16:creationId xmlns:a16="http://schemas.microsoft.com/office/drawing/2014/main" id="{25648391-CFBE-5AF5-9490-012D386786EC}"/>
              </a:ext>
            </a:extLst>
          </p:cNvPr>
          <p:cNvSpPr/>
          <p:nvPr/>
        </p:nvSpPr>
        <p:spPr>
          <a:xfrm>
            <a:off x="844886" y="569627"/>
            <a:ext cx="10074407" cy="5174266"/>
          </a:xfrm>
          <a:prstGeom prst="wedgeRectCallout">
            <a:avLst>
              <a:gd name="adj1" fmla="val 42365"/>
              <a:gd name="adj2" fmla="val 62676"/>
            </a:avLst>
          </a:prstGeom>
          <a:solidFill>
            <a:schemeClr val="bg1"/>
          </a:solidFill>
          <a:ln w="28575">
            <a:solidFill>
              <a:srgbClr val="84C2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C2E1F60D-FABD-F59A-236F-A213D88FC041}"/>
              </a:ext>
            </a:extLst>
          </p:cNvPr>
          <p:cNvSpPr txBox="1">
            <a:spLocks/>
          </p:cNvSpPr>
          <p:nvPr/>
        </p:nvSpPr>
        <p:spPr>
          <a:xfrm>
            <a:off x="1136973" y="1114107"/>
            <a:ext cx="9490231" cy="4376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When I was a journalism student, I was writing a story about the destruction of local communities and indigenous villages by the construction of the Belo Monte on the Xingu river in the Amazon forest. I was with a small group of journalists and human rights activists interviewing an elder from the Arara tribe. </a:t>
            </a:r>
          </a:p>
          <a:p>
            <a:pPr marL="0" indent="0">
              <a:lnSpc>
                <a:spcPts val="240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The medicine man was telling us about the forest and river spirits and how they were impacted by the dam. I remember feeling impatient, not listening at all, just eager to ask my next question. If it was not for the recording, which I listened to many times in the years to come, I would have learned very little due to my own ignorance. In the end, this episode taught me both the importance of listening and made me question my own thinking towards the Arara elder and the importance of his belief in spirits. </a:t>
            </a:r>
            <a:endParaRPr lang="sv-SE" sz="22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3432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24106-D430-06C6-265A-625DAC9D7B9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B1CF09F-7DB0-379E-D5CF-C9DF68D9B5B3}"/>
              </a:ext>
            </a:extLst>
          </p:cNvPr>
          <p:cNvSpPr/>
          <p:nvPr/>
        </p:nvSpPr>
        <p:spPr>
          <a:xfrm rot="10800000">
            <a:off x="7837" y="0"/>
            <a:ext cx="5642311" cy="6076336"/>
          </a:xfrm>
          <a:prstGeom prst="rect">
            <a:avLst/>
          </a:prstGeom>
          <a:blipFill dpi="0" rotWithShape="1">
            <a:blip r:embed="rId2"/>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a:extLst>
              <a:ext uri="{FF2B5EF4-FFF2-40B4-BE49-F238E27FC236}">
                <a16:creationId xmlns:a16="http://schemas.microsoft.com/office/drawing/2014/main" id="{FCE623E0-D905-D040-7821-479829FBA3EB}"/>
              </a:ext>
            </a:extLst>
          </p:cNvPr>
          <p:cNvSpPr/>
          <p:nvPr/>
        </p:nvSpPr>
        <p:spPr>
          <a:xfrm>
            <a:off x="891376" y="2070818"/>
            <a:ext cx="9517544" cy="3325642"/>
          </a:xfrm>
          <a:prstGeom prst="wedgeRectCallout">
            <a:avLst>
              <a:gd name="adj1" fmla="val -41287"/>
              <a:gd name="adj2" fmla="val 73639"/>
            </a:avLst>
          </a:prstGeom>
          <a:solidFill>
            <a:schemeClr val="bg1"/>
          </a:solidFill>
          <a:ln w="28575">
            <a:solidFill>
              <a:srgbClr val="84C2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375A49C1-FDC3-C266-8224-A2D5C7B63085}"/>
              </a:ext>
            </a:extLst>
          </p:cNvPr>
          <p:cNvSpPr txBox="1">
            <a:spLocks/>
          </p:cNvSpPr>
          <p:nvPr/>
        </p:nvSpPr>
        <p:spPr>
          <a:xfrm>
            <a:off x="1391840" y="2738245"/>
            <a:ext cx="8895235" cy="4376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Storytelling is a humble practice of unlearning and learning. </a:t>
            </a:r>
          </a:p>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By being curious and open, asking questions and truly listening, </a:t>
            </a:r>
          </a:p>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we can learn from everyone around us: from an Arara medicine man in the Amazon, and from our aunt living next door. </a:t>
            </a:r>
          </a:p>
          <a:p>
            <a:pPr marL="0" indent="0">
              <a:lnSpc>
                <a:spcPts val="240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r>
              <a:rPr lang="en-GB" sz="2400" b="1" i="1" dirty="0">
                <a:solidFill>
                  <a:srgbClr val="404040"/>
                </a:solidFill>
                <a:effectLst/>
                <a:latin typeface="Calibri" panose="020F0502020204030204" pitchFamily="34" charset="0"/>
                <a:ea typeface="Arial" panose="020B0604020202020204" pitchFamily="34" charset="0"/>
                <a:cs typeface="Calibri" panose="020F0502020204030204" pitchFamily="34" charset="0"/>
              </a:rPr>
              <a:t>Mini story by Marte</a:t>
            </a:r>
            <a:r>
              <a:rPr lang="en-IE" sz="2400" b="1" dirty="0">
                <a:solidFill>
                  <a:srgbClr val="404040"/>
                </a:solidFill>
                <a:effectLst/>
                <a:latin typeface="Calibri" panose="020F0502020204030204" pitchFamily="34" charset="0"/>
                <a:cs typeface="Calibri" panose="020F0502020204030204" pitchFamily="34" charset="0"/>
              </a:rPr>
              <a:t> </a:t>
            </a:r>
            <a:endPar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endParaRPr lang="sv-SE" sz="22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6058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2FCA4-4BDE-6633-8AEC-63FA9C849C4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D8202A4-E5E9-BAAE-768D-A076578524A0}"/>
              </a:ext>
            </a:extLst>
          </p:cNvPr>
          <p:cNvSpPr/>
          <p:nvPr/>
        </p:nvSpPr>
        <p:spPr>
          <a:xfrm rot="10800000">
            <a:off x="7837" y="0"/>
            <a:ext cx="5642311" cy="6076336"/>
          </a:xfrm>
          <a:prstGeom prst="rect">
            <a:avLst/>
          </a:prstGeom>
          <a:blipFill dpi="0" rotWithShape="1">
            <a:blip r:embed="rId2"/>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a:extLst>
              <a:ext uri="{FF2B5EF4-FFF2-40B4-BE49-F238E27FC236}">
                <a16:creationId xmlns:a16="http://schemas.microsoft.com/office/drawing/2014/main" id="{8EDA10E1-3B68-FE92-0980-72FEC0FFEDAA}"/>
              </a:ext>
            </a:extLst>
          </p:cNvPr>
          <p:cNvSpPr/>
          <p:nvPr/>
        </p:nvSpPr>
        <p:spPr>
          <a:xfrm rot="16200000">
            <a:off x="2707752" y="-899558"/>
            <a:ext cx="5043950" cy="8907839"/>
          </a:xfrm>
          <a:prstGeom prst="wedgeRectCallout">
            <a:avLst>
              <a:gd name="adj1" fmla="val -42695"/>
              <a:gd name="adj2" fmla="val 58993"/>
            </a:avLst>
          </a:prstGeom>
          <a:solidFill>
            <a:schemeClr val="bg1"/>
          </a:solidFill>
          <a:ln w="28575">
            <a:solidFill>
              <a:srgbClr val="84C2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DD8F7876-8F29-B4DE-15A4-6BAACEDD2519}"/>
              </a:ext>
            </a:extLst>
          </p:cNvPr>
          <p:cNvSpPr txBox="1">
            <a:spLocks/>
          </p:cNvSpPr>
          <p:nvPr/>
        </p:nvSpPr>
        <p:spPr>
          <a:xfrm>
            <a:off x="1139070" y="1449092"/>
            <a:ext cx="8181313" cy="4376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My aunt is an empathic woman who shows her love through baking. She spends most of her day cooking and cleaning and we rarely, if ever, discuss politics or even events happening outside my hometown. We don’t talk about climate change or sustainability, but when I was a teenager, maybe 20 years ago, my attention was drawn to a dried flower wreath that had been hanging in my aunt's living room for as long as I could remember. I asked her why she hung it on the wall. </a:t>
            </a:r>
          </a:p>
          <a:p>
            <a:pPr marL="0" indent="0">
              <a:lnSpc>
                <a:spcPts val="240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She responded instantly, saying that it was a protest wreath she had made herself, a symbol against buying new things. Who would have known? People are full of surprises and, unless you ask, you never know what types of silent protests may be going on right in front of you. </a:t>
            </a:r>
            <a:endParaRPr lang="sv-SE" sz="22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7406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978DA-81F9-7A0A-96BB-ADCC90959CC5}"/>
            </a:ext>
          </a:extLst>
        </p:cNvPr>
        <p:cNvGrpSpPr/>
        <p:nvPr/>
      </p:nvGrpSpPr>
      <p:grpSpPr>
        <a:xfrm>
          <a:off x="0" y="0"/>
          <a:ext cx="0" cy="0"/>
          <a:chOff x="0" y="0"/>
          <a:chExt cx="0" cy="0"/>
        </a:xfrm>
      </p:grpSpPr>
      <p:pic>
        <p:nvPicPr>
          <p:cNvPr id="10" name="Picture 9" descr="A person writing in a journal&#10;&#10;AI-generated content may be incorrect.">
            <a:extLst>
              <a:ext uri="{FF2B5EF4-FFF2-40B4-BE49-F238E27FC236}">
                <a16:creationId xmlns:a16="http://schemas.microsoft.com/office/drawing/2014/main" id="{82DB5077-AADC-32A9-16A2-BC53C51B201A}"/>
              </a:ext>
            </a:extLst>
          </p:cNvPr>
          <p:cNvPicPr>
            <a:picLocks noChangeAspect="1"/>
          </p:cNvPicPr>
          <p:nvPr/>
        </p:nvPicPr>
        <p:blipFill rotWithShape="1">
          <a:blip r:embed="rId2"/>
          <a:srcRect l="3870" t="22121" r="30498" b="5259"/>
          <a:stretch/>
        </p:blipFill>
        <p:spPr>
          <a:xfrm>
            <a:off x="3597640" y="-17451"/>
            <a:ext cx="7916536" cy="5215994"/>
          </a:xfrm>
          <a:prstGeom prst="rect">
            <a:avLst/>
          </a:prstGeom>
        </p:spPr>
      </p:pic>
      <p:sp>
        <p:nvSpPr>
          <p:cNvPr id="11" name="Google Shape;133;p1">
            <a:extLst>
              <a:ext uri="{FF2B5EF4-FFF2-40B4-BE49-F238E27FC236}">
                <a16:creationId xmlns:a16="http://schemas.microsoft.com/office/drawing/2014/main" id="{B622C78B-832F-D804-6247-4332C7D24EA4}"/>
              </a:ext>
            </a:extLst>
          </p:cNvPr>
          <p:cNvSpPr/>
          <p:nvPr/>
        </p:nvSpPr>
        <p:spPr>
          <a:xfrm rot="10800000">
            <a:off x="23555" y="0"/>
            <a:ext cx="11489115"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E0A7975-0731-A922-82AC-8ACC1C25529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CBAE0031-24C2-3837-A5D2-6723768E5A78}"/>
              </a:ext>
            </a:extLst>
          </p:cNvPr>
          <p:cNvSpPr txBox="1">
            <a:spLocks/>
          </p:cNvSpPr>
          <p:nvPr/>
        </p:nvSpPr>
        <p:spPr>
          <a:xfrm>
            <a:off x="679329" y="686958"/>
            <a:ext cx="279838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Practising storytelling is as simple as asking </a:t>
            </a: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a question to a family member. Curiosity and open questions are the starting point. </a:t>
            </a:r>
          </a:p>
        </p:txBody>
      </p:sp>
      <p:sp>
        <p:nvSpPr>
          <p:cNvPr id="6" name="Text Placeholder 3">
            <a:extLst>
              <a:ext uri="{FF2B5EF4-FFF2-40B4-BE49-F238E27FC236}">
                <a16:creationId xmlns:a16="http://schemas.microsoft.com/office/drawing/2014/main" id="{A69CC92C-1B5C-D81C-F5E0-F53375018390}"/>
              </a:ext>
            </a:extLst>
          </p:cNvPr>
          <p:cNvSpPr txBox="1">
            <a:spLocks/>
          </p:cNvSpPr>
          <p:nvPr/>
        </p:nvSpPr>
        <p:spPr>
          <a:xfrm>
            <a:off x="3749293" y="686958"/>
            <a:ext cx="7215307"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From there you can explore the art of deep listening and deepen your relations to yourself, others, and the rest of nature. Storytelling is a way to build community through understanding.  By listening to the stories of others, you learn to tell your own stories. You start to notice that you are already telling stories all the time in your everyday life. With intention you can bring climate change into those everyday stories. A simple prompt, like someone asking you “How was your day?” can lead you to tell them about some change you noticed in the environment, or to share about an emotion related to climate change that you experienced that day</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You can also practise storytelling through writing. In this guide you have seen many examples of climate stories, like the mini-stories running in the text, as well as the real life testimonies in the end of each module. There are many ways to write a story. The Climate Anxiety graph in the first module is one storytelling tool you’ve already encountered. The personal climate story is another format to convey your story.</a:t>
            </a: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90707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6" y="-8"/>
            <a:ext cx="6674709"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40205" y="3429000"/>
            <a:ext cx="4846588" cy="3390458"/>
          </a:xfrm>
          <a:prstGeom prst="rect">
            <a:avLst/>
          </a:prstGeom>
          <a:blipFill>
            <a:blip r:embed="rId2">
              <a:alphaModFix amt="73000"/>
            </a:blip>
            <a:srcRect/>
            <a:stretch>
              <a:fillRect l="14893" t="-57338" r="-14493" b="1474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a:spLocks/>
          </p:cNvSpPr>
          <p:nvPr/>
        </p:nvSpPr>
        <p:spPr>
          <a:xfrm>
            <a:off x="447305" y="777240"/>
            <a:ext cx="5348646"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A personal story is a story about you, written in first person. The personal story is an opportunity to share your ideas, knowledge, feelings and experiences with the world. Such stories help people connect and can foster empathy and understanding. </a:t>
            </a:r>
          </a:p>
          <a:p>
            <a:pPr marL="0" indent="0">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There are many elements you can include in your story, such as:</a:t>
            </a:r>
          </a:p>
          <a:p>
            <a:pPr marL="0" indent="0">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45F32E8C-AE6F-F29D-D4CC-FD7A864EB59F}"/>
              </a:ext>
            </a:extLst>
          </p:cNvPr>
          <p:cNvSpPr txBox="1">
            <a:spLocks/>
          </p:cNvSpPr>
          <p:nvPr/>
        </p:nvSpPr>
        <p:spPr>
          <a:xfrm>
            <a:off x="7230901" y="1763780"/>
            <a:ext cx="3726909" cy="50556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6460"/>
              </a:lnSpc>
              <a:spcBef>
                <a:spcPts val="0"/>
              </a:spcBef>
              <a:buClr>
                <a:srgbClr val="E6C8C7"/>
              </a:buClr>
              <a:buNone/>
              <a:tabLst>
                <a:tab pos="2524125" algn="l"/>
                <a:tab pos="4259263"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Memories	26 </a:t>
            </a:r>
          </a:p>
          <a:p>
            <a:pPr marL="0" lvl="0" indent="0">
              <a:lnSpc>
                <a:spcPts val="6460"/>
              </a:lnSpc>
              <a:spcBef>
                <a:spcPts val="0"/>
              </a:spcBef>
              <a:buClr>
                <a:srgbClr val="E6C8C7"/>
              </a:buClr>
              <a:buNone/>
              <a:tabLst>
                <a:tab pos="2524125" algn="l"/>
                <a:tab pos="4259263"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Sensations 	27</a:t>
            </a:r>
          </a:p>
          <a:p>
            <a:pPr marL="0" lvl="0" indent="0">
              <a:lnSpc>
                <a:spcPts val="6460"/>
              </a:lnSpc>
              <a:spcBef>
                <a:spcPts val="0"/>
              </a:spcBef>
              <a:buClr>
                <a:srgbClr val="E6C8C7"/>
              </a:buClr>
              <a:buNone/>
              <a:tabLst>
                <a:tab pos="2524125" algn="l"/>
                <a:tab pos="4259263"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Emotions	28</a:t>
            </a:r>
          </a:p>
          <a:p>
            <a:pPr marL="0" lvl="0" indent="0">
              <a:lnSpc>
                <a:spcPts val="6460"/>
              </a:lnSpc>
              <a:spcBef>
                <a:spcPts val="0"/>
              </a:spcBef>
              <a:buClr>
                <a:srgbClr val="E6C8C7"/>
              </a:buClr>
              <a:buNone/>
              <a:tabLst>
                <a:tab pos="2524125" algn="l"/>
                <a:tab pos="4259263"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Values	29</a:t>
            </a:r>
          </a:p>
          <a:p>
            <a:pPr marL="0" lvl="0" indent="0">
              <a:lnSpc>
                <a:spcPts val="6460"/>
              </a:lnSpc>
              <a:spcBef>
                <a:spcPts val="0"/>
              </a:spcBef>
              <a:buClr>
                <a:srgbClr val="E6C8C7"/>
              </a:buClr>
              <a:buNone/>
              <a:tabLst>
                <a:tab pos="2524125" algn="l"/>
                <a:tab pos="4259263"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Reflections	30</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ts val="0"/>
              </a:spcBef>
              <a:buClr>
                <a:srgbClr val="E6C8C7"/>
              </a:buClr>
              <a:buNone/>
              <a:tabLst>
                <a:tab pos="2524125" algn="l"/>
                <a:tab pos="4259263" algn="l"/>
              </a:tabLst>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808063BD-DEFD-10CC-FCAD-0E427896ED46}"/>
              </a:ext>
            </a:extLst>
          </p:cNvPr>
          <p:cNvGrpSpPr/>
          <p:nvPr/>
        </p:nvGrpSpPr>
        <p:grpSpPr>
          <a:xfrm>
            <a:off x="6352149" y="2952612"/>
            <a:ext cx="4097595" cy="767372"/>
            <a:chOff x="5408400" y="3484375"/>
            <a:chExt cx="4097595" cy="767372"/>
          </a:xfrm>
        </p:grpSpPr>
        <p:cxnSp>
          <p:nvCxnSpPr>
            <p:cNvPr id="21" name="Straight Connector 20">
              <a:extLst>
                <a:ext uri="{FF2B5EF4-FFF2-40B4-BE49-F238E27FC236}">
                  <a16:creationId xmlns:a16="http://schemas.microsoft.com/office/drawing/2014/main" id="{1224F50A-B769-A466-2182-C51A64BA72B5}"/>
                </a:ext>
              </a:extLst>
            </p:cNvPr>
            <p:cNvCxnSpPr>
              <a:cxnSpLocks/>
            </p:cNvCxnSpPr>
            <p:nvPr/>
          </p:nvCxnSpPr>
          <p:spPr>
            <a:xfrm flipH="1">
              <a:off x="5905995" y="3913830"/>
              <a:ext cx="36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DC6DCC5-1EC9-5BCE-3BA8-4E4930CD7FB0}"/>
                </a:ext>
              </a:extLst>
            </p:cNvPr>
            <p:cNvGrpSpPr/>
            <p:nvPr/>
          </p:nvGrpSpPr>
          <p:grpSpPr>
            <a:xfrm>
              <a:off x="5408400" y="3484375"/>
              <a:ext cx="735518" cy="767372"/>
              <a:chOff x="6014779" y="1253145"/>
              <a:chExt cx="932855" cy="973255"/>
            </a:xfrm>
          </p:grpSpPr>
          <p:sp>
            <p:nvSpPr>
              <p:cNvPr id="23" name="Oval 22">
                <a:extLst>
                  <a:ext uri="{FF2B5EF4-FFF2-40B4-BE49-F238E27FC236}">
                    <a16:creationId xmlns:a16="http://schemas.microsoft.com/office/drawing/2014/main" id="{1BFE7BD1-4617-C095-7763-8F9D0460DB7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2686A6F0-832E-DF34-5A86-48C11823223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02</a:t>
                </a:r>
              </a:p>
            </p:txBody>
          </p:sp>
        </p:grpSp>
      </p:grpSp>
      <p:grpSp>
        <p:nvGrpSpPr>
          <p:cNvPr id="26" name="Group 25">
            <a:extLst>
              <a:ext uri="{FF2B5EF4-FFF2-40B4-BE49-F238E27FC236}">
                <a16:creationId xmlns:a16="http://schemas.microsoft.com/office/drawing/2014/main" id="{458E2B74-8EA6-C836-E823-E63561D135E1}"/>
              </a:ext>
            </a:extLst>
          </p:cNvPr>
          <p:cNvGrpSpPr/>
          <p:nvPr/>
        </p:nvGrpSpPr>
        <p:grpSpPr>
          <a:xfrm>
            <a:off x="6352149" y="2129715"/>
            <a:ext cx="4097595" cy="767372"/>
            <a:chOff x="5408400" y="3484375"/>
            <a:chExt cx="4097595" cy="767372"/>
          </a:xfrm>
        </p:grpSpPr>
        <p:cxnSp>
          <p:nvCxnSpPr>
            <p:cNvPr id="27" name="Straight Connector 26">
              <a:extLst>
                <a:ext uri="{FF2B5EF4-FFF2-40B4-BE49-F238E27FC236}">
                  <a16:creationId xmlns:a16="http://schemas.microsoft.com/office/drawing/2014/main" id="{ACDDDA32-D05C-DD4F-6FBF-96965A3096BA}"/>
                </a:ext>
              </a:extLst>
            </p:cNvPr>
            <p:cNvCxnSpPr>
              <a:cxnSpLocks/>
            </p:cNvCxnSpPr>
            <p:nvPr/>
          </p:nvCxnSpPr>
          <p:spPr>
            <a:xfrm flipH="1">
              <a:off x="5905995" y="3913830"/>
              <a:ext cx="36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D7C4B1F-2778-79AB-9A35-C6752B1CA263}"/>
                </a:ext>
              </a:extLst>
            </p:cNvPr>
            <p:cNvGrpSpPr/>
            <p:nvPr/>
          </p:nvGrpSpPr>
          <p:grpSpPr>
            <a:xfrm>
              <a:off x="5408400" y="3484375"/>
              <a:ext cx="735518" cy="767372"/>
              <a:chOff x="6014779" y="1253145"/>
              <a:chExt cx="932855" cy="973255"/>
            </a:xfrm>
          </p:grpSpPr>
          <p:sp>
            <p:nvSpPr>
              <p:cNvPr id="29" name="Oval 28">
                <a:extLst>
                  <a:ext uri="{FF2B5EF4-FFF2-40B4-BE49-F238E27FC236}">
                    <a16:creationId xmlns:a16="http://schemas.microsoft.com/office/drawing/2014/main" id="{624658C5-A354-4219-C0A2-DDA6F4261FA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B1177AB4-F0B8-182D-D7D8-77AE4558DA2F}"/>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01</a:t>
                </a:r>
              </a:p>
            </p:txBody>
          </p:sp>
        </p:grpSp>
      </p:grpSp>
      <p:grpSp>
        <p:nvGrpSpPr>
          <p:cNvPr id="31" name="Group 30">
            <a:extLst>
              <a:ext uri="{FF2B5EF4-FFF2-40B4-BE49-F238E27FC236}">
                <a16:creationId xmlns:a16="http://schemas.microsoft.com/office/drawing/2014/main" id="{234905F3-FBAC-2371-5562-22457EA02641}"/>
              </a:ext>
            </a:extLst>
          </p:cNvPr>
          <p:cNvGrpSpPr/>
          <p:nvPr/>
        </p:nvGrpSpPr>
        <p:grpSpPr>
          <a:xfrm>
            <a:off x="6352149" y="3775509"/>
            <a:ext cx="4097595" cy="767372"/>
            <a:chOff x="5408400" y="3484375"/>
            <a:chExt cx="4097595" cy="767372"/>
          </a:xfrm>
        </p:grpSpPr>
        <p:cxnSp>
          <p:nvCxnSpPr>
            <p:cNvPr id="32" name="Straight Connector 31">
              <a:extLst>
                <a:ext uri="{FF2B5EF4-FFF2-40B4-BE49-F238E27FC236}">
                  <a16:creationId xmlns:a16="http://schemas.microsoft.com/office/drawing/2014/main" id="{7A5B6568-2024-A45E-28B1-C3CB297E8126}"/>
                </a:ext>
              </a:extLst>
            </p:cNvPr>
            <p:cNvCxnSpPr>
              <a:cxnSpLocks/>
            </p:cNvCxnSpPr>
            <p:nvPr/>
          </p:nvCxnSpPr>
          <p:spPr>
            <a:xfrm flipH="1">
              <a:off x="5905995" y="3913830"/>
              <a:ext cx="36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0581C6F-8E2D-26C4-5B50-91E9CD88EF79}"/>
                </a:ext>
              </a:extLst>
            </p:cNvPr>
            <p:cNvGrpSpPr/>
            <p:nvPr/>
          </p:nvGrpSpPr>
          <p:grpSpPr>
            <a:xfrm>
              <a:off x="5408400" y="3484375"/>
              <a:ext cx="735518" cy="767372"/>
              <a:chOff x="6014779" y="1253145"/>
              <a:chExt cx="932855" cy="973255"/>
            </a:xfrm>
          </p:grpSpPr>
          <p:sp>
            <p:nvSpPr>
              <p:cNvPr id="34" name="Oval 33">
                <a:extLst>
                  <a:ext uri="{FF2B5EF4-FFF2-40B4-BE49-F238E27FC236}">
                    <a16:creationId xmlns:a16="http://schemas.microsoft.com/office/drawing/2014/main" id="{B8AAA320-8313-6E59-11FC-53B7515B741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6003991D-3879-5929-06F0-527F716EBBF6}"/>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03</a:t>
                </a:r>
              </a:p>
            </p:txBody>
          </p:sp>
        </p:grpSp>
      </p:grpSp>
      <p:grpSp>
        <p:nvGrpSpPr>
          <p:cNvPr id="36" name="Group 35">
            <a:extLst>
              <a:ext uri="{FF2B5EF4-FFF2-40B4-BE49-F238E27FC236}">
                <a16:creationId xmlns:a16="http://schemas.microsoft.com/office/drawing/2014/main" id="{90ACEA16-DAD2-B1D9-F9BA-A70DF96A9336}"/>
              </a:ext>
            </a:extLst>
          </p:cNvPr>
          <p:cNvGrpSpPr/>
          <p:nvPr/>
        </p:nvGrpSpPr>
        <p:grpSpPr>
          <a:xfrm>
            <a:off x="6352149" y="4598406"/>
            <a:ext cx="4097595" cy="767372"/>
            <a:chOff x="5408400" y="3484375"/>
            <a:chExt cx="4097595" cy="767372"/>
          </a:xfrm>
        </p:grpSpPr>
        <p:cxnSp>
          <p:nvCxnSpPr>
            <p:cNvPr id="37" name="Straight Connector 36">
              <a:extLst>
                <a:ext uri="{FF2B5EF4-FFF2-40B4-BE49-F238E27FC236}">
                  <a16:creationId xmlns:a16="http://schemas.microsoft.com/office/drawing/2014/main" id="{BDB35DB8-9B66-17A7-C433-AB874AD34623}"/>
                </a:ext>
              </a:extLst>
            </p:cNvPr>
            <p:cNvCxnSpPr>
              <a:cxnSpLocks/>
            </p:cNvCxnSpPr>
            <p:nvPr/>
          </p:nvCxnSpPr>
          <p:spPr>
            <a:xfrm flipH="1">
              <a:off x="5905995" y="3913830"/>
              <a:ext cx="36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40A9783-DDC7-336A-58E2-F776DE59EC68}"/>
                </a:ext>
              </a:extLst>
            </p:cNvPr>
            <p:cNvGrpSpPr/>
            <p:nvPr/>
          </p:nvGrpSpPr>
          <p:grpSpPr>
            <a:xfrm>
              <a:off x="5408400" y="3484375"/>
              <a:ext cx="735518" cy="767372"/>
              <a:chOff x="6014779" y="1253145"/>
              <a:chExt cx="932855" cy="973255"/>
            </a:xfrm>
          </p:grpSpPr>
          <p:sp>
            <p:nvSpPr>
              <p:cNvPr id="39" name="Oval 38">
                <a:extLst>
                  <a:ext uri="{FF2B5EF4-FFF2-40B4-BE49-F238E27FC236}">
                    <a16:creationId xmlns:a16="http://schemas.microsoft.com/office/drawing/2014/main" id="{53239EA6-2A95-6EBA-A89F-99D67487E850}"/>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a:extLst>
                  <a:ext uri="{FF2B5EF4-FFF2-40B4-BE49-F238E27FC236}">
                    <a16:creationId xmlns:a16="http://schemas.microsoft.com/office/drawing/2014/main" id="{226D2900-5CAA-DA09-3D4C-688DBEC88DC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04</a:t>
                </a:r>
              </a:p>
            </p:txBody>
          </p:sp>
        </p:grpSp>
      </p:grpSp>
      <p:grpSp>
        <p:nvGrpSpPr>
          <p:cNvPr id="4" name="Group 3">
            <a:extLst>
              <a:ext uri="{FF2B5EF4-FFF2-40B4-BE49-F238E27FC236}">
                <a16:creationId xmlns:a16="http://schemas.microsoft.com/office/drawing/2014/main" id="{D05B15D9-D967-26A9-1138-7B73304BDE9D}"/>
              </a:ext>
            </a:extLst>
          </p:cNvPr>
          <p:cNvGrpSpPr/>
          <p:nvPr/>
        </p:nvGrpSpPr>
        <p:grpSpPr>
          <a:xfrm>
            <a:off x="6352149" y="5421303"/>
            <a:ext cx="4097595" cy="767372"/>
            <a:chOff x="5408400" y="3484375"/>
            <a:chExt cx="4097595" cy="767372"/>
          </a:xfrm>
        </p:grpSpPr>
        <p:cxnSp>
          <p:nvCxnSpPr>
            <p:cNvPr id="5" name="Straight Connector 4">
              <a:extLst>
                <a:ext uri="{FF2B5EF4-FFF2-40B4-BE49-F238E27FC236}">
                  <a16:creationId xmlns:a16="http://schemas.microsoft.com/office/drawing/2014/main" id="{130A8E15-4646-5EC4-34D8-0CCA77BC508D}"/>
                </a:ext>
              </a:extLst>
            </p:cNvPr>
            <p:cNvCxnSpPr>
              <a:cxnSpLocks/>
            </p:cNvCxnSpPr>
            <p:nvPr/>
          </p:nvCxnSpPr>
          <p:spPr>
            <a:xfrm flipH="1">
              <a:off x="5905995" y="3913830"/>
              <a:ext cx="36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F68BE24-DCB0-C6A1-217C-39195AA73D97}"/>
                </a:ext>
              </a:extLst>
            </p:cNvPr>
            <p:cNvGrpSpPr/>
            <p:nvPr/>
          </p:nvGrpSpPr>
          <p:grpSpPr>
            <a:xfrm>
              <a:off x="5408400" y="3484375"/>
              <a:ext cx="735518" cy="767372"/>
              <a:chOff x="6014779" y="1253145"/>
              <a:chExt cx="932855" cy="973255"/>
            </a:xfrm>
          </p:grpSpPr>
          <p:sp>
            <p:nvSpPr>
              <p:cNvPr id="7" name="Oval 6">
                <a:extLst>
                  <a:ext uri="{FF2B5EF4-FFF2-40B4-BE49-F238E27FC236}">
                    <a16:creationId xmlns:a16="http://schemas.microsoft.com/office/drawing/2014/main" id="{0822B3E7-1846-9956-9768-1969C50B310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A4186CD3-DA8F-CF44-6DFA-0039A7BDE777}"/>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05</a:t>
                </a:r>
              </a:p>
            </p:txBody>
          </p:sp>
        </p:grpSp>
      </p:grpSp>
    </p:spTree>
    <p:extLst>
      <p:ext uri="{BB962C8B-B14F-4D97-AF65-F5344CB8AC3E}">
        <p14:creationId xmlns:p14="http://schemas.microsoft.com/office/powerpoint/2010/main" val="3448724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A680-7270-6732-0C13-BC3024129D6A}"/>
            </a:ext>
          </a:extLst>
        </p:cNvPr>
        <p:cNvGrpSpPr/>
        <p:nvPr/>
      </p:nvGrpSpPr>
      <p:grpSpPr>
        <a:xfrm>
          <a:off x="0" y="0"/>
          <a:ext cx="0" cy="0"/>
          <a:chOff x="0" y="0"/>
          <a:chExt cx="0" cy="0"/>
        </a:xfrm>
      </p:grpSpPr>
      <p:pic>
        <p:nvPicPr>
          <p:cNvPr id="9" name="Picture 8" descr="Hands holding a small plant&#10;&#10;AI-generated content may be incorrect.">
            <a:extLst>
              <a:ext uri="{FF2B5EF4-FFF2-40B4-BE49-F238E27FC236}">
                <a16:creationId xmlns:a16="http://schemas.microsoft.com/office/drawing/2014/main" id="{95BCD480-A52E-81AD-BAC7-B496183B350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0FBAECCA-748B-591D-9231-8C3594EB527F}"/>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992354F-C026-0D3E-A5FD-162754502F4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80D2ACB1-718A-E2A6-1314-3749081ABE1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49CC94B-717F-5FDF-A5AB-308CCC8E4704}"/>
              </a:ext>
            </a:extLst>
          </p:cNvPr>
          <p:cNvSpPr txBox="1">
            <a:spLocks/>
          </p:cNvSpPr>
          <p:nvPr/>
        </p:nvSpPr>
        <p:spPr>
          <a:xfrm>
            <a:off x="2" y="568191"/>
            <a:ext cx="373254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Memories</a:t>
            </a:r>
          </a:p>
        </p:txBody>
      </p:sp>
      <p:sp>
        <p:nvSpPr>
          <p:cNvPr id="27" name="Text Placeholder 3">
            <a:extLst>
              <a:ext uri="{FF2B5EF4-FFF2-40B4-BE49-F238E27FC236}">
                <a16:creationId xmlns:a16="http://schemas.microsoft.com/office/drawing/2014/main" id="{3F974401-8F81-A2C9-7E86-B95FF57AF677}"/>
              </a:ext>
            </a:extLst>
          </p:cNvPr>
          <p:cNvSpPr txBox="1">
            <a:spLocks/>
          </p:cNvSpPr>
          <p:nvPr/>
        </p:nvSpPr>
        <p:spPr>
          <a:xfrm>
            <a:off x="4850775" y="1921602"/>
            <a:ext cx="596205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b="1" dirty="0">
                <a:solidFill>
                  <a:srgbClr val="404040"/>
                </a:solidFill>
                <a:latin typeface="Calibri" panose="020F0502020204030204" pitchFamily="34" charset="0"/>
                <a:ea typeface="Calibri" panose="020F0502020204030204" pitchFamily="34" charset="0"/>
                <a:cs typeface="Calibri" panose="020F0502020204030204" pitchFamily="34" charset="0"/>
              </a:rPr>
              <a:t>Guiding questions might be:</a:t>
            </a:r>
          </a:p>
          <a:p>
            <a:pPr marL="0" indent="0">
              <a:lnSpc>
                <a:spcPts val="2200"/>
              </a:lnSpc>
              <a:spcBef>
                <a:spcPts val="1200"/>
              </a:spcBef>
              <a:buClr>
                <a:srgbClr val="5398A2"/>
              </a:buClr>
              <a:buNone/>
            </a:pPr>
            <a:endParaRPr lang="en-IE" sz="23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How does climate change make you feel?</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Can you recall the first time you experienced the impacts of climate change?</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Can you recall an action you took to help yourself, someone else, or your community to deal with climate change or climate anxiety?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9868CE98-55C5-610C-FE22-A7C2EF19828C}"/>
              </a:ext>
            </a:extLst>
          </p:cNvPr>
          <p:cNvSpPr txBox="1">
            <a:spLocks/>
          </p:cNvSpPr>
          <p:nvPr/>
        </p:nvSpPr>
        <p:spPr>
          <a:xfrm>
            <a:off x="1089536" y="1921602"/>
            <a:ext cx="300156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The memory should be both important to you and related to the topic of your story</a:t>
            </a:r>
          </a:p>
        </p:txBody>
      </p:sp>
      <p:cxnSp>
        <p:nvCxnSpPr>
          <p:cNvPr id="7" name="Straight Connector 6">
            <a:extLst>
              <a:ext uri="{FF2B5EF4-FFF2-40B4-BE49-F238E27FC236}">
                <a16:creationId xmlns:a16="http://schemas.microsoft.com/office/drawing/2014/main" id="{507E19EC-BA5C-D38D-A83F-3AB3B932FC9C}"/>
              </a:ext>
            </a:extLst>
          </p:cNvPr>
          <p:cNvCxnSpPr>
            <a:cxnSpLocks/>
          </p:cNvCxnSpPr>
          <p:nvPr/>
        </p:nvCxnSpPr>
        <p:spPr>
          <a:xfrm>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157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BA20B-825F-A847-32E7-752FE32BDA96}"/>
            </a:ext>
          </a:extLst>
        </p:cNvPr>
        <p:cNvGrpSpPr/>
        <p:nvPr/>
      </p:nvGrpSpPr>
      <p:grpSpPr>
        <a:xfrm>
          <a:off x="0" y="0"/>
          <a:ext cx="0" cy="0"/>
          <a:chOff x="0" y="0"/>
          <a:chExt cx="0" cy="0"/>
        </a:xfrm>
      </p:grpSpPr>
      <p:pic>
        <p:nvPicPr>
          <p:cNvPr id="4" name="Picture 3" descr="Hands holding a small plant&#10;&#10;AI-generated content may be incorrect.">
            <a:extLst>
              <a:ext uri="{FF2B5EF4-FFF2-40B4-BE49-F238E27FC236}">
                <a16:creationId xmlns:a16="http://schemas.microsoft.com/office/drawing/2014/main" id="{FCA6AF63-38DB-2F8D-0332-C40BA8A8AE7E}"/>
              </a:ext>
            </a:extLst>
          </p:cNvPr>
          <p:cNvPicPr>
            <a:picLocks noChangeAspect="1"/>
          </p:cNvPicPr>
          <p:nvPr/>
        </p:nvPicPr>
        <p:blipFill rotWithShape="1">
          <a:blip r:embed="rId2"/>
          <a:srcRect l="1784" t="17613" r="34277" b="-732"/>
          <a:stretch/>
        </p:blipFill>
        <p:spPr>
          <a:xfrm>
            <a:off x="6355505" y="-2"/>
            <a:ext cx="5131899" cy="4487402"/>
          </a:xfrm>
          <a:prstGeom prst="rect">
            <a:avLst/>
          </a:prstGeom>
        </p:spPr>
      </p:pic>
      <p:sp>
        <p:nvSpPr>
          <p:cNvPr id="11" name="Google Shape;133;p1">
            <a:extLst>
              <a:ext uri="{FF2B5EF4-FFF2-40B4-BE49-F238E27FC236}">
                <a16:creationId xmlns:a16="http://schemas.microsoft.com/office/drawing/2014/main" id="{F881BBD0-EB76-DB3D-6283-6CAA49E734FA}"/>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1FECC66-0869-D083-C171-E8724C7D8F0B}"/>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D76AD015-9C21-CE00-3F69-9B563E7F5404}"/>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809A362C-2B93-94E8-1350-B0018F9EF3E3}"/>
              </a:ext>
            </a:extLst>
          </p:cNvPr>
          <p:cNvSpPr txBox="1">
            <a:spLocks/>
          </p:cNvSpPr>
          <p:nvPr/>
        </p:nvSpPr>
        <p:spPr>
          <a:xfrm>
            <a:off x="3" y="568191"/>
            <a:ext cx="370256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Sensations</a:t>
            </a:r>
          </a:p>
        </p:txBody>
      </p:sp>
      <p:sp>
        <p:nvSpPr>
          <p:cNvPr id="27" name="Text Placeholder 3">
            <a:extLst>
              <a:ext uri="{FF2B5EF4-FFF2-40B4-BE49-F238E27FC236}">
                <a16:creationId xmlns:a16="http://schemas.microsoft.com/office/drawing/2014/main" id="{06C53AF4-F6D0-C937-4E0C-25A2CC8FBE57}"/>
              </a:ext>
            </a:extLst>
          </p:cNvPr>
          <p:cNvSpPr txBox="1">
            <a:spLocks/>
          </p:cNvSpPr>
          <p:nvPr/>
        </p:nvSpPr>
        <p:spPr>
          <a:xfrm>
            <a:off x="4850775" y="1921602"/>
            <a:ext cx="596205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Dive into the details when describing your memory. What did you see, smell, hear? When you elaborate on your experience, you can make the listeners feel as though they are there with you. </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It’s easier to imagine a landscape when you are told where it is in the world, how it smells of salt and seaweed, and the shapes and sizes of the rocks on the beach. By being specific, you help place your listener into the story.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ABE0E488-4D75-84C7-0282-871F83F66E07}"/>
              </a:ext>
            </a:extLst>
          </p:cNvPr>
          <p:cNvSpPr txBox="1">
            <a:spLocks/>
          </p:cNvSpPr>
          <p:nvPr/>
        </p:nvSpPr>
        <p:spPr>
          <a:xfrm>
            <a:off x="1089536" y="1921602"/>
            <a:ext cx="300156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Describe the sensations that accompanied these experiences: </a:t>
            </a:r>
          </a:p>
        </p:txBody>
      </p:sp>
      <p:cxnSp>
        <p:nvCxnSpPr>
          <p:cNvPr id="7" name="Straight Connector 6">
            <a:extLst>
              <a:ext uri="{FF2B5EF4-FFF2-40B4-BE49-F238E27FC236}">
                <a16:creationId xmlns:a16="http://schemas.microsoft.com/office/drawing/2014/main" id="{026702D3-BF74-7777-E05B-B21DD10213EB}"/>
              </a:ext>
            </a:extLst>
          </p:cNvPr>
          <p:cNvCxnSpPr>
            <a:cxnSpLocks/>
          </p:cNvCxnSpPr>
          <p:nvPr/>
        </p:nvCxnSpPr>
        <p:spPr>
          <a:xfrm>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4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E7768-3D91-30A1-AF98-982E0D718E6C}"/>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46F5EF4F-2F00-A536-1967-E960D9AC079A}"/>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2D854280-761A-6A68-377C-A86BCCCC0FFD}"/>
              </a:ext>
            </a:extLst>
          </p:cNvPr>
          <p:cNvSpPr/>
          <p:nvPr/>
        </p:nvSpPr>
        <p:spPr>
          <a:xfrm rot="10800000">
            <a:off x="23557" y="0"/>
            <a:ext cx="11460310"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258247A-9649-7A66-64A1-E2BDFE3801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5F686E7A-5D69-B077-8014-B94F5D1DA631}"/>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02FB10D-0AC6-DF15-C40B-23B66600721E}"/>
              </a:ext>
            </a:extLst>
          </p:cNvPr>
          <p:cNvSpPr txBox="1">
            <a:spLocks/>
          </p:cNvSpPr>
          <p:nvPr/>
        </p:nvSpPr>
        <p:spPr>
          <a:xfrm>
            <a:off x="3" y="568191"/>
            <a:ext cx="352268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03.  Emotions </a:t>
            </a:r>
          </a:p>
        </p:txBody>
      </p:sp>
      <p:sp>
        <p:nvSpPr>
          <p:cNvPr id="27" name="Text Placeholder 3">
            <a:extLst>
              <a:ext uri="{FF2B5EF4-FFF2-40B4-BE49-F238E27FC236}">
                <a16:creationId xmlns:a16="http://schemas.microsoft.com/office/drawing/2014/main" id="{83CB24AD-D4FE-E679-8624-52F8BAED12A2}"/>
              </a:ext>
            </a:extLst>
          </p:cNvPr>
          <p:cNvSpPr txBox="1">
            <a:spLocks/>
          </p:cNvSpPr>
          <p:nvPr/>
        </p:nvSpPr>
        <p:spPr>
          <a:xfrm>
            <a:off x="4850775" y="1921602"/>
            <a:ext cx="596205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This allows for connection and helps the listener understand how you feel. We often remember events because of how they made us feel. </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Dare to explore challenging emotions like anger, fear, and anxiety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6FC7A68-D20B-FA0A-ABA5-AD9E667DC26C}"/>
              </a:ext>
            </a:extLst>
          </p:cNvPr>
          <p:cNvSpPr txBox="1">
            <a:spLocks/>
          </p:cNvSpPr>
          <p:nvPr/>
        </p:nvSpPr>
        <p:spPr>
          <a:xfrm>
            <a:off x="1089536" y="1921602"/>
            <a:ext cx="300156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Share emotional responses to the events and topics: </a:t>
            </a:r>
          </a:p>
        </p:txBody>
      </p:sp>
      <p:cxnSp>
        <p:nvCxnSpPr>
          <p:cNvPr id="7" name="Straight Connector 6">
            <a:extLst>
              <a:ext uri="{FF2B5EF4-FFF2-40B4-BE49-F238E27FC236}">
                <a16:creationId xmlns:a16="http://schemas.microsoft.com/office/drawing/2014/main" id="{A589562C-2A75-C6C4-B225-5D70A3ED3ACA}"/>
              </a:ext>
            </a:extLst>
          </p:cNvPr>
          <p:cNvCxnSpPr>
            <a:cxnSpLocks/>
          </p:cNvCxnSpPr>
          <p:nvPr/>
        </p:nvCxnSpPr>
        <p:spPr>
          <a:xfrm>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061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51458-E982-9D9B-9A20-7A320F4A7F86}"/>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C48C56B5-4247-E8BB-6C9A-FFC913D11E5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CDD75363-6E6A-ACE7-66B9-0698434F9D25}"/>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5F6A53D4-BD38-897B-D10D-DDD249B31836}"/>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1B9ED123-23C2-1267-883B-E1691CA2BC78}"/>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47715722-5D18-B7B4-5B67-5AF08210F363}"/>
              </a:ext>
            </a:extLst>
          </p:cNvPr>
          <p:cNvSpPr txBox="1">
            <a:spLocks/>
          </p:cNvSpPr>
          <p:nvPr/>
        </p:nvSpPr>
        <p:spPr>
          <a:xfrm>
            <a:off x="3" y="568191"/>
            <a:ext cx="320789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Values</a:t>
            </a:r>
          </a:p>
        </p:txBody>
      </p:sp>
      <p:sp>
        <p:nvSpPr>
          <p:cNvPr id="27" name="Text Placeholder 3">
            <a:extLst>
              <a:ext uri="{FF2B5EF4-FFF2-40B4-BE49-F238E27FC236}">
                <a16:creationId xmlns:a16="http://schemas.microsoft.com/office/drawing/2014/main" id="{D5BBEA29-104E-62E5-438C-58FE87C8E51F}"/>
              </a:ext>
            </a:extLst>
          </p:cNvPr>
          <p:cNvSpPr txBox="1">
            <a:spLocks/>
          </p:cNvSpPr>
          <p:nvPr/>
        </p:nvSpPr>
        <p:spPr>
          <a:xfrm>
            <a:off x="4850775" y="1921602"/>
            <a:ext cx="596205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Add a powerful value statement such as what you live/work for and why. Are you gardening to create beauty, for food security and justice, or to overcome racism and displacement?</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Take time to (re)discover and map your values, for example by jumping ahead using the journal activity “Map your values” in the next module.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EB38084-971E-ACB1-ED21-0D4FF1539AA5}"/>
              </a:ext>
            </a:extLst>
          </p:cNvPr>
          <p:cNvSpPr txBox="1">
            <a:spLocks/>
          </p:cNvSpPr>
          <p:nvPr/>
        </p:nvSpPr>
        <p:spPr>
          <a:xfrm>
            <a:off x="1089536" y="1921602"/>
            <a:ext cx="3001569"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What do you care about? </a:t>
            </a:r>
          </a:p>
        </p:txBody>
      </p:sp>
      <p:cxnSp>
        <p:nvCxnSpPr>
          <p:cNvPr id="7" name="Straight Connector 6">
            <a:extLst>
              <a:ext uri="{FF2B5EF4-FFF2-40B4-BE49-F238E27FC236}">
                <a16:creationId xmlns:a16="http://schemas.microsoft.com/office/drawing/2014/main" id="{673120D1-4910-0712-2B3C-37ACFD5F4592}"/>
              </a:ext>
            </a:extLst>
          </p:cNvPr>
          <p:cNvCxnSpPr>
            <a:cxnSpLocks/>
          </p:cNvCxnSpPr>
          <p:nvPr/>
        </p:nvCxnSpPr>
        <p:spPr>
          <a:xfrm>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823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821B-92CF-5F23-D39F-02CB114DA6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BECA5455-666C-309C-C051-186F9A24A0F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39ADF74-C301-14D1-7EB2-EE0B8DDA56B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C445DA56-547B-5F64-41D3-456532E25B5A}"/>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8244F943-8082-1962-7B50-84C9EF47214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01</a:t>
            </a:r>
          </a:p>
        </p:txBody>
      </p:sp>
      <p:cxnSp>
        <p:nvCxnSpPr>
          <p:cNvPr id="20" name="Straight Connector 19">
            <a:extLst>
              <a:ext uri="{FF2B5EF4-FFF2-40B4-BE49-F238E27FC236}">
                <a16:creationId xmlns:a16="http://schemas.microsoft.com/office/drawing/2014/main" id="{85F22FDD-0AFA-0EA5-675D-7837D87ADCC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BE328E-4264-AB63-CBD7-2C76B11897FD}"/>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ACDF842-D050-E57E-3B8B-1936D1DB8DB9}"/>
              </a:ext>
            </a:extLst>
          </p:cNvPr>
          <p:cNvSpPr/>
          <p:nvPr/>
        </p:nvSpPr>
        <p:spPr>
          <a:xfrm>
            <a:off x="6959346" y="2532278"/>
            <a:ext cx="404295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pic>
        <p:nvPicPr>
          <p:cNvPr id="29" name="Picture 28">
            <a:extLst>
              <a:ext uri="{FF2B5EF4-FFF2-40B4-BE49-F238E27FC236}">
                <a16:creationId xmlns:a16="http://schemas.microsoft.com/office/drawing/2014/main" id="{3EB22217-34EA-BD66-5996-D066DAE115B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TextBox 1">
            <a:extLst>
              <a:ext uri="{FF2B5EF4-FFF2-40B4-BE49-F238E27FC236}">
                <a16:creationId xmlns:a16="http://schemas.microsoft.com/office/drawing/2014/main" id="{E6524450-40D8-712C-C250-D42BBD02E38D}"/>
              </a:ext>
            </a:extLst>
          </p:cNvPr>
          <p:cNvSpPr txBox="1"/>
          <p:nvPr/>
        </p:nvSpPr>
        <p:spPr>
          <a:xfrm>
            <a:off x="7011208" y="2548765"/>
            <a:ext cx="3869649"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Introduction</a:t>
            </a:r>
          </a:p>
        </p:txBody>
      </p:sp>
    </p:spTree>
    <p:extLst>
      <p:ext uri="{BB962C8B-B14F-4D97-AF65-F5344CB8AC3E}">
        <p14:creationId xmlns:p14="http://schemas.microsoft.com/office/powerpoint/2010/main" val="2438986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BB7F8-FAA5-9442-79F1-8216AE377DDE}"/>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0738EB33-EF23-14B0-E519-5FDE9642C9A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B2CE58E9-310A-8F02-AB13-C623BA114F64}"/>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89A9D42-92F1-4387-4733-2DC5E45F5568}"/>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2F51171-65DB-3F44-0D5B-D38B2A22CF53}"/>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4AB9B82E-1314-4D96-DB69-10715EB994FA}"/>
              </a:ext>
            </a:extLst>
          </p:cNvPr>
          <p:cNvSpPr txBox="1">
            <a:spLocks/>
          </p:cNvSpPr>
          <p:nvPr/>
        </p:nvSpPr>
        <p:spPr>
          <a:xfrm>
            <a:off x="3" y="568191"/>
            <a:ext cx="391243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05. Reflections</a:t>
            </a:r>
          </a:p>
        </p:txBody>
      </p:sp>
      <p:sp>
        <p:nvSpPr>
          <p:cNvPr id="27" name="Text Placeholder 3">
            <a:extLst>
              <a:ext uri="{FF2B5EF4-FFF2-40B4-BE49-F238E27FC236}">
                <a16:creationId xmlns:a16="http://schemas.microsoft.com/office/drawing/2014/main" id="{A78D27C3-76B1-766E-94EA-C93B99988409}"/>
              </a:ext>
            </a:extLst>
          </p:cNvPr>
          <p:cNvSpPr txBox="1">
            <a:spLocks/>
          </p:cNvSpPr>
          <p:nvPr/>
        </p:nvSpPr>
        <p:spPr>
          <a:xfrm>
            <a:off x="4850775" y="1921602"/>
            <a:ext cx="596205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Finding memories, exploring emotions, and discovering your why are deeply personal processes.</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Allow yourself time and space for self-reflection when you develop your story.</a:t>
            </a: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DC713AA-D508-F748-5A21-F3090A0A7D76}"/>
              </a:ext>
            </a:extLst>
          </p:cNvPr>
          <p:cNvSpPr txBox="1">
            <a:spLocks/>
          </p:cNvSpPr>
          <p:nvPr/>
        </p:nvSpPr>
        <p:spPr>
          <a:xfrm>
            <a:off x="1089536" y="1921602"/>
            <a:ext cx="3001569"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Include your reflections and any insights emerging within your story: </a:t>
            </a:r>
          </a:p>
        </p:txBody>
      </p:sp>
      <p:cxnSp>
        <p:nvCxnSpPr>
          <p:cNvPr id="7" name="Straight Connector 6">
            <a:extLst>
              <a:ext uri="{FF2B5EF4-FFF2-40B4-BE49-F238E27FC236}">
                <a16:creationId xmlns:a16="http://schemas.microsoft.com/office/drawing/2014/main" id="{12815656-38C3-057E-02FB-F3B7D01F3986}"/>
              </a:ext>
            </a:extLst>
          </p:cNvPr>
          <p:cNvCxnSpPr>
            <a:cxnSpLocks/>
          </p:cNvCxnSpPr>
          <p:nvPr/>
        </p:nvCxnSpPr>
        <p:spPr>
          <a:xfrm>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609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23A74-2046-CB1E-C966-8BD6A2D2515B}"/>
            </a:ext>
          </a:extLst>
        </p:cNvPr>
        <p:cNvGrpSpPr/>
        <p:nvPr/>
      </p:nvGrpSpPr>
      <p:grpSpPr>
        <a:xfrm>
          <a:off x="0" y="0"/>
          <a:ext cx="0" cy="0"/>
          <a:chOff x="0" y="0"/>
          <a:chExt cx="0" cy="0"/>
        </a:xfrm>
      </p:grpSpPr>
      <p:pic>
        <p:nvPicPr>
          <p:cNvPr id="5" name="Picture 4" descr="Hands holding a small plant&#10;&#10;AI-generated content may be incorrect.">
            <a:extLst>
              <a:ext uri="{FF2B5EF4-FFF2-40B4-BE49-F238E27FC236}">
                <a16:creationId xmlns:a16="http://schemas.microsoft.com/office/drawing/2014/main" id="{ABC95D4A-3120-B77B-184A-C7F6A8392381}"/>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45F5313D-8461-E8E3-2D29-DE6154BB2339}"/>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1E40E6C-656E-BEA7-8113-365A65189112}"/>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36389A5B-C126-3D8B-3E6C-6EFCE06AEC4D}"/>
              </a:ext>
            </a:extLst>
          </p:cNvPr>
          <p:cNvSpPr/>
          <p:nvPr/>
        </p:nvSpPr>
        <p:spPr>
          <a:xfrm>
            <a:off x="590775" y="2734658"/>
            <a:ext cx="10471966" cy="3403289"/>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52402F5D-61EF-FA0F-FCE0-8756D648EC2B}"/>
              </a:ext>
            </a:extLst>
          </p:cNvPr>
          <p:cNvSpPr txBox="1">
            <a:spLocks/>
          </p:cNvSpPr>
          <p:nvPr/>
        </p:nvSpPr>
        <p:spPr>
          <a:xfrm>
            <a:off x="3" y="568191"/>
            <a:ext cx="803472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Tips and tricks to </a:t>
            </a:r>
            <a:r>
              <a:rPr lang="en-US" sz="3500" dirty="0" err="1">
                <a:solidFill>
                  <a:srgbClr val="5398A2"/>
                </a:solidFill>
              </a:rPr>
              <a:t>practise</a:t>
            </a:r>
            <a:r>
              <a:rPr lang="en-US" sz="3500" dirty="0">
                <a:solidFill>
                  <a:srgbClr val="5398A2"/>
                </a:solidFill>
              </a:rPr>
              <a:t> mindfulness</a:t>
            </a:r>
          </a:p>
        </p:txBody>
      </p:sp>
      <p:sp>
        <p:nvSpPr>
          <p:cNvPr id="27" name="Text Placeholder 3">
            <a:extLst>
              <a:ext uri="{FF2B5EF4-FFF2-40B4-BE49-F238E27FC236}">
                <a16:creationId xmlns:a16="http://schemas.microsoft.com/office/drawing/2014/main" id="{60946E47-7CBE-894B-FDA0-1CC34243F5DE}"/>
              </a:ext>
            </a:extLst>
          </p:cNvPr>
          <p:cNvSpPr txBox="1">
            <a:spLocks/>
          </p:cNvSpPr>
          <p:nvPr/>
        </p:nvSpPr>
        <p:spPr>
          <a:xfrm>
            <a:off x="865841" y="3090560"/>
            <a:ext cx="99469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lvl="0" indent="-401638">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Be curious and ask questions with an open mind.</a:t>
            </a:r>
          </a:p>
          <a:p>
            <a:pPr marL="401638" lvl="0" indent="-401638">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Question your assumptions, values, and beliefs.</a:t>
            </a:r>
          </a:p>
          <a:p>
            <a:pPr marL="401638" lvl="0" indent="-401638">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Listen deeply by shifting your focus from your own interpretation of what’s being told to the person speaking, giving them your full undivided attention.</a:t>
            </a:r>
          </a:p>
          <a:p>
            <a:pPr marL="401638" lvl="0" indent="-401638">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Expand your worldview by tuning into the sounds of the ocean, the land, and wild animals. Birds are wonderful storytellers.</a:t>
            </a:r>
          </a:p>
          <a:p>
            <a:pPr marL="401638" lvl="0"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F907D19B-19FB-9507-A0F4-8EA65F1EB658}"/>
              </a:ext>
            </a:extLst>
          </p:cNvPr>
          <p:cNvSpPr txBox="1">
            <a:spLocks/>
          </p:cNvSpPr>
          <p:nvPr/>
        </p:nvSpPr>
        <p:spPr>
          <a:xfrm>
            <a:off x="7838" y="1323564"/>
            <a:ext cx="734911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through listening and storytelling:</a:t>
            </a:r>
          </a:p>
        </p:txBody>
      </p:sp>
    </p:spTree>
    <p:extLst>
      <p:ext uri="{BB962C8B-B14F-4D97-AF65-F5344CB8AC3E}">
        <p14:creationId xmlns:p14="http://schemas.microsoft.com/office/powerpoint/2010/main" val="3111379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A65B1-D6EC-EB4B-61E6-6ADA4F789DC0}"/>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99A9EE18-A006-4905-EB5D-C787CE1D467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F575E34-DD5E-B785-DB4A-BC8BE0C24A5D}"/>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A290A528-CECA-ABAC-77E4-BAD6C1F55908}"/>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C5876FE8-EC42-F89D-0407-63F38F89489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04</a:t>
            </a:r>
          </a:p>
        </p:txBody>
      </p:sp>
      <p:cxnSp>
        <p:nvCxnSpPr>
          <p:cNvPr id="20" name="Straight Connector 19">
            <a:extLst>
              <a:ext uri="{FF2B5EF4-FFF2-40B4-BE49-F238E27FC236}">
                <a16:creationId xmlns:a16="http://schemas.microsoft.com/office/drawing/2014/main" id="{13F5FE8F-FEFB-3106-6FEA-ADAFFE0016B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C521DF87-3505-CF4C-3610-EC07A8728CC4}"/>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2EC7310D-3D27-0284-912D-AA34F085088B}"/>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2A27D90-A322-0332-C790-2A74067AA890}"/>
              </a:ext>
            </a:extLst>
          </p:cNvPr>
          <p:cNvSpPr/>
          <p:nvPr/>
        </p:nvSpPr>
        <p:spPr>
          <a:xfrm>
            <a:off x="7105650" y="2581516"/>
            <a:ext cx="3309786"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BE33A182-BD94-B073-451A-452A4D01708D}"/>
              </a:ext>
            </a:extLst>
          </p:cNvPr>
          <p:cNvSpPr txBox="1"/>
          <p:nvPr/>
        </p:nvSpPr>
        <p:spPr>
          <a:xfrm>
            <a:off x="6985416" y="2605362"/>
            <a:ext cx="3309785"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Affirming</a:t>
            </a:r>
          </a:p>
        </p:txBody>
      </p:sp>
      <p:sp>
        <p:nvSpPr>
          <p:cNvPr id="3" name="Rectangle 2">
            <a:extLst>
              <a:ext uri="{FF2B5EF4-FFF2-40B4-BE49-F238E27FC236}">
                <a16:creationId xmlns:a16="http://schemas.microsoft.com/office/drawing/2014/main" id="{ABB99DF7-3FBE-5B31-458A-18A7B7C8986E}"/>
              </a:ext>
            </a:extLst>
          </p:cNvPr>
          <p:cNvSpPr/>
          <p:nvPr/>
        </p:nvSpPr>
        <p:spPr>
          <a:xfrm>
            <a:off x="6685614" y="3555011"/>
            <a:ext cx="37298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5" name="TextBox 4">
            <a:extLst>
              <a:ext uri="{FF2B5EF4-FFF2-40B4-BE49-F238E27FC236}">
                <a16:creationId xmlns:a16="http://schemas.microsoft.com/office/drawing/2014/main" id="{BBDE8BF7-0DF8-CF3C-80FF-8D4DB7199B3E}"/>
              </a:ext>
            </a:extLst>
          </p:cNvPr>
          <p:cNvSpPr txBox="1"/>
          <p:nvPr/>
        </p:nvSpPr>
        <p:spPr>
          <a:xfrm>
            <a:off x="6685614" y="3578857"/>
            <a:ext cx="3609588"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Wholeness </a:t>
            </a:r>
          </a:p>
        </p:txBody>
      </p:sp>
    </p:spTree>
    <p:extLst>
      <p:ext uri="{BB962C8B-B14F-4D97-AF65-F5344CB8AC3E}">
        <p14:creationId xmlns:p14="http://schemas.microsoft.com/office/powerpoint/2010/main" val="2668858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6871-3C25-B38A-C674-09A5A1A056FA}"/>
            </a:ext>
          </a:extLst>
        </p:cNvPr>
        <p:cNvGrpSpPr/>
        <p:nvPr/>
      </p:nvGrpSpPr>
      <p:grpSpPr>
        <a:xfrm>
          <a:off x="0" y="0"/>
          <a:ext cx="0" cy="0"/>
          <a:chOff x="0" y="0"/>
          <a:chExt cx="0" cy="0"/>
        </a:xfrm>
      </p:grpSpPr>
      <p:pic>
        <p:nvPicPr>
          <p:cNvPr id="9" name="Picture 8" descr="Looking up a tree with many trees&#10;&#10;AI-generated content may be incorrect.">
            <a:extLst>
              <a:ext uri="{FF2B5EF4-FFF2-40B4-BE49-F238E27FC236}">
                <a16:creationId xmlns:a16="http://schemas.microsoft.com/office/drawing/2014/main" id="{0115AD13-3704-43F5-7665-B7713DDB0C04}"/>
              </a:ext>
            </a:extLst>
          </p:cNvPr>
          <p:cNvPicPr>
            <a:picLocks noChangeAspect="1"/>
          </p:cNvPicPr>
          <p:nvPr/>
        </p:nvPicPr>
        <p:blipFill rotWithShape="1">
          <a:blip r:embed="rId2"/>
          <a:srcRect t="38760" b="38760"/>
          <a:stretch/>
        </p:blipFill>
        <p:spPr>
          <a:xfrm>
            <a:off x="7613317" y="-2"/>
            <a:ext cx="4578683" cy="1541632"/>
          </a:xfrm>
          <a:prstGeom prst="rect">
            <a:avLst/>
          </a:prstGeom>
        </p:spPr>
      </p:pic>
      <p:sp>
        <p:nvSpPr>
          <p:cNvPr id="11" name="Google Shape;133;p1">
            <a:extLst>
              <a:ext uri="{FF2B5EF4-FFF2-40B4-BE49-F238E27FC236}">
                <a16:creationId xmlns:a16="http://schemas.microsoft.com/office/drawing/2014/main" id="{83F450F5-B376-3CAC-C28A-3454D1354D9A}"/>
              </a:ext>
            </a:extLst>
          </p:cNvPr>
          <p:cNvSpPr/>
          <p:nvPr/>
        </p:nvSpPr>
        <p:spPr>
          <a:xfrm rot="10800000">
            <a:off x="0" y="1"/>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6B75CF-3408-F705-CBFE-70A687764040}"/>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3">
            <a:extLst>
              <a:ext uri="{FF2B5EF4-FFF2-40B4-BE49-F238E27FC236}">
                <a16:creationId xmlns:a16="http://schemas.microsoft.com/office/drawing/2014/main" id="{19C4FBB5-8994-379B-B1D8-96DA58F844BB}"/>
              </a:ext>
            </a:extLst>
          </p:cNvPr>
          <p:cNvSpPr txBox="1">
            <a:spLocks/>
          </p:cNvSpPr>
          <p:nvPr/>
        </p:nvSpPr>
        <p:spPr>
          <a:xfrm>
            <a:off x="686610" y="1990929"/>
            <a:ext cx="310590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Modernity has reinforced the notion that we are apart, dissectible into different distinct operating parts. We can rather look at everything as a whole and more than the sum </a:t>
            </a:r>
          </a:p>
          <a:p>
            <a:pPr marL="0" indent="0">
              <a:lnSpc>
                <a:spcPts val="25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of its parts. </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D8E95FE0-6666-94A8-2BA5-48BB1EE3716A}"/>
              </a:ext>
            </a:extLst>
          </p:cNvPr>
          <p:cNvSpPr txBox="1">
            <a:spLocks/>
          </p:cNvSpPr>
          <p:nvPr/>
        </p:nvSpPr>
        <p:spPr>
          <a:xfrm>
            <a:off x="3912434" y="1990929"/>
            <a:ext cx="7839847"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Seeing ourselves as a part of this whole is part of a bigger healing process, which requires us to nurture our relationship with ourselves (including our bodies), as well as nurture our relationship with others. Spend a few minutes reflecting on how to get back in your body and how to align your body with your spirit</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What ways do I need to take care of my body on a daily basis?</a:t>
            </a: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What makes my body feel healthy, whole, and grounded?</a:t>
            </a: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Am I telling the truth in a considerate manner? Am I being honest with myself?</a:t>
            </a: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Am I allowing myself to be seen and heard?</a:t>
            </a: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How often is fear the determining factor behind how I show up in community?</a:t>
            </a: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Do I give myself enough time to be seen and heard by my own self? How can I make time to affirm myself?</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3006A248-8CF0-5B0B-FCBE-A9A59E634F9E}"/>
              </a:ext>
            </a:extLst>
          </p:cNvPr>
          <p:cNvCxnSpPr>
            <a:cxnSpLocks/>
          </p:cNvCxnSpPr>
          <p:nvPr/>
        </p:nvCxnSpPr>
        <p:spPr>
          <a:xfrm>
            <a:off x="3716043" y="1938128"/>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855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7AD18-077E-815A-8EF3-EE5162ACBB34}"/>
            </a:ext>
          </a:extLst>
        </p:cNvPr>
        <p:cNvGrpSpPr/>
        <p:nvPr/>
      </p:nvGrpSpPr>
      <p:grpSpPr>
        <a:xfrm>
          <a:off x="0" y="0"/>
          <a:ext cx="0" cy="0"/>
          <a:chOff x="0" y="0"/>
          <a:chExt cx="0" cy="0"/>
        </a:xfrm>
      </p:grpSpPr>
      <p:pic>
        <p:nvPicPr>
          <p:cNvPr id="3" name="Picture 2" descr="Looking up a tree with many trees&#10;&#10;AI-generated content may be incorrect.">
            <a:extLst>
              <a:ext uri="{FF2B5EF4-FFF2-40B4-BE49-F238E27FC236}">
                <a16:creationId xmlns:a16="http://schemas.microsoft.com/office/drawing/2014/main" id="{F12157FD-BED9-AF9B-DC30-3F6D7763D718}"/>
              </a:ext>
            </a:extLst>
          </p:cNvPr>
          <p:cNvPicPr>
            <a:picLocks noChangeAspect="1"/>
          </p:cNvPicPr>
          <p:nvPr/>
        </p:nvPicPr>
        <p:blipFill rotWithShape="1">
          <a:blip r:embed="rId2"/>
          <a:srcRect t="22451" b="22451"/>
          <a:stretch/>
        </p:blipFill>
        <p:spPr>
          <a:xfrm>
            <a:off x="6839477" y="9583"/>
            <a:ext cx="4578683" cy="3778646"/>
          </a:xfrm>
          <a:prstGeom prst="rect">
            <a:avLst/>
          </a:prstGeom>
        </p:spPr>
      </p:pic>
      <p:sp>
        <p:nvSpPr>
          <p:cNvPr id="11" name="Google Shape;133;p1">
            <a:extLst>
              <a:ext uri="{FF2B5EF4-FFF2-40B4-BE49-F238E27FC236}">
                <a16:creationId xmlns:a16="http://schemas.microsoft.com/office/drawing/2014/main" id="{9D9DA775-1686-0E0E-7B75-DCFF2CE37C41}"/>
              </a:ext>
            </a:extLst>
          </p:cNvPr>
          <p:cNvSpPr/>
          <p:nvPr/>
        </p:nvSpPr>
        <p:spPr>
          <a:xfrm rot="10800000">
            <a:off x="23558" y="0"/>
            <a:ext cx="11394601"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AA1A7B6-8A36-5870-5ADF-E884D191CED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B7EE209D-9567-E64D-A529-4DE76DA2C9AC}"/>
              </a:ext>
            </a:extLst>
          </p:cNvPr>
          <p:cNvSpPr txBox="1">
            <a:spLocks/>
          </p:cNvSpPr>
          <p:nvPr/>
        </p:nvSpPr>
        <p:spPr>
          <a:xfrm>
            <a:off x="773840" y="839289"/>
            <a:ext cx="9299800" cy="5780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3200" b="1" dirty="0">
                <a:solidFill>
                  <a:schemeClr val="bg1"/>
                </a:solidFill>
                <a:latin typeface="Calibri" panose="020F0502020204030204" pitchFamily="34" charset="0"/>
                <a:ea typeface="Calibri" panose="020F0502020204030204" pitchFamily="34" charset="0"/>
                <a:cs typeface="Calibri" panose="020F0502020204030204" pitchFamily="34" charset="0"/>
              </a:rPr>
              <a:t>Repeat to yourself: </a:t>
            </a: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5270342D-FFFA-6492-F1D2-A04D12600B1E}"/>
              </a:ext>
            </a:extLst>
          </p:cNvPr>
          <p:cNvSpPr txBox="1">
            <a:spLocks/>
          </p:cNvSpPr>
          <p:nvPr/>
        </p:nvSpPr>
        <p:spPr>
          <a:xfrm>
            <a:off x="773839" y="1640007"/>
            <a:ext cx="4145759" cy="27820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500" i="1" dirty="0">
                <a:solidFill>
                  <a:schemeClr val="bg1"/>
                </a:solidFill>
                <a:latin typeface="Calibri" panose="020F0502020204030204" pitchFamily="34" charset="0"/>
                <a:ea typeface="Calibri" panose="020F0502020204030204" pitchFamily="34" charset="0"/>
                <a:cs typeface="Calibri" panose="020F0502020204030204" pitchFamily="34" charset="0"/>
              </a:rPr>
              <a:t>“I am here. I am whole. I am working on being more myself every day. I honour myself.” You can add affirmations like, “I eat healthy foods. I walk along the beach. I exercise. </a:t>
            </a:r>
          </a:p>
          <a:p>
            <a:pPr marL="0" indent="0">
              <a:lnSpc>
                <a:spcPts val="2500"/>
              </a:lnSpc>
              <a:spcBef>
                <a:spcPts val="0"/>
              </a:spcBef>
              <a:buNone/>
            </a:pPr>
            <a:endParaRPr lang="en-IE" sz="25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sz="2500" i="1" dirty="0">
                <a:solidFill>
                  <a:schemeClr val="bg1"/>
                </a:solidFill>
                <a:latin typeface="Calibri" panose="020F0502020204030204" pitchFamily="34" charset="0"/>
                <a:ea typeface="Calibri" panose="020F0502020204030204" pitchFamily="34" charset="0"/>
                <a:cs typeface="Calibri" panose="020F0502020204030204" pitchFamily="34" charset="0"/>
              </a:rPr>
              <a:t>I brush my teeth. I compost. </a:t>
            </a:r>
          </a:p>
          <a:p>
            <a:pPr marL="0" indent="0">
              <a:lnSpc>
                <a:spcPts val="2500"/>
              </a:lnSpc>
              <a:spcBef>
                <a:spcPts val="0"/>
              </a:spcBef>
              <a:buNone/>
            </a:pPr>
            <a:r>
              <a:rPr lang="en-IE" sz="2500" i="1" dirty="0">
                <a:solidFill>
                  <a:schemeClr val="bg1"/>
                </a:solidFill>
                <a:latin typeface="Calibri" panose="020F0502020204030204" pitchFamily="34" charset="0"/>
                <a:ea typeface="Calibri" panose="020F0502020204030204" pitchFamily="34" charset="0"/>
                <a:cs typeface="Calibri" panose="020F0502020204030204" pitchFamily="34" charset="0"/>
              </a:rPr>
              <a:t>I grow food and share with others. I slow down if I see an animal crossing the street. </a:t>
            </a:r>
          </a:p>
          <a:p>
            <a:pPr marL="0" indent="0">
              <a:lnSpc>
                <a:spcPts val="2500"/>
              </a:lnSpc>
              <a:spcBef>
                <a:spcPts val="0"/>
              </a:spcBef>
              <a:buNone/>
            </a:pPr>
            <a:r>
              <a:rPr lang="en-IE" sz="2500" i="1" dirty="0">
                <a:solidFill>
                  <a:schemeClr val="bg1"/>
                </a:solidFill>
                <a:latin typeface="Calibri" panose="020F0502020204030204" pitchFamily="34" charset="0"/>
                <a:ea typeface="Calibri" panose="020F0502020204030204" pitchFamily="34" charset="0"/>
                <a:cs typeface="Calibri" panose="020F0502020204030204" pitchFamily="34" charset="0"/>
              </a:rPr>
              <a:t>If I see someone in distress,</a:t>
            </a:r>
          </a:p>
          <a:p>
            <a:pPr marL="0" indent="0">
              <a:lnSpc>
                <a:spcPts val="2500"/>
              </a:lnSpc>
              <a:spcBef>
                <a:spcPts val="0"/>
              </a:spcBef>
              <a:buNone/>
            </a:pPr>
            <a:r>
              <a:rPr lang="en-IE" sz="2500" i="1" dirty="0">
                <a:solidFill>
                  <a:schemeClr val="bg1"/>
                </a:solidFill>
                <a:latin typeface="Calibri" panose="020F0502020204030204" pitchFamily="34" charset="0"/>
                <a:ea typeface="Calibri" panose="020F0502020204030204" pitchFamily="34" charset="0"/>
                <a:cs typeface="Calibri" panose="020F0502020204030204" pitchFamily="34" charset="0"/>
              </a:rPr>
              <a:t>I offer help.” </a:t>
            </a:r>
            <a:endParaRPr lang="en-IE" sz="2500" b="1"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73AF27E7-4FD2-9EB0-622D-0D06A5E85465}"/>
              </a:ext>
            </a:extLst>
          </p:cNvPr>
          <p:cNvSpPr txBox="1">
            <a:spLocks/>
          </p:cNvSpPr>
          <p:nvPr/>
        </p:nvSpPr>
        <p:spPr>
          <a:xfrm>
            <a:off x="5939109" y="1640007"/>
            <a:ext cx="4973730"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Mention anything that helps you ground in your body and align with any aspirations you may have to take the best care of yourself and your body, as well as the community around you.</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Other creative practices in this guidebook can help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center</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you back in your body and the broader world. Notice this as you make your way through the guide.</a:t>
            </a:r>
          </a:p>
          <a:p>
            <a:pPr marL="0" indent="0">
              <a:lnSpc>
                <a:spcPts val="2200"/>
              </a:lnSpc>
              <a:spcBef>
                <a:spcPts val="0"/>
              </a:spcBef>
              <a:buNone/>
            </a:pPr>
            <a:endParaRPr lang="sv-S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95421976-C222-8C77-167D-6DC25CA32C65}"/>
              </a:ext>
            </a:extLst>
          </p:cNvPr>
          <p:cNvCxnSpPr>
            <a:cxnSpLocks/>
          </p:cNvCxnSpPr>
          <p:nvPr/>
        </p:nvCxnSpPr>
        <p:spPr>
          <a:xfrm>
            <a:off x="5424922" y="674557"/>
            <a:ext cx="0" cy="5547327"/>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721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E1075-E683-5DAE-EE9C-FCBFFBE65A69}"/>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DAFEE265-5193-9961-571C-1F5AB7C471D7}"/>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200A253-E51D-CA78-A5F3-8FC54E1A7C28}"/>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A1875E06-E345-9331-4889-CDA99C88D855}"/>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DC09C70C-E2F8-1863-26B7-6F84309131E5}"/>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05</a:t>
            </a:r>
          </a:p>
        </p:txBody>
      </p:sp>
      <p:cxnSp>
        <p:nvCxnSpPr>
          <p:cNvPr id="20" name="Straight Connector 19">
            <a:extLst>
              <a:ext uri="{FF2B5EF4-FFF2-40B4-BE49-F238E27FC236}">
                <a16:creationId xmlns:a16="http://schemas.microsoft.com/office/drawing/2014/main" id="{400DBE1E-345E-16E5-B2AF-0D07DEB69217}"/>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0EAFC7B-A7C2-EED3-F29C-FDB06AC8F28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BF6286EA-A972-A72D-EA35-AD6C7C855178}"/>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4550AF6-08D5-86B3-E81B-88C1E8C27FB2}"/>
              </a:ext>
            </a:extLst>
          </p:cNvPr>
          <p:cNvSpPr/>
          <p:nvPr/>
        </p:nvSpPr>
        <p:spPr>
          <a:xfrm>
            <a:off x="6400800" y="2566526"/>
            <a:ext cx="4014636"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D65D7146-71AF-1313-3E2A-D4FACB4D5925}"/>
              </a:ext>
            </a:extLst>
          </p:cNvPr>
          <p:cNvSpPr txBox="1"/>
          <p:nvPr/>
        </p:nvSpPr>
        <p:spPr>
          <a:xfrm>
            <a:off x="6096000" y="2590372"/>
            <a:ext cx="4199201"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Stakeholder</a:t>
            </a:r>
          </a:p>
        </p:txBody>
      </p:sp>
      <p:sp>
        <p:nvSpPr>
          <p:cNvPr id="3" name="Rectangle 2">
            <a:extLst>
              <a:ext uri="{FF2B5EF4-FFF2-40B4-BE49-F238E27FC236}">
                <a16:creationId xmlns:a16="http://schemas.microsoft.com/office/drawing/2014/main" id="{DBA29BE4-7828-134A-0542-100FC8313EA4}"/>
              </a:ext>
            </a:extLst>
          </p:cNvPr>
          <p:cNvSpPr/>
          <p:nvPr/>
        </p:nvSpPr>
        <p:spPr>
          <a:xfrm>
            <a:off x="5846164" y="3540021"/>
            <a:ext cx="456927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5" name="TextBox 4">
            <a:extLst>
              <a:ext uri="{FF2B5EF4-FFF2-40B4-BE49-F238E27FC236}">
                <a16:creationId xmlns:a16="http://schemas.microsoft.com/office/drawing/2014/main" id="{18A3D2B2-78CF-0BE4-F60C-9D41A4F9CBEA}"/>
              </a:ext>
            </a:extLst>
          </p:cNvPr>
          <p:cNvSpPr txBox="1"/>
          <p:nvPr/>
        </p:nvSpPr>
        <p:spPr>
          <a:xfrm>
            <a:off x="5846162" y="3578857"/>
            <a:ext cx="4449040"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&amp; Community</a:t>
            </a:r>
          </a:p>
        </p:txBody>
      </p:sp>
      <p:sp>
        <p:nvSpPr>
          <p:cNvPr id="2" name="Text Placeholder 3">
            <a:extLst>
              <a:ext uri="{FF2B5EF4-FFF2-40B4-BE49-F238E27FC236}">
                <a16:creationId xmlns:a16="http://schemas.microsoft.com/office/drawing/2014/main" id="{79ED29F7-BB11-9EC5-CDF9-D4054D412086}"/>
              </a:ext>
            </a:extLst>
          </p:cNvPr>
          <p:cNvSpPr txBox="1">
            <a:spLocks/>
          </p:cNvSpPr>
          <p:nvPr/>
        </p:nvSpPr>
        <p:spPr>
          <a:xfrm>
            <a:off x="6300178" y="4855117"/>
            <a:ext cx="4097539" cy="16351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An activity to build connections for collective action </a:t>
            </a:r>
          </a:p>
        </p:txBody>
      </p:sp>
    </p:spTree>
    <p:extLst>
      <p:ext uri="{BB962C8B-B14F-4D97-AF65-F5344CB8AC3E}">
        <p14:creationId xmlns:p14="http://schemas.microsoft.com/office/powerpoint/2010/main" val="1854629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9898C-37F4-55B1-4EB0-2E54E12ECE3C}"/>
            </a:ext>
          </a:extLst>
        </p:cNvPr>
        <p:cNvGrpSpPr/>
        <p:nvPr/>
      </p:nvGrpSpPr>
      <p:grpSpPr>
        <a:xfrm>
          <a:off x="0" y="0"/>
          <a:ext cx="0" cy="0"/>
          <a:chOff x="0" y="0"/>
          <a:chExt cx="0" cy="0"/>
        </a:xfrm>
      </p:grpSpPr>
      <p:pic>
        <p:nvPicPr>
          <p:cNvPr id="6" name="Picture Placeholder 13">
            <a:extLst>
              <a:ext uri="{FF2B5EF4-FFF2-40B4-BE49-F238E27FC236}">
                <a16:creationId xmlns:a16="http://schemas.microsoft.com/office/drawing/2014/main" id="{8E11086F-D39C-A9D8-67BB-860A9705EE4B}"/>
              </a:ext>
            </a:extLst>
          </p:cNvPr>
          <p:cNvPicPr>
            <a:picLocks noChangeAspect="1"/>
          </p:cNvPicPr>
          <p:nvPr/>
        </p:nvPicPr>
        <p:blipFill rotWithShape="1">
          <a:blip r:embed="rId2"/>
          <a:srcRect l="-4364" t="48300" r="4364" b="32854"/>
          <a:stretch/>
        </p:blipFill>
        <p:spPr>
          <a:xfrm>
            <a:off x="6704398" y="-2"/>
            <a:ext cx="5487602" cy="1551216"/>
          </a:xfrm>
          <a:prstGeom prst="rect">
            <a:avLst/>
          </a:prstGeom>
        </p:spPr>
      </p:pic>
      <p:sp>
        <p:nvSpPr>
          <p:cNvPr id="11" name="Google Shape;133;p1">
            <a:extLst>
              <a:ext uri="{FF2B5EF4-FFF2-40B4-BE49-F238E27FC236}">
                <a16:creationId xmlns:a16="http://schemas.microsoft.com/office/drawing/2014/main" id="{888C410C-F299-BD6C-C274-B2332CBF0A9B}"/>
              </a:ext>
            </a:extLst>
          </p:cNvPr>
          <p:cNvSpPr/>
          <p:nvPr/>
        </p:nvSpPr>
        <p:spPr>
          <a:xfrm rot="10800000">
            <a:off x="-15724" y="0"/>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7BDBA97-9548-4067-B5A6-E4C003136440}"/>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3">
            <a:extLst>
              <a:ext uri="{FF2B5EF4-FFF2-40B4-BE49-F238E27FC236}">
                <a16:creationId xmlns:a16="http://schemas.microsoft.com/office/drawing/2014/main" id="{832018D4-333B-EC48-9819-1C33D74CFA27}"/>
              </a:ext>
            </a:extLst>
          </p:cNvPr>
          <p:cNvSpPr txBox="1">
            <a:spLocks/>
          </p:cNvSpPr>
          <p:nvPr/>
        </p:nvSpPr>
        <p:spPr>
          <a:xfrm>
            <a:off x="686610" y="1990929"/>
            <a:ext cx="412488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Stakeholder and community mapping can help us understand the network of people, groups, and resources in our communities that can contribute to addressing the climate crisis. </a:t>
            </a:r>
            <a:endParaRPr lang="en-IE"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0EAEEA7C-78BD-7EB8-EEB5-2047E5A04F4A}"/>
              </a:ext>
            </a:extLst>
          </p:cNvPr>
          <p:cNvSpPr txBox="1">
            <a:spLocks/>
          </p:cNvSpPr>
          <p:nvPr/>
        </p:nvSpPr>
        <p:spPr>
          <a:xfrm>
            <a:off x="5617029" y="1990929"/>
            <a:ext cx="6008912"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This tool is not only practical, it is a powerful way to illuminate the strength and diversity within our community, enabling us to find partners, allies, and shared goals that might otherwise remain unseen. </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By visualising these connections, we gain a clearer picture of who is involved, who is impacted, and who can support or collaborate with us as we work towards a resilient and sustainable future.</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03310F6D-90F6-82EF-ABD2-44DB2968B17C}"/>
              </a:ext>
            </a:extLst>
          </p:cNvPr>
          <p:cNvCxnSpPr>
            <a:cxnSpLocks/>
          </p:cNvCxnSpPr>
          <p:nvPr/>
        </p:nvCxnSpPr>
        <p:spPr>
          <a:xfrm>
            <a:off x="5150012"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891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25761-8944-0722-77A3-067020636CA8}"/>
            </a:ext>
          </a:extLst>
        </p:cNvPr>
        <p:cNvGrpSpPr/>
        <p:nvPr/>
      </p:nvGrpSpPr>
      <p:grpSpPr>
        <a:xfrm>
          <a:off x="0" y="0"/>
          <a:ext cx="0" cy="0"/>
          <a:chOff x="0" y="0"/>
          <a:chExt cx="0" cy="0"/>
        </a:xfrm>
      </p:grpSpPr>
      <p:pic>
        <p:nvPicPr>
          <p:cNvPr id="9" name="Picture 8" descr="Looking up a tree with many trees&#10;&#10;AI-generated content may be incorrect.">
            <a:extLst>
              <a:ext uri="{FF2B5EF4-FFF2-40B4-BE49-F238E27FC236}">
                <a16:creationId xmlns:a16="http://schemas.microsoft.com/office/drawing/2014/main" id="{3F97CDD4-21FE-232A-D6C3-31F7DAD3D01A}"/>
              </a:ext>
            </a:extLst>
          </p:cNvPr>
          <p:cNvPicPr>
            <a:picLocks noChangeAspect="1"/>
          </p:cNvPicPr>
          <p:nvPr/>
        </p:nvPicPr>
        <p:blipFill rotWithShape="1">
          <a:blip r:embed="rId2"/>
          <a:srcRect t="27791" b="27791"/>
          <a:stretch/>
        </p:blipFill>
        <p:spPr>
          <a:xfrm>
            <a:off x="4242217" y="-1"/>
            <a:ext cx="7007328" cy="4661941"/>
          </a:xfrm>
          <a:prstGeom prst="rect">
            <a:avLst/>
          </a:prstGeom>
        </p:spPr>
      </p:pic>
      <p:sp>
        <p:nvSpPr>
          <p:cNvPr id="11" name="Google Shape;133;p1">
            <a:extLst>
              <a:ext uri="{FF2B5EF4-FFF2-40B4-BE49-F238E27FC236}">
                <a16:creationId xmlns:a16="http://schemas.microsoft.com/office/drawing/2014/main" id="{F507F73F-2C84-EB56-427F-762F4F49BC6D}"/>
              </a:ext>
            </a:extLst>
          </p:cNvPr>
          <p:cNvSpPr/>
          <p:nvPr/>
        </p:nvSpPr>
        <p:spPr>
          <a:xfrm rot="10800000">
            <a:off x="-20685" y="6"/>
            <a:ext cx="11270230"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59D004E7-CA84-0EDB-8086-6D2E9C9569F3}"/>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5;p2">
            <a:extLst>
              <a:ext uri="{FF2B5EF4-FFF2-40B4-BE49-F238E27FC236}">
                <a16:creationId xmlns:a16="http://schemas.microsoft.com/office/drawing/2014/main" id="{C4608926-D920-C6FE-1D90-440BC0957FEC}"/>
              </a:ext>
            </a:extLst>
          </p:cNvPr>
          <p:cNvSpPr txBox="1">
            <a:spLocks/>
          </p:cNvSpPr>
          <p:nvPr/>
        </p:nvSpPr>
        <p:spPr>
          <a:xfrm>
            <a:off x="-15722" y="439713"/>
            <a:ext cx="763072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Why Stakeholder Mapping Matters</a:t>
            </a:r>
          </a:p>
        </p:txBody>
      </p:sp>
      <p:sp>
        <p:nvSpPr>
          <p:cNvPr id="5" name="Text Placeholder 3">
            <a:extLst>
              <a:ext uri="{FF2B5EF4-FFF2-40B4-BE49-F238E27FC236}">
                <a16:creationId xmlns:a16="http://schemas.microsoft.com/office/drawing/2014/main" id="{1646D990-CF72-6CC4-4679-01ACA5E92882}"/>
              </a:ext>
            </a:extLst>
          </p:cNvPr>
          <p:cNvSpPr txBox="1">
            <a:spLocks/>
          </p:cNvSpPr>
          <p:nvPr/>
        </p:nvSpPr>
        <p:spPr>
          <a:xfrm>
            <a:off x="686610" y="1990929"/>
            <a:ext cx="412488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Every community is made up of individuals, organizations, and other attributes (e.g., waterfalls, swimming holes, vacant lots, etc.), each playing a unique role in shaping its identity and resilience. </a:t>
            </a:r>
            <a:endParaRPr lang="en-IE"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 Placeholder 3">
            <a:extLst>
              <a:ext uri="{FF2B5EF4-FFF2-40B4-BE49-F238E27FC236}">
                <a16:creationId xmlns:a16="http://schemas.microsoft.com/office/drawing/2014/main" id="{EB8BC415-E035-B9E2-684D-99A6FA7EFC7B}"/>
              </a:ext>
            </a:extLst>
          </p:cNvPr>
          <p:cNvSpPr txBox="1">
            <a:spLocks/>
          </p:cNvSpPr>
          <p:nvPr/>
        </p:nvSpPr>
        <p:spPr>
          <a:xfrm>
            <a:off x="5617029" y="1990929"/>
            <a:ext cx="4951036" cy="4214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Stakeholder mapping allows us to view our community holistically and see ourselves as part of a broader ecosystem. In the face of the climate crisis, this perspective is especially valuable. </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The challenges we face are complex and interconnected, often too large for one person or group to tackle alone. By identifying and mapping stakeholders, we tap into a network of relationships and resources that can provide support, amplify our efforts, and bring diverse perspectives to our initiatives.</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64036157-AE6C-C459-8E7F-85DA23EF7905}"/>
              </a:ext>
            </a:extLst>
          </p:cNvPr>
          <p:cNvCxnSpPr>
            <a:cxnSpLocks/>
          </p:cNvCxnSpPr>
          <p:nvPr/>
        </p:nvCxnSpPr>
        <p:spPr>
          <a:xfrm>
            <a:off x="5150012" y="1836410"/>
            <a:ext cx="0" cy="4581877"/>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161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467002" y="2226464"/>
            <a:ext cx="10359712"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1" y="639397"/>
            <a:ext cx="948877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Steps for Stakeholder &amp; Community Mapping</a:t>
            </a:r>
          </a:p>
        </p:txBody>
      </p:sp>
      <p:sp>
        <p:nvSpPr>
          <p:cNvPr id="2" name="Text Placeholder 3">
            <a:extLst>
              <a:ext uri="{FF2B5EF4-FFF2-40B4-BE49-F238E27FC236}">
                <a16:creationId xmlns:a16="http://schemas.microsoft.com/office/drawing/2014/main" id="{3809709D-9C85-C327-D987-635F938C09CA}"/>
              </a:ext>
            </a:extLst>
          </p:cNvPr>
          <p:cNvSpPr txBox="1">
            <a:spLocks/>
          </p:cNvSpPr>
          <p:nvPr/>
        </p:nvSpPr>
        <p:spPr>
          <a:xfrm>
            <a:off x="1699249" y="2654490"/>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Identify Stakeholders: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Begin by listing the various individuals, groups, and resources that are part of your community. These may include local organizations, businesses, government bodies, educational institutions, environmental advocacy groups, and even attributes like parks and rivers. Also consider individuals who play key roles, such as community leaders, activists, scientists, artists, and educators.</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845DBA5C-2367-BD59-3A28-7F55499810FD}"/>
              </a:ext>
            </a:extLst>
          </p:cNvPr>
          <p:cNvCxnSpPr>
            <a:cxnSpLocks/>
          </p:cNvCxnSpPr>
          <p:nvPr/>
        </p:nvCxnSpPr>
        <p:spPr>
          <a:xfrm flipH="1">
            <a:off x="1365286" y="327451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42CC8FE-3FD3-BEFF-F0C2-F3E91685ABAD}"/>
              </a:ext>
            </a:extLst>
          </p:cNvPr>
          <p:cNvGrpSpPr/>
          <p:nvPr/>
        </p:nvGrpSpPr>
        <p:grpSpPr>
          <a:xfrm>
            <a:off x="403345" y="2968810"/>
            <a:ext cx="1420700" cy="893966"/>
            <a:chOff x="5728181" y="1253145"/>
            <a:chExt cx="1546707" cy="973255"/>
          </a:xfrm>
        </p:grpSpPr>
        <p:sp>
          <p:nvSpPr>
            <p:cNvPr id="18" name="Oval 17">
              <a:extLst>
                <a:ext uri="{FF2B5EF4-FFF2-40B4-BE49-F238E27FC236}">
                  <a16:creationId xmlns:a16="http://schemas.microsoft.com/office/drawing/2014/main" id="{F725C433-7595-3CFD-4C69-1450BE23CED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CCCC3CFF-22E8-95F3-B90F-9727BE0C34DA}"/>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Tree>
    <p:extLst>
      <p:ext uri="{BB962C8B-B14F-4D97-AF65-F5344CB8AC3E}">
        <p14:creationId xmlns:p14="http://schemas.microsoft.com/office/powerpoint/2010/main" val="1219419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BF857-76C2-FFBB-CA30-11D0E6F34A4F}"/>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D80EAAC-D590-E002-F9DB-8D323F366C2D}"/>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90310471-B0D2-4111-E4DE-FC0CDB14A06E}"/>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CABE1CD-16D8-0BC9-3A14-6B80E41D508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3993D65-6E3C-A862-4040-D0AC06041CD7}"/>
              </a:ext>
            </a:extLst>
          </p:cNvPr>
          <p:cNvSpPr/>
          <p:nvPr/>
        </p:nvSpPr>
        <p:spPr>
          <a:xfrm>
            <a:off x="511972" y="697467"/>
            <a:ext cx="10359712" cy="558341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EE272C19-759B-93AD-074E-919F30DD730C}"/>
              </a:ext>
            </a:extLst>
          </p:cNvPr>
          <p:cNvSpPr txBox="1">
            <a:spLocks/>
          </p:cNvSpPr>
          <p:nvPr/>
        </p:nvSpPr>
        <p:spPr>
          <a:xfrm>
            <a:off x="1744219" y="1125493"/>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Assess Relationships and Influence: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Once you have identified stakeholders, think about the role each one plays within the community. Are they direct influencers, partners, or supporters? Are there groups that have more influence on climate-related issues or that could provide resources, information, or action? </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Assessing each stakeholder’s influence helps prioritize engagement efforts and recognizes potential areas of collaboration. It may also help to identify adversaries, but be intentional about how these are identified. You might consider colour coding them as a means to distinguish them from more obvious partners, acknowledging they are there but not necessarily to build community with.</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00686FC-5319-99AF-A046-F6EE1E5C144C}"/>
              </a:ext>
            </a:extLst>
          </p:cNvPr>
          <p:cNvCxnSpPr>
            <a:cxnSpLocks/>
          </p:cNvCxnSpPr>
          <p:nvPr/>
        </p:nvCxnSpPr>
        <p:spPr>
          <a:xfrm flipH="1">
            <a:off x="1410256" y="173052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D4A2DA-3126-BC66-E6DA-3ADCBF4AA14B}"/>
              </a:ext>
            </a:extLst>
          </p:cNvPr>
          <p:cNvGrpSpPr/>
          <p:nvPr/>
        </p:nvGrpSpPr>
        <p:grpSpPr>
          <a:xfrm>
            <a:off x="448315" y="1424822"/>
            <a:ext cx="1420700" cy="893966"/>
            <a:chOff x="5728181" y="1253145"/>
            <a:chExt cx="1546707" cy="973255"/>
          </a:xfrm>
        </p:grpSpPr>
        <p:sp>
          <p:nvSpPr>
            <p:cNvPr id="18" name="Oval 17">
              <a:extLst>
                <a:ext uri="{FF2B5EF4-FFF2-40B4-BE49-F238E27FC236}">
                  <a16:creationId xmlns:a16="http://schemas.microsoft.com/office/drawing/2014/main" id="{04413A52-284B-75F8-7AFF-82787E36BA9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A876EE11-C981-943E-7F1D-0F7635F15E3B}"/>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3451115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a:spLocks/>
          </p:cNvSpPr>
          <p:nvPr/>
        </p:nvSpPr>
        <p:spPr>
          <a:xfrm>
            <a:off x="527098" y="900953"/>
            <a:ext cx="4972749" cy="5198543"/>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3320"/>
              </a:lnSpc>
              <a:spcBef>
                <a:spcPts val="0"/>
              </a:spcBef>
            </a:pPr>
            <a:r>
              <a:rPr lang="en-US" dirty="0"/>
              <a:t>"When we choose to wonder about people we don't know, when we imagine their lives and listen for their stories, </a:t>
            </a:r>
          </a:p>
          <a:p>
            <a:pPr algn="l">
              <a:lnSpc>
                <a:spcPts val="3320"/>
              </a:lnSpc>
              <a:spcBef>
                <a:spcPts val="0"/>
              </a:spcBef>
            </a:pPr>
            <a:r>
              <a:rPr lang="en-US" dirty="0"/>
              <a:t>we begin to expand the circle of who we see as part of us. </a:t>
            </a:r>
          </a:p>
          <a:p>
            <a:pPr algn="l">
              <a:lnSpc>
                <a:spcPts val="3320"/>
              </a:lnSpc>
              <a:spcBef>
                <a:spcPts val="0"/>
              </a:spcBef>
            </a:pPr>
            <a:r>
              <a:rPr lang="en-US" dirty="0"/>
              <a:t>We prepare ourselves to </a:t>
            </a:r>
          </a:p>
          <a:p>
            <a:pPr algn="l">
              <a:lnSpc>
                <a:spcPts val="3320"/>
              </a:lnSpc>
              <a:spcBef>
                <a:spcPts val="0"/>
              </a:spcBef>
            </a:pPr>
            <a:r>
              <a:rPr lang="en-US" dirty="0"/>
              <a:t>love beyond what </a:t>
            </a:r>
          </a:p>
          <a:p>
            <a:pPr algn="l">
              <a:lnSpc>
                <a:spcPts val="3320"/>
              </a:lnSpc>
              <a:spcBef>
                <a:spcPts val="0"/>
              </a:spcBef>
            </a:pPr>
            <a:r>
              <a:rPr lang="en-US" dirty="0"/>
              <a:t>evolution requires." </a:t>
            </a:r>
            <a:br>
              <a:rPr lang="en-US" sz="3600" dirty="0"/>
            </a:br>
            <a:endParaRPr lang="en-US" sz="3600" dirty="0"/>
          </a:p>
          <a:p>
            <a:pPr algn="l">
              <a:lnSpc>
                <a:spcPts val="3320"/>
              </a:lnSpc>
              <a:spcBef>
                <a:spcPts val="0"/>
              </a:spcBef>
            </a:pPr>
            <a:r>
              <a:rPr lang="en-US" sz="3200" b="1" i="0" dirty="0"/>
              <a:t>Valarie Kaur</a:t>
            </a:r>
          </a:p>
          <a:p>
            <a:pPr algn="l">
              <a:lnSpc>
                <a:spcPts val="2920"/>
              </a:lnSpc>
              <a:spcBef>
                <a:spcPts val="0"/>
              </a:spcBef>
            </a:pPr>
            <a:endParaRPr lang="en-US" sz="3200" b="1" i="0" dirty="0"/>
          </a:p>
          <a:p>
            <a:pPr algn="l">
              <a:lnSpc>
                <a:spcPts val="2920"/>
              </a:lnSpc>
              <a:spcBef>
                <a:spcPts val="0"/>
              </a:spcBef>
            </a:pPr>
            <a:endParaRPr lang="en-US" sz="3200" i="0" dirty="0"/>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rcRect/>
            <a:stretch>
              <a:fillRect t="-57827" b="-578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54893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FEC9B-3CB0-6DBE-8CE3-98CDF8DC940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E96B6C4-36B3-8721-A250-2A6D961D6651}"/>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5DEEB3A7-0FA3-1231-CD11-5F174575B1E4}"/>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4E824A-1B09-7BEB-9613-CAC938DA2FD2}"/>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1E6EAA1-9D70-5DF4-81A7-96CB739203F7}"/>
              </a:ext>
            </a:extLst>
          </p:cNvPr>
          <p:cNvSpPr/>
          <p:nvPr/>
        </p:nvSpPr>
        <p:spPr>
          <a:xfrm>
            <a:off x="511972" y="697467"/>
            <a:ext cx="10359712" cy="558341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5B77AE7-8E09-197C-A29B-7D8395C770DA}"/>
              </a:ext>
            </a:extLst>
          </p:cNvPr>
          <p:cNvSpPr txBox="1">
            <a:spLocks/>
          </p:cNvSpPr>
          <p:nvPr/>
        </p:nvSpPr>
        <p:spPr>
          <a:xfrm>
            <a:off x="1744219" y="1125493"/>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Map Connections and Interactions: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Use a visual format, like a diagram or flowchart, to show the connections among stakeholders. Draw lines to represent relationships, shared values, or collaborative potential. </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This map will help illustrate the pathways through which information, resources, and support flow in the community, highlighting opportunities for joint action.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541FAF08-B2FE-9C3C-460A-A64BA40FBE45}"/>
              </a:ext>
            </a:extLst>
          </p:cNvPr>
          <p:cNvCxnSpPr>
            <a:cxnSpLocks/>
          </p:cNvCxnSpPr>
          <p:nvPr/>
        </p:nvCxnSpPr>
        <p:spPr>
          <a:xfrm flipH="1">
            <a:off x="1410256" y="173052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959148B-CF9B-9563-EAAD-8AD35A37B382}"/>
              </a:ext>
            </a:extLst>
          </p:cNvPr>
          <p:cNvGrpSpPr/>
          <p:nvPr/>
        </p:nvGrpSpPr>
        <p:grpSpPr>
          <a:xfrm>
            <a:off x="448315" y="1424822"/>
            <a:ext cx="1420700" cy="893966"/>
            <a:chOff x="5728181" y="1253145"/>
            <a:chExt cx="1546707" cy="973255"/>
          </a:xfrm>
        </p:grpSpPr>
        <p:sp>
          <p:nvSpPr>
            <p:cNvPr id="18" name="Oval 17">
              <a:extLst>
                <a:ext uri="{FF2B5EF4-FFF2-40B4-BE49-F238E27FC236}">
                  <a16:creationId xmlns:a16="http://schemas.microsoft.com/office/drawing/2014/main" id="{A7EC2627-50B1-B066-62A5-054D247C447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DA7F42F8-D8E7-58F7-20D8-D0383EAFC503}"/>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2358618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0D74C-F793-F593-C4DD-C06A766676A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66A4FF91-730A-A819-D47C-D8F4C4E15A8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C5DBDA00-3B07-C8AE-B1C6-3181CAE674A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3D97393-40C0-E7AB-74A5-2355BD39217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7E4C24D8-5ED1-F9D8-2790-344BAF0530C3}"/>
              </a:ext>
            </a:extLst>
          </p:cNvPr>
          <p:cNvSpPr/>
          <p:nvPr/>
        </p:nvSpPr>
        <p:spPr>
          <a:xfrm>
            <a:off x="511972" y="697467"/>
            <a:ext cx="10359712" cy="558341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20D82AA9-03D7-A56B-DC71-640A5C2F455A}"/>
              </a:ext>
            </a:extLst>
          </p:cNvPr>
          <p:cNvSpPr txBox="1">
            <a:spLocks/>
          </p:cNvSpPr>
          <p:nvPr/>
        </p:nvSpPr>
        <p:spPr>
          <a:xfrm>
            <a:off x="1744219" y="1125493"/>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Identify Gaps and Opportunities: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Mapping may reveal areas where connections are missing or underdeveloped. Perhaps there are groups that would benefit from collaboration, or stakeholders who could support climate efforts but haven’t been engaged yet. </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Use this insight to identify outreach opportunities, fostering new relationships and strengthening the network.</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FE5C6FAE-9388-31A4-3D4B-D27C596CAB1E}"/>
              </a:ext>
            </a:extLst>
          </p:cNvPr>
          <p:cNvCxnSpPr>
            <a:cxnSpLocks/>
          </p:cNvCxnSpPr>
          <p:nvPr/>
        </p:nvCxnSpPr>
        <p:spPr>
          <a:xfrm flipH="1">
            <a:off x="1410256" y="173052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FC3FE5E-1739-68CC-394A-6F02743B4DD3}"/>
              </a:ext>
            </a:extLst>
          </p:cNvPr>
          <p:cNvGrpSpPr/>
          <p:nvPr/>
        </p:nvGrpSpPr>
        <p:grpSpPr>
          <a:xfrm>
            <a:off x="448315" y="1424822"/>
            <a:ext cx="1420700" cy="893966"/>
            <a:chOff x="5728181" y="1253145"/>
            <a:chExt cx="1546707" cy="973255"/>
          </a:xfrm>
        </p:grpSpPr>
        <p:sp>
          <p:nvSpPr>
            <p:cNvPr id="18" name="Oval 17">
              <a:extLst>
                <a:ext uri="{FF2B5EF4-FFF2-40B4-BE49-F238E27FC236}">
                  <a16:creationId xmlns:a16="http://schemas.microsoft.com/office/drawing/2014/main" id="{08591527-D9DF-6DF8-9FDF-71D2367A098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3653800D-1295-FD3C-F9A1-4689C3813B9B}"/>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Tree>
    <p:extLst>
      <p:ext uri="{BB962C8B-B14F-4D97-AF65-F5344CB8AC3E}">
        <p14:creationId xmlns:p14="http://schemas.microsoft.com/office/powerpoint/2010/main" val="3693427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63762-19BF-63F8-F3ED-34CF91824630}"/>
            </a:ext>
          </a:extLst>
        </p:cNvPr>
        <p:cNvGrpSpPr/>
        <p:nvPr/>
      </p:nvGrpSpPr>
      <p:grpSpPr>
        <a:xfrm>
          <a:off x="0" y="0"/>
          <a:ext cx="0" cy="0"/>
          <a:chOff x="0" y="0"/>
          <a:chExt cx="0" cy="0"/>
        </a:xfrm>
      </p:grpSpPr>
      <p:pic>
        <p:nvPicPr>
          <p:cNvPr id="9" name="Picture 8" descr="Looking up a tree with many trees&#10;&#10;AI-generated content may be incorrect.">
            <a:extLst>
              <a:ext uri="{FF2B5EF4-FFF2-40B4-BE49-F238E27FC236}">
                <a16:creationId xmlns:a16="http://schemas.microsoft.com/office/drawing/2014/main" id="{9DCD06BA-6C6A-DD8B-D023-1E9D7EE6CA20}"/>
              </a:ext>
            </a:extLst>
          </p:cNvPr>
          <p:cNvPicPr>
            <a:picLocks noChangeAspect="1"/>
          </p:cNvPicPr>
          <p:nvPr/>
        </p:nvPicPr>
        <p:blipFill rotWithShape="1">
          <a:blip r:embed="rId2"/>
          <a:srcRect t="27791" b="27791"/>
          <a:stretch/>
        </p:blipFill>
        <p:spPr>
          <a:xfrm>
            <a:off x="4242217" y="-1"/>
            <a:ext cx="7007328" cy="4661941"/>
          </a:xfrm>
          <a:prstGeom prst="rect">
            <a:avLst/>
          </a:prstGeom>
        </p:spPr>
      </p:pic>
      <p:sp>
        <p:nvSpPr>
          <p:cNvPr id="11" name="Google Shape;133;p1">
            <a:extLst>
              <a:ext uri="{FF2B5EF4-FFF2-40B4-BE49-F238E27FC236}">
                <a16:creationId xmlns:a16="http://schemas.microsoft.com/office/drawing/2014/main" id="{81E32482-EE1E-D5CD-6C8E-59723D547A20}"/>
              </a:ext>
            </a:extLst>
          </p:cNvPr>
          <p:cNvSpPr/>
          <p:nvPr/>
        </p:nvSpPr>
        <p:spPr>
          <a:xfrm rot="10800000">
            <a:off x="-20685" y="6"/>
            <a:ext cx="11270230"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503AF08-EDBE-EAFC-676D-B9B618C6EE18}"/>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5;p2">
            <a:extLst>
              <a:ext uri="{FF2B5EF4-FFF2-40B4-BE49-F238E27FC236}">
                <a16:creationId xmlns:a16="http://schemas.microsoft.com/office/drawing/2014/main" id="{7A34D461-53A5-4974-91C5-2ECE6924C9D7}"/>
              </a:ext>
            </a:extLst>
          </p:cNvPr>
          <p:cNvSpPr txBox="1">
            <a:spLocks/>
          </p:cNvSpPr>
          <p:nvPr/>
        </p:nvSpPr>
        <p:spPr>
          <a:xfrm>
            <a:off x="-15722" y="439713"/>
            <a:ext cx="787056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Bringing Stakeholder Mapping to Life</a:t>
            </a:r>
          </a:p>
        </p:txBody>
      </p:sp>
      <p:sp>
        <p:nvSpPr>
          <p:cNvPr id="5" name="Text Placeholder 3">
            <a:extLst>
              <a:ext uri="{FF2B5EF4-FFF2-40B4-BE49-F238E27FC236}">
                <a16:creationId xmlns:a16="http://schemas.microsoft.com/office/drawing/2014/main" id="{1DEF6726-9157-D419-D224-F77B13B88A30}"/>
              </a:ext>
            </a:extLst>
          </p:cNvPr>
          <p:cNvSpPr txBox="1">
            <a:spLocks/>
          </p:cNvSpPr>
          <p:nvPr/>
        </p:nvSpPr>
        <p:spPr>
          <a:xfrm>
            <a:off x="656631" y="1705724"/>
            <a:ext cx="2912483"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Stakeholder and community mapping is not just about creating a diagram; it’s a practice of community engagement and empathy. </a:t>
            </a:r>
            <a:endParaRPr lang="en-IE"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 Placeholder 3">
            <a:extLst>
              <a:ext uri="{FF2B5EF4-FFF2-40B4-BE49-F238E27FC236}">
                <a16:creationId xmlns:a16="http://schemas.microsoft.com/office/drawing/2014/main" id="{BBB652E4-C086-F886-B9C0-BB3B3A5A8EE8}"/>
              </a:ext>
            </a:extLst>
          </p:cNvPr>
          <p:cNvSpPr txBox="1">
            <a:spLocks/>
          </p:cNvSpPr>
          <p:nvPr/>
        </p:nvSpPr>
        <p:spPr>
          <a:xfrm>
            <a:off x="4289084" y="1705724"/>
            <a:ext cx="6593767" cy="4214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This activity encourages us to consider the values, needs, and goals of each stakeholder and to approach partnerships with genuine curiosity and respect. When we understand the shared purpose that unites us, we lay the groundwork for meaningful, trust-based relationships.</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As part of this guide, we invite you to approach stakeholder mapping with an open mind and a collaborative spirit. Reach out to individuals and groups you may not have connected with before, ask questions, and explore how you can support one another’s visions for the future. By building authentic connections, we can create a web of shared purpose that strengthens our collective resilience and drives positive action </a:t>
            </a:r>
          </a:p>
        </p:txBody>
      </p:sp>
      <p:cxnSp>
        <p:nvCxnSpPr>
          <p:cNvPr id="8" name="Straight Connector 7">
            <a:extLst>
              <a:ext uri="{FF2B5EF4-FFF2-40B4-BE49-F238E27FC236}">
                <a16:creationId xmlns:a16="http://schemas.microsoft.com/office/drawing/2014/main" id="{A3D4EE22-B1FE-C6AB-25A4-4DA47ED3E95A}"/>
              </a:ext>
            </a:extLst>
          </p:cNvPr>
          <p:cNvCxnSpPr>
            <a:cxnSpLocks/>
          </p:cNvCxnSpPr>
          <p:nvPr/>
        </p:nvCxnSpPr>
        <p:spPr>
          <a:xfrm>
            <a:off x="3905829" y="1551205"/>
            <a:ext cx="0" cy="4581877"/>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706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9091C-FC79-C183-E4DB-D681FC8DB3A4}"/>
            </a:ext>
          </a:extLst>
        </p:cNvPr>
        <p:cNvGrpSpPr/>
        <p:nvPr/>
      </p:nvGrpSpPr>
      <p:grpSpPr>
        <a:xfrm>
          <a:off x="0" y="0"/>
          <a:ext cx="0" cy="0"/>
          <a:chOff x="0" y="0"/>
          <a:chExt cx="0" cy="0"/>
        </a:xfrm>
      </p:grpSpPr>
      <p:pic>
        <p:nvPicPr>
          <p:cNvPr id="9" name="Picture 8" descr="Looking up a tree with many trees&#10;&#10;AI-generated content may be incorrect.">
            <a:extLst>
              <a:ext uri="{FF2B5EF4-FFF2-40B4-BE49-F238E27FC236}">
                <a16:creationId xmlns:a16="http://schemas.microsoft.com/office/drawing/2014/main" id="{03845F15-4991-52CB-B828-EC05EA8330EC}"/>
              </a:ext>
            </a:extLst>
          </p:cNvPr>
          <p:cNvPicPr>
            <a:picLocks noChangeAspect="1"/>
          </p:cNvPicPr>
          <p:nvPr/>
        </p:nvPicPr>
        <p:blipFill rotWithShape="1">
          <a:blip r:embed="rId2"/>
          <a:srcRect t="27791" b="27791"/>
          <a:stretch/>
        </p:blipFill>
        <p:spPr>
          <a:xfrm>
            <a:off x="4242217" y="-1"/>
            <a:ext cx="7007328" cy="4661941"/>
          </a:xfrm>
          <a:prstGeom prst="rect">
            <a:avLst/>
          </a:prstGeom>
        </p:spPr>
      </p:pic>
      <p:sp>
        <p:nvSpPr>
          <p:cNvPr id="11" name="Google Shape;133;p1">
            <a:extLst>
              <a:ext uri="{FF2B5EF4-FFF2-40B4-BE49-F238E27FC236}">
                <a16:creationId xmlns:a16="http://schemas.microsoft.com/office/drawing/2014/main" id="{33BF06AA-1F9F-6806-DEDC-6A683EC2E3A0}"/>
              </a:ext>
            </a:extLst>
          </p:cNvPr>
          <p:cNvSpPr/>
          <p:nvPr/>
        </p:nvSpPr>
        <p:spPr>
          <a:xfrm rot="10800000">
            <a:off x="-20685" y="6"/>
            <a:ext cx="11270230"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65F73AC-2B93-7174-01DF-16624EEDD90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5;p2">
            <a:extLst>
              <a:ext uri="{FF2B5EF4-FFF2-40B4-BE49-F238E27FC236}">
                <a16:creationId xmlns:a16="http://schemas.microsoft.com/office/drawing/2014/main" id="{92E06ABB-6F6C-0020-B170-7777BA3915CF}"/>
              </a:ext>
            </a:extLst>
          </p:cNvPr>
          <p:cNvSpPr txBox="1">
            <a:spLocks/>
          </p:cNvSpPr>
          <p:nvPr/>
        </p:nvSpPr>
        <p:spPr>
          <a:xfrm>
            <a:off x="-15722" y="439713"/>
            <a:ext cx="737265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The Power of Mapping for Change</a:t>
            </a:r>
          </a:p>
        </p:txBody>
      </p:sp>
      <p:sp>
        <p:nvSpPr>
          <p:cNvPr id="5" name="Text Placeholder 3">
            <a:extLst>
              <a:ext uri="{FF2B5EF4-FFF2-40B4-BE49-F238E27FC236}">
                <a16:creationId xmlns:a16="http://schemas.microsoft.com/office/drawing/2014/main" id="{B52AFF4F-E66E-1633-F0D0-C34A92296F93}"/>
              </a:ext>
            </a:extLst>
          </p:cNvPr>
          <p:cNvSpPr txBox="1">
            <a:spLocks/>
          </p:cNvSpPr>
          <p:nvPr/>
        </p:nvSpPr>
        <p:spPr>
          <a:xfrm>
            <a:off x="656631" y="1705724"/>
            <a:ext cx="2912483"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At its heart, stakeholder and community mapping is about fostering a sense of belonging and purpose within the community. </a:t>
            </a:r>
            <a:endParaRPr lang="en-IE"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 Placeholder 3">
            <a:extLst>
              <a:ext uri="{FF2B5EF4-FFF2-40B4-BE49-F238E27FC236}">
                <a16:creationId xmlns:a16="http://schemas.microsoft.com/office/drawing/2014/main" id="{12522D49-3D43-8473-3603-6D7158D26966}"/>
              </a:ext>
            </a:extLst>
          </p:cNvPr>
          <p:cNvSpPr txBox="1">
            <a:spLocks/>
          </p:cNvSpPr>
          <p:nvPr/>
        </p:nvSpPr>
        <p:spPr>
          <a:xfrm>
            <a:off x="4289084" y="1705724"/>
            <a:ext cx="6593767" cy="4214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It reminds us that we are part of a larger whole, working together towards a common goal. Each connection made through this process helps to transform isolation into collective strength, bringing us closer to a world where communities are empowered, connected, and prepared to face environmental challenges together. With a well-mapped network of engaged stakeholders, we can amplify our impact, inspire new solutions, and create a community that not only endures but thrives.</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5869652A-E1E4-69A4-B4A7-22A18DFA0613}"/>
              </a:ext>
            </a:extLst>
          </p:cNvPr>
          <p:cNvCxnSpPr>
            <a:cxnSpLocks/>
          </p:cNvCxnSpPr>
          <p:nvPr/>
        </p:nvCxnSpPr>
        <p:spPr>
          <a:xfrm>
            <a:off x="3905829" y="1551205"/>
            <a:ext cx="0" cy="3110735"/>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468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2C362-6EFE-DA01-1757-12E01DD20468}"/>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793D8BA-3BEA-21D4-27FD-F191D26480D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CE53E4AE-C7DA-C616-1868-087EAC46F57B}"/>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9149B2A0-FC64-7AC8-1A6C-EBC83A79B904}"/>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6A240432-1FEA-90F3-3834-CBFC58D32D41}"/>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06</a:t>
            </a:r>
          </a:p>
        </p:txBody>
      </p:sp>
      <p:cxnSp>
        <p:nvCxnSpPr>
          <p:cNvPr id="20" name="Straight Connector 19">
            <a:extLst>
              <a:ext uri="{FF2B5EF4-FFF2-40B4-BE49-F238E27FC236}">
                <a16:creationId xmlns:a16="http://schemas.microsoft.com/office/drawing/2014/main" id="{39A2B7F8-CA00-0B07-4CC2-A9215C889104}"/>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1C16DAA2-90CB-C85D-9B37-1644EC5FBDE6}"/>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B5D10BFC-B636-4115-D182-7206E3897D16}"/>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9A62EAE-2E0C-83DD-CE3C-EBA508F6C11C}"/>
              </a:ext>
            </a:extLst>
          </p:cNvPr>
          <p:cNvSpPr/>
          <p:nvPr/>
        </p:nvSpPr>
        <p:spPr>
          <a:xfrm>
            <a:off x="5005814" y="2581516"/>
            <a:ext cx="54096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93692B7C-9410-D740-73A9-71CD1F1B7992}"/>
              </a:ext>
            </a:extLst>
          </p:cNvPr>
          <p:cNvSpPr txBox="1"/>
          <p:nvPr/>
        </p:nvSpPr>
        <p:spPr>
          <a:xfrm>
            <a:off x="5110429" y="2598003"/>
            <a:ext cx="5409624"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Journal Activities </a:t>
            </a:r>
          </a:p>
        </p:txBody>
      </p:sp>
    </p:spTree>
    <p:extLst>
      <p:ext uri="{BB962C8B-B14F-4D97-AF65-F5344CB8AC3E}">
        <p14:creationId xmlns:p14="http://schemas.microsoft.com/office/powerpoint/2010/main" val="3030319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4C7F2-0CCB-EE9F-9E7E-9E591210D8D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CF8E20E-B46B-BBD4-04F4-69D7F2C5E507}"/>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6B816F53-ECF4-5092-A8BE-64473CB9EA4D}"/>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AEB247C-2507-4932-ECB4-F22C4BCC69B7}"/>
              </a:ext>
            </a:extLst>
          </p:cNvPr>
          <p:cNvSpPr/>
          <p:nvPr/>
        </p:nvSpPr>
        <p:spPr>
          <a:xfrm rot="10800000">
            <a:off x="-2" y="-2"/>
            <a:ext cx="5718528" cy="2584530"/>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56B6ACC-E7A5-DD15-77F2-1A535C9FE6D7}"/>
              </a:ext>
            </a:extLst>
          </p:cNvPr>
          <p:cNvSpPr txBox="1">
            <a:spLocks/>
          </p:cNvSpPr>
          <p:nvPr/>
        </p:nvSpPr>
        <p:spPr>
          <a:xfrm>
            <a:off x="6325850" y="3031293"/>
            <a:ext cx="481184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If you’re doing it alone, open your notes app or grab pen and paper and spend 5-10 minutes contemplating your friendship ideal, followed by your community ideal.</a:t>
            </a:r>
          </a:p>
          <a:p>
            <a:pPr marL="0" indent="0">
              <a:lnSpc>
                <a:spcPts val="2200"/>
              </a:lnSpc>
              <a:spcBef>
                <a:spcPts val="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3C22D8CD-8769-BC93-C07C-02CA994594DD}"/>
              </a:ext>
            </a:extLst>
          </p:cNvPr>
          <p:cNvSpPr txBox="1">
            <a:spLocks/>
          </p:cNvSpPr>
          <p:nvPr/>
        </p:nvSpPr>
        <p:spPr>
          <a:xfrm>
            <a:off x="758413" y="3031293"/>
            <a:ext cx="4398198"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If you can, find a friend to do this envisioning exercise with. It’s not necessary but it can serve as a nice bonding experience as you work to identify your own friendship and community ideals. </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7762F5E1-0F32-8465-2A77-20673F437D36}"/>
              </a:ext>
            </a:extLst>
          </p:cNvPr>
          <p:cNvCxnSpPr>
            <a:cxnSpLocks/>
          </p:cNvCxnSpPr>
          <p:nvPr/>
        </p:nvCxnSpPr>
        <p:spPr>
          <a:xfrm>
            <a:off x="5647662" y="2804926"/>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8E9CD101-8A38-0066-ABA4-122989F8D53A}"/>
              </a:ext>
            </a:extLst>
          </p:cNvPr>
          <p:cNvSpPr txBox="1">
            <a:spLocks/>
          </p:cNvSpPr>
          <p:nvPr/>
        </p:nvSpPr>
        <p:spPr>
          <a:xfrm>
            <a:off x="-3" y="578059"/>
            <a:ext cx="446649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#1:</a:t>
            </a:r>
          </a:p>
        </p:txBody>
      </p:sp>
      <p:sp>
        <p:nvSpPr>
          <p:cNvPr id="2" name="Google Shape;145;p2">
            <a:extLst>
              <a:ext uri="{FF2B5EF4-FFF2-40B4-BE49-F238E27FC236}">
                <a16:creationId xmlns:a16="http://schemas.microsoft.com/office/drawing/2014/main" id="{3E280ACA-9987-63DB-43A9-A66CD4319460}"/>
              </a:ext>
            </a:extLst>
          </p:cNvPr>
          <p:cNvSpPr txBox="1">
            <a:spLocks/>
          </p:cNvSpPr>
          <p:nvPr/>
        </p:nvSpPr>
        <p:spPr>
          <a:xfrm>
            <a:off x="-5865" y="1311182"/>
            <a:ext cx="691633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Thought-partner "envisioning" </a:t>
            </a:r>
          </a:p>
        </p:txBody>
      </p:sp>
    </p:spTree>
    <p:extLst>
      <p:ext uri="{BB962C8B-B14F-4D97-AF65-F5344CB8AC3E}">
        <p14:creationId xmlns:p14="http://schemas.microsoft.com/office/powerpoint/2010/main" val="472296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B7F60-C1AC-CF47-D0A9-B133F931796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CB08F48-FEA1-EB83-1AF0-67823E95CACF}"/>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BE642F92-1858-2175-CDFE-8A87B3C55AD7}"/>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E79FF4-14BA-1CAC-01D6-E4C67B8C22E1}"/>
              </a:ext>
            </a:extLst>
          </p:cNvPr>
          <p:cNvSpPr/>
          <p:nvPr/>
        </p:nvSpPr>
        <p:spPr>
          <a:xfrm rot="10800000">
            <a:off x="-2" y="-2"/>
            <a:ext cx="5718528" cy="2584530"/>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887C5D2F-2103-0AC6-A813-20959D4E7C01}"/>
              </a:ext>
            </a:extLst>
          </p:cNvPr>
          <p:cNvSpPr txBox="1">
            <a:spLocks/>
          </p:cNvSpPr>
          <p:nvPr/>
        </p:nvSpPr>
        <p:spPr>
          <a:xfrm>
            <a:off x="3837482" y="3031293"/>
            <a:ext cx="7300210"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What qualities and personality traits do your ideal friends have? (These qualities can be describing real friends or simply ideal friends you’d like to make.)</a:t>
            </a:r>
          </a:p>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What values define your friendship and your friends?</a:t>
            </a:r>
          </a:p>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What do you do together?</a:t>
            </a:r>
          </a:p>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Whether or not you live near your friend, how do you communicate with one another?</a:t>
            </a:r>
          </a:p>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How do you show up for this friend?</a:t>
            </a:r>
          </a:p>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What are the ways you express your appreciation for one another?</a:t>
            </a:r>
          </a:p>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What are your top 3 favourite things about this friend?</a:t>
            </a:r>
          </a:p>
          <a:p>
            <a:pPr lvl="0">
              <a:lnSpc>
                <a:spcPts val="22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18D0DBD4-9A12-CA2F-8DDB-7674961667A2}"/>
              </a:ext>
            </a:extLst>
          </p:cNvPr>
          <p:cNvSpPr txBox="1">
            <a:spLocks/>
          </p:cNvSpPr>
          <p:nvPr/>
        </p:nvSpPr>
        <p:spPr>
          <a:xfrm>
            <a:off x="758414" y="3031293"/>
            <a:ext cx="202975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Friendship Ideal</a:t>
            </a:r>
          </a:p>
          <a:p>
            <a:pPr marL="0" indent="0">
              <a:lnSpc>
                <a:spcPts val="3000"/>
              </a:lnSpc>
              <a:spcBef>
                <a:spcPts val="0"/>
              </a:spcBef>
              <a:buNone/>
            </a:pPr>
            <a:endParaRPr lang="sv-S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3AA6BC88-7C40-21B3-9D4C-C450A138D2A3}"/>
              </a:ext>
            </a:extLst>
          </p:cNvPr>
          <p:cNvCxnSpPr>
            <a:cxnSpLocks/>
          </p:cNvCxnSpPr>
          <p:nvPr/>
        </p:nvCxnSpPr>
        <p:spPr>
          <a:xfrm>
            <a:off x="3249235" y="2879877"/>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3D11940F-D1EB-DC69-8F03-43B93A05828E}"/>
              </a:ext>
            </a:extLst>
          </p:cNvPr>
          <p:cNvSpPr txBox="1">
            <a:spLocks/>
          </p:cNvSpPr>
          <p:nvPr/>
        </p:nvSpPr>
        <p:spPr>
          <a:xfrm>
            <a:off x="-3" y="578059"/>
            <a:ext cx="446649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#1:</a:t>
            </a:r>
          </a:p>
        </p:txBody>
      </p:sp>
      <p:sp>
        <p:nvSpPr>
          <p:cNvPr id="2" name="Google Shape;145;p2">
            <a:extLst>
              <a:ext uri="{FF2B5EF4-FFF2-40B4-BE49-F238E27FC236}">
                <a16:creationId xmlns:a16="http://schemas.microsoft.com/office/drawing/2014/main" id="{1FF0EFCF-3C5F-3C2B-45AE-D421DF565687}"/>
              </a:ext>
            </a:extLst>
          </p:cNvPr>
          <p:cNvSpPr txBox="1">
            <a:spLocks/>
          </p:cNvSpPr>
          <p:nvPr/>
        </p:nvSpPr>
        <p:spPr>
          <a:xfrm>
            <a:off x="-5865" y="1311182"/>
            <a:ext cx="691633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Thought-partner "envisioning" </a:t>
            </a:r>
          </a:p>
        </p:txBody>
      </p:sp>
      <p:sp>
        <p:nvSpPr>
          <p:cNvPr id="5" name="TextBox 4">
            <a:extLst>
              <a:ext uri="{FF2B5EF4-FFF2-40B4-BE49-F238E27FC236}">
                <a16:creationId xmlns:a16="http://schemas.microsoft.com/office/drawing/2014/main" id="{C07ACECC-3CA6-719F-4EEB-C64F66F9920E}"/>
              </a:ext>
            </a:extLst>
          </p:cNvPr>
          <p:cNvSpPr txBox="1"/>
          <p:nvPr/>
        </p:nvSpPr>
        <p:spPr>
          <a:xfrm>
            <a:off x="7436774" y="1304625"/>
            <a:ext cx="3991414" cy="759182"/>
          </a:xfrm>
          <a:prstGeom prst="rect">
            <a:avLst/>
          </a:prstGeom>
          <a:noFill/>
        </p:spPr>
        <p:txBody>
          <a:bodyPr wrap="square">
            <a:spAutoFit/>
          </a:bodyPr>
          <a:lstStyle/>
          <a:p>
            <a:pPr>
              <a:lnSpc>
                <a:spcPts val="2580"/>
              </a:lnSpc>
            </a:pPr>
            <a:r>
              <a:rPr lang="en-GB" sz="2400" dirty="0">
                <a:solidFill>
                  <a:schemeClr val="bg1"/>
                </a:solidFill>
                <a:effectLst/>
                <a:latin typeface="Calibri" panose="020F0502020204030204" pitchFamily="34" charset="0"/>
                <a:ea typeface="Arial" panose="020B0604020202020204" pitchFamily="34" charset="0"/>
                <a:cs typeface="Calibri" panose="020F0502020204030204" pitchFamily="34" charset="0"/>
              </a:rPr>
              <a:t>To begin recording your ideals, contemplate the following:</a:t>
            </a:r>
            <a:endParaRPr lang="en-IE" sz="24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12711273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082A0-39CE-01D0-2292-4210095714F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D6E02A50-B799-C84A-AD4F-2C24B1643446}"/>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21C5E9A0-EC06-1DFA-A7F4-8E519020788C}"/>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F865B129-25E7-CC25-8C80-E2D92B2F9762}"/>
              </a:ext>
            </a:extLst>
          </p:cNvPr>
          <p:cNvSpPr/>
          <p:nvPr/>
        </p:nvSpPr>
        <p:spPr>
          <a:xfrm rot="10800000">
            <a:off x="-2" y="-2"/>
            <a:ext cx="5718528" cy="2584530"/>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A3E6EC29-1292-E6DC-5301-ABF9CBFA7C8A}"/>
              </a:ext>
            </a:extLst>
          </p:cNvPr>
          <p:cNvSpPr txBox="1">
            <a:spLocks/>
          </p:cNvSpPr>
          <p:nvPr/>
        </p:nvSpPr>
        <p:spPr>
          <a:xfrm>
            <a:off x="3837481" y="3031293"/>
            <a:ext cx="7590705"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Describe your ideal community.</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What binds you all together?</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How do you care for one another?</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What do you learn from one another?</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How do you get together?</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How do you participate in the community?</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What do you do together?</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What does your community provide to the world at large?</a:t>
            </a:r>
          </a:p>
          <a:p>
            <a:pPr>
              <a:lnSpc>
                <a:spcPts val="22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2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FAD8E349-70F4-AE8A-C749-88DBF9B0F72E}"/>
              </a:ext>
            </a:extLst>
          </p:cNvPr>
          <p:cNvSpPr txBox="1">
            <a:spLocks/>
          </p:cNvSpPr>
          <p:nvPr/>
        </p:nvSpPr>
        <p:spPr>
          <a:xfrm>
            <a:off x="758414" y="3031293"/>
            <a:ext cx="202975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Community</a:t>
            </a:r>
          </a:p>
          <a:p>
            <a:pPr marL="0" indent="0">
              <a:lnSpc>
                <a:spcPts val="3000"/>
              </a:lnSpc>
              <a:spcBef>
                <a:spcPts val="0"/>
              </a:spcBef>
              <a:buNone/>
            </a:pPr>
            <a:endParaRPr lang="sv-S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76E91DCB-5048-31A3-2C39-B5C6CAAE0C8D}"/>
              </a:ext>
            </a:extLst>
          </p:cNvPr>
          <p:cNvCxnSpPr>
            <a:cxnSpLocks/>
          </p:cNvCxnSpPr>
          <p:nvPr/>
        </p:nvCxnSpPr>
        <p:spPr>
          <a:xfrm>
            <a:off x="3249235" y="2879877"/>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853A691B-5BC7-19A5-1FC4-049F2341E53F}"/>
              </a:ext>
            </a:extLst>
          </p:cNvPr>
          <p:cNvSpPr txBox="1">
            <a:spLocks/>
          </p:cNvSpPr>
          <p:nvPr/>
        </p:nvSpPr>
        <p:spPr>
          <a:xfrm>
            <a:off x="-3" y="578059"/>
            <a:ext cx="446649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#1:</a:t>
            </a:r>
          </a:p>
        </p:txBody>
      </p:sp>
      <p:sp>
        <p:nvSpPr>
          <p:cNvPr id="2" name="Google Shape;145;p2">
            <a:extLst>
              <a:ext uri="{FF2B5EF4-FFF2-40B4-BE49-F238E27FC236}">
                <a16:creationId xmlns:a16="http://schemas.microsoft.com/office/drawing/2014/main" id="{50C52F22-20D0-342A-8065-5B8B505DD030}"/>
              </a:ext>
            </a:extLst>
          </p:cNvPr>
          <p:cNvSpPr txBox="1">
            <a:spLocks/>
          </p:cNvSpPr>
          <p:nvPr/>
        </p:nvSpPr>
        <p:spPr>
          <a:xfrm>
            <a:off x="-5865" y="1311182"/>
            <a:ext cx="691633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Thought-partner "envisioning" </a:t>
            </a:r>
          </a:p>
        </p:txBody>
      </p:sp>
      <p:sp>
        <p:nvSpPr>
          <p:cNvPr id="5" name="TextBox 4">
            <a:extLst>
              <a:ext uri="{FF2B5EF4-FFF2-40B4-BE49-F238E27FC236}">
                <a16:creationId xmlns:a16="http://schemas.microsoft.com/office/drawing/2014/main" id="{A7EC1DC8-3D52-D4FA-FE37-A239D71F8F76}"/>
              </a:ext>
            </a:extLst>
          </p:cNvPr>
          <p:cNvSpPr txBox="1"/>
          <p:nvPr/>
        </p:nvSpPr>
        <p:spPr>
          <a:xfrm>
            <a:off x="7436774" y="1304625"/>
            <a:ext cx="3991414" cy="759182"/>
          </a:xfrm>
          <a:prstGeom prst="rect">
            <a:avLst/>
          </a:prstGeom>
          <a:noFill/>
        </p:spPr>
        <p:txBody>
          <a:bodyPr wrap="square">
            <a:spAutoFit/>
          </a:bodyPr>
          <a:lstStyle/>
          <a:p>
            <a:pPr>
              <a:lnSpc>
                <a:spcPts val="2580"/>
              </a:lnSpc>
            </a:pPr>
            <a:r>
              <a:rPr lang="en-GB" sz="2400" dirty="0">
                <a:solidFill>
                  <a:schemeClr val="bg1"/>
                </a:solidFill>
                <a:effectLst/>
                <a:latin typeface="Calibri" panose="020F0502020204030204" pitchFamily="34" charset="0"/>
                <a:ea typeface="Arial" panose="020B0604020202020204" pitchFamily="34" charset="0"/>
                <a:cs typeface="Calibri" panose="020F0502020204030204" pitchFamily="34" charset="0"/>
              </a:rPr>
              <a:t>To begin recording your ideals, contemplate the following:</a:t>
            </a:r>
            <a:endParaRPr lang="en-IE" sz="24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3956133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80E1D-FE72-AE2D-CAA4-9087B09310B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201AEA-F2EB-7385-4619-EE18CC4D5C76}"/>
              </a:ext>
            </a:extLst>
          </p:cNvPr>
          <p:cNvPicPr>
            <a:picLocks noChangeAspect="1"/>
          </p:cNvPicPr>
          <p:nvPr/>
        </p:nvPicPr>
        <p:blipFill rotWithShape="1">
          <a:blip r:embed="rId2"/>
          <a:srcRect l="-16994" t="48092" r="16994" b="29908"/>
          <a:stretch/>
        </p:blipFill>
        <p:spPr>
          <a:xfrm>
            <a:off x="6688680" y="2806"/>
            <a:ext cx="5487602" cy="1811004"/>
          </a:xfrm>
          <a:prstGeom prst="rect">
            <a:avLst/>
          </a:prstGeom>
        </p:spPr>
      </p:pic>
      <p:sp>
        <p:nvSpPr>
          <p:cNvPr id="11" name="Google Shape;133;p1">
            <a:extLst>
              <a:ext uri="{FF2B5EF4-FFF2-40B4-BE49-F238E27FC236}">
                <a16:creationId xmlns:a16="http://schemas.microsoft.com/office/drawing/2014/main" id="{8356FFAB-EC79-C1A7-0C99-190862059023}"/>
              </a:ext>
            </a:extLst>
          </p:cNvPr>
          <p:cNvSpPr/>
          <p:nvPr/>
        </p:nvSpPr>
        <p:spPr>
          <a:xfrm rot="10800000">
            <a:off x="-3" y="-6"/>
            <a:ext cx="12192001" cy="181381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53F1CC7-D69A-EB5F-8B39-6E5D296844DE}"/>
              </a:ext>
            </a:extLst>
          </p:cNvPr>
          <p:cNvSpPr/>
          <p:nvPr/>
        </p:nvSpPr>
        <p:spPr>
          <a:xfrm rot="10800000">
            <a:off x="-2" y="-2"/>
            <a:ext cx="5718528" cy="1813812"/>
          </a:xfrm>
          <a:prstGeom prst="rect">
            <a:avLst/>
          </a:prstGeom>
          <a:blipFill>
            <a:blip r:embed="rId3">
              <a:alphaModFix amt="73000"/>
            </a:blip>
            <a:srcRect/>
            <a:stretch>
              <a:fillRect l="18129" t="-164144" r="-13942" b="-3838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F4E564EA-409E-F8EA-0A5F-D0F714ECC6C6}"/>
              </a:ext>
            </a:extLst>
          </p:cNvPr>
          <p:cNvSpPr txBox="1">
            <a:spLocks/>
          </p:cNvSpPr>
          <p:nvPr/>
        </p:nvSpPr>
        <p:spPr>
          <a:xfrm>
            <a:off x="5109151" y="2218544"/>
            <a:ext cx="6430781" cy="42561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tabLst>
                <a:tab pos="431800" algn="l"/>
              </a:tabLst>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What actions can I take to become a part of or create a community like the one I’ve described above? </a:t>
            </a:r>
          </a:p>
          <a:p>
            <a:pPr>
              <a:lnSpc>
                <a:spcPts val="2200"/>
              </a:lnSpc>
              <a:spcBef>
                <a:spcPts val="0"/>
              </a:spcBef>
              <a:buClr>
                <a:srgbClr val="5398A2"/>
              </a:buClr>
              <a:tabLst>
                <a:tab pos="431800" algn="l"/>
              </a:tabLst>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How can I be the kind of friend I want to have? </a:t>
            </a:r>
          </a:p>
          <a:p>
            <a:pPr>
              <a:lnSpc>
                <a:spcPts val="2200"/>
              </a:lnSpc>
              <a:spcBef>
                <a:spcPts val="0"/>
              </a:spcBef>
              <a:buClr>
                <a:srgbClr val="5398A2"/>
              </a:buClr>
              <a:tabLst>
                <a:tab pos="431800" algn="l"/>
              </a:tabLst>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What reminders do I need to create for myself to deal with relational challenges? Such challenges can include:</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loneliness</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anxious apartness</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seeing differences rather than similarities</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assuming the worst of people (which is different  </a:t>
            </a:r>
          </a:p>
          <a:p>
            <a:pPr marL="0" indent="0">
              <a:lnSpc>
                <a:spcPts val="2200"/>
              </a:lnSpc>
              <a:spcBef>
                <a:spcPts val="0"/>
              </a:spcBef>
              <a:buClr>
                <a:srgbClr val="5398A2"/>
              </a:buClr>
              <a:buNone/>
              <a:tabLst>
                <a:tab pos="431800" algn="l"/>
              </a:tabLst>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than forcing relationships that actually harm us) </a:t>
            </a:r>
          </a:p>
          <a:p>
            <a:pPr>
              <a:lnSpc>
                <a:spcPts val="2200"/>
              </a:lnSpc>
              <a:spcBef>
                <a:spcPts val="0"/>
              </a:spcBef>
              <a:buClr>
                <a:srgbClr val="5398A2"/>
              </a:buClr>
              <a:tabLst>
                <a:tab pos="431800" algn="l"/>
              </a:tabLst>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How can I be a friend and good community member to myself? How can I be in right relation, and where can I work on repair?</a:t>
            </a:r>
          </a:p>
          <a:p>
            <a:pPr>
              <a:lnSpc>
                <a:spcPts val="2200"/>
              </a:lnSpc>
              <a:spcBef>
                <a:spcPts val="0"/>
              </a:spcBef>
              <a:buClr>
                <a:srgbClr val="5398A2"/>
              </a:buClr>
              <a:tabLst>
                <a:tab pos="431800" algn="l"/>
              </a:tabLst>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6AB4B18E-4C9B-C740-4D8E-574CBF8D3BF9}"/>
              </a:ext>
            </a:extLst>
          </p:cNvPr>
          <p:cNvSpPr txBox="1">
            <a:spLocks/>
          </p:cNvSpPr>
          <p:nvPr/>
        </p:nvSpPr>
        <p:spPr>
          <a:xfrm>
            <a:off x="725937" y="2218544"/>
            <a:ext cx="3516278"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Building off of the exercise above, take     20 minutes (5 minutes for each question) to reflect on the following questions related to steps you can take to foster your </a:t>
            </a:r>
          </a:p>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community ideal.</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80A2F6D9-8D51-A1EF-4881-DB1E0195C306}"/>
              </a:ext>
            </a:extLst>
          </p:cNvPr>
          <p:cNvCxnSpPr>
            <a:cxnSpLocks/>
          </p:cNvCxnSpPr>
          <p:nvPr/>
        </p:nvCxnSpPr>
        <p:spPr>
          <a:xfrm>
            <a:off x="4676928" y="2218544"/>
            <a:ext cx="0" cy="425617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25A4CE7A-DE24-CADB-4905-64D984700429}"/>
              </a:ext>
            </a:extLst>
          </p:cNvPr>
          <p:cNvSpPr txBox="1">
            <a:spLocks/>
          </p:cNvSpPr>
          <p:nvPr/>
        </p:nvSpPr>
        <p:spPr>
          <a:xfrm>
            <a:off x="-3" y="578059"/>
            <a:ext cx="951875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#2: Further self-reflection </a:t>
            </a:r>
          </a:p>
        </p:txBody>
      </p:sp>
    </p:spTree>
    <p:extLst>
      <p:ext uri="{BB962C8B-B14F-4D97-AF65-F5344CB8AC3E}">
        <p14:creationId xmlns:p14="http://schemas.microsoft.com/office/powerpoint/2010/main" val="833894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6852-6934-65E4-E7E7-EB242054F7F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13D5BA0-3F36-97CD-DE6D-F2568D99611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05395B7-3C6D-0807-2993-CA3EA3A89B0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07578286-FC59-EE1C-C1F3-9325BE2A05B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F1E9228-B481-541E-666F-702BEFDFCA52}"/>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07</a:t>
            </a:r>
          </a:p>
        </p:txBody>
      </p:sp>
      <p:cxnSp>
        <p:nvCxnSpPr>
          <p:cNvPr id="20" name="Straight Connector 19">
            <a:extLst>
              <a:ext uri="{FF2B5EF4-FFF2-40B4-BE49-F238E27FC236}">
                <a16:creationId xmlns:a16="http://schemas.microsoft.com/office/drawing/2014/main" id="{6F00E657-7FCC-9886-C496-7C74AC43266D}"/>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D460A1A7-D72B-024C-3B08-4371C5835A95}"/>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1E91270A-F875-0AFE-F403-F282A208C16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7EA2138-BE0B-2DFB-09B8-ABB96B1FC02C}"/>
              </a:ext>
            </a:extLst>
          </p:cNvPr>
          <p:cNvSpPr/>
          <p:nvPr/>
        </p:nvSpPr>
        <p:spPr>
          <a:xfrm>
            <a:off x="7167304" y="2581516"/>
            <a:ext cx="324813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C84D787B-D772-8A73-6266-20B77BE86328}"/>
              </a:ext>
            </a:extLst>
          </p:cNvPr>
          <p:cNvSpPr txBox="1"/>
          <p:nvPr/>
        </p:nvSpPr>
        <p:spPr>
          <a:xfrm>
            <a:off x="7145867" y="2605362"/>
            <a:ext cx="3248130"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Resources </a:t>
            </a:r>
          </a:p>
        </p:txBody>
      </p:sp>
      <p:sp>
        <p:nvSpPr>
          <p:cNvPr id="5" name="Rectangle 4">
            <a:extLst>
              <a:ext uri="{FF2B5EF4-FFF2-40B4-BE49-F238E27FC236}">
                <a16:creationId xmlns:a16="http://schemas.microsoft.com/office/drawing/2014/main" id="{5B819C52-51DB-8809-E2B4-542F38B5D759}"/>
              </a:ext>
            </a:extLst>
          </p:cNvPr>
          <p:cNvSpPr/>
          <p:nvPr/>
        </p:nvSpPr>
        <p:spPr>
          <a:xfrm>
            <a:off x="6925733" y="3547652"/>
            <a:ext cx="346826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A2EF41F0-937B-E118-A0DC-E5C0887F7659}"/>
              </a:ext>
            </a:extLst>
          </p:cNvPr>
          <p:cNvSpPr txBox="1"/>
          <p:nvPr/>
        </p:nvSpPr>
        <p:spPr>
          <a:xfrm>
            <a:off x="6485467" y="3571498"/>
            <a:ext cx="388709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for further</a:t>
            </a:r>
          </a:p>
        </p:txBody>
      </p:sp>
      <p:sp>
        <p:nvSpPr>
          <p:cNvPr id="9" name="Rectangle 8">
            <a:extLst>
              <a:ext uri="{FF2B5EF4-FFF2-40B4-BE49-F238E27FC236}">
                <a16:creationId xmlns:a16="http://schemas.microsoft.com/office/drawing/2014/main" id="{1A070651-A5CF-E9E0-438E-DCA9E2967DEB}"/>
              </a:ext>
            </a:extLst>
          </p:cNvPr>
          <p:cNvSpPr/>
          <p:nvPr/>
        </p:nvSpPr>
        <p:spPr>
          <a:xfrm>
            <a:off x="6637867" y="4533085"/>
            <a:ext cx="37346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F1C1B834-9E98-808D-7E0D-5B43610E2935}"/>
              </a:ext>
            </a:extLst>
          </p:cNvPr>
          <p:cNvSpPr txBox="1"/>
          <p:nvPr/>
        </p:nvSpPr>
        <p:spPr>
          <a:xfrm>
            <a:off x="6231467" y="4556931"/>
            <a:ext cx="411965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exploration </a:t>
            </a:r>
          </a:p>
        </p:txBody>
      </p:sp>
    </p:spTree>
    <p:extLst>
      <p:ext uri="{BB962C8B-B14F-4D97-AF65-F5344CB8AC3E}">
        <p14:creationId xmlns:p14="http://schemas.microsoft.com/office/powerpoint/2010/main" val="2408260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723D-4642-4DE2-6EFC-83E4D6E8B72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74E76E-8629-5B32-8283-5857D722CB5D}"/>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48EF222-C5E5-858E-6757-6823BF9AB0F2}"/>
              </a:ext>
            </a:extLst>
          </p:cNvPr>
          <p:cNvSpPr/>
          <p:nvPr/>
        </p:nvSpPr>
        <p:spPr>
          <a:xfrm rot="10800000">
            <a:off x="-5" y="-8"/>
            <a:ext cx="12176285" cy="589085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72ADF3D-A785-2BF6-7520-3ADF316689B9}"/>
              </a:ext>
            </a:extLst>
          </p:cNvPr>
          <p:cNvSpPr/>
          <p:nvPr/>
        </p:nvSpPr>
        <p:spPr>
          <a:xfrm rot="10800000">
            <a:off x="-2" y="-2"/>
            <a:ext cx="5038165" cy="4663441"/>
          </a:xfrm>
          <a:prstGeom prst="rect">
            <a:avLst/>
          </a:prstGeom>
          <a:blipFill>
            <a:blip r:embed="rId3">
              <a:alphaModFix amt="73000"/>
            </a:blip>
            <a:srcRect/>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904AB058-B4BD-2CF6-3B36-5C1ACB992716}"/>
              </a:ext>
            </a:extLst>
          </p:cNvPr>
          <p:cNvSpPr txBox="1">
            <a:spLocks/>
          </p:cNvSpPr>
          <p:nvPr/>
        </p:nvSpPr>
        <p:spPr>
          <a:xfrm>
            <a:off x="580023" y="670754"/>
            <a:ext cx="3237072"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In nature, many of us are met with a sense of calm and unity, as if belonging to something greater than us. Yet the moment we return to our “regular” lives, that sense of calm and connection often vanish. </a:t>
            </a:r>
          </a:p>
        </p:txBody>
      </p:sp>
      <p:sp>
        <p:nvSpPr>
          <p:cNvPr id="8" name="Text Placeholder 3">
            <a:extLst>
              <a:ext uri="{FF2B5EF4-FFF2-40B4-BE49-F238E27FC236}">
                <a16:creationId xmlns:a16="http://schemas.microsoft.com/office/drawing/2014/main" id="{ED7C8B7B-3A86-3479-1CB1-F3D417452AAB}"/>
              </a:ext>
            </a:extLst>
          </p:cNvPr>
          <p:cNvSpPr txBox="1">
            <a:spLocks/>
          </p:cNvSpPr>
          <p:nvPr/>
        </p:nvSpPr>
        <p:spPr>
          <a:xfrm>
            <a:off x="4390760" y="670754"/>
            <a:ext cx="7437447"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Soon enough, many of us feel disconnected from ourselves, our dreams and desires, and those around us. </a:t>
            </a:r>
          </a:p>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As a student, I interviewed a young climate activist from Extinction Rebellion. She spent a lot of time in nature–not just being in nature but being nature by connecting with the wild. I remember her saying that humans and squirrels are very different animals. </a:t>
            </a:r>
          </a:p>
          <a:p>
            <a:pPr marL="0" indent="0">
              <a:lnSpc>
                <a:spcPts val="2200"/>
              </a:lnSpc>
              <a:spcBef>
                <a:spcPts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I think she meant that human society is complicated, compared to the life of squirrels. Engaging with people in an honest, open, and authentic way requires us to risk comfort – and sometimes safety – in service of justice and other aims. Expanding our human community often requires us to be vulnerable and courageous in settings of disagreement and polarisation. To stay small, quiet, and go unnoticed can seem like the safest option, lured by the prospect of avoiding the discomfort of vulnerability, conflict, or rejection.</a:t>
            </a: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C617FC4-E84C-B14F-2799-D75B641F4FA5}"/>
              </a:ext>
            </a:extLst>
          </p:cNvPr>
          <p:cNvCxnSpPr>
            <a:cxnSpLocks/>
          </p:cNvCxnSpPr>
          <p:nvPr/>
        </p:nvCxnSpPr>
        <p:spPr>
          <a:xfrm>
            <a:off x="4066296" y="449085"/>
            <a:ext cx="0" cy="5260999"/>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626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61E5-E86F-7481-C0A1-66797D4E374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0F25A0-ADBC-5932-33D6-70B32C8E469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F76CF889-7C37-0E1B-0DB4-0D202BFF584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940DA29-C5E4-E209-D484-F22D550A7FA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131630D-4EE8-D9A9-1512-380022E3981E}"/>
              </a:ext>
            </a:extLst>
          </p:cNvPr>
          <p:cNvSpPr/>
          <p:nvPr/>
        </p:nvSpPr>
        <p:spPr>
          <a:xfrm>
            <a:off x="534735" y="524933"/>
            <a:ext cx="10421132" cy="57869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A8898AE-DFB5-AB37-DA78-A0B032A5195D}"/>
              </a:ext>
            </a:extLst>
          </p:cNvPr>
          <p:cNvSpPr txBox="1">
            <a:spLocks/>
          </p:cNvSpPr>
          <p:nvPr/>
        </p:nvSpPr>
        <p:spPr>
          <a:xfrm>
            <a:off x="773847" y="870419"/>
            <a:ext cx="9911086"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60"/>
              </a:lnSpc>
              <a:spcBef>
                <a:spcPts val="400"/>
              </a:spcBef>
              <a:buClr>
                <a:srgbClr val="5398A2"/>
              </a:buClr>
            </a:pPr>
            <a:r>
              <a:rPr lang="en-GB"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Read (days):</a:t>
            </a:r>
            <a:r>
              <a:rPr lang="en-GB" sz="2300"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The myth of normal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 book by </a:t>
            </a:r>
            <a:r>
              <a:rPr lang="en-GB"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Gabór</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Mate, taking a critical look at the disconnected culture of our society, and presenting concrete ways to re-connect and become whole again.</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r>
              <a:rPr lang="en-GB"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Listen (59 min):</a:t>
            </a:r>
            <a:r>
              <a:rPr lang="en-GB" sz="2300"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Healing and Helping with Mutual Aid</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with organiser, writer and teacher Dean Spade. This podcast episode explores: the concept of mutual aid and how it can be more effective than volunteering; how we heal in community from the ill effects of unsustainable societal systems; and ways to find and get involved in mutual aid projects.</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r>
              <a:rPr lang="en-GB"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Watch (22 min):</a:t>
            </a:r>
            <a:r>
              <a:rPr lang="en-GB" sz="2300"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3 lessons of revolutionary love in a time of rage</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 A TED Talk by social justice activist, lawyer, and filmmaker Valarie Kaur. Valarie asks us to love ourselves, others, and our opponents, encouraging us to listen to the stories of those we understand the least, as an antidote to rising nationalism, polarisation, and hate.</a:t>
            </a: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990547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E331-B507-1ECC-01BA-74A996C4902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D2FBEB6-45F3-EC11-4450-823C5083D1E0}"/>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49D7F50A-364D-4E93-1A8C-6EFD66341433}"/>
              </a:ext>
            </a:extLst>
          </p:cNvPr>
          <p:cNvSpPr/>
          <p:nvPr/>
        </p:nvSpPr>
        <p:spPr>
          <a:xfrm rot="10800000">
            <a:off x="23559" y="0"/>
            <a:ext cx="1139460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CEA4087-6C1E-EC2F-57FC-D06758B47757}"/>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0920B5F-349C-110F-C8CC-CEE360D61494}"/>
              </a:ext>
            </a:extLst>
          </p:cNvPr>
          <p:cNvSpPr/>
          <p:nvPr/>
        </p:nvSpPr>
        <p:spPr>
          <a:xfrm>
            <a:off x="480835" y="1005875"/>
            <a:ext cx="9900294" cy="479326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16" name="Google Shape;145;p2">
            <a:extLst>
              <a:ext uri="{FF2B5EF4-FFF2-40B4-BE49-F238E27FC236}">
                <a16:creationId xmlns:a16="http://schemas.microsoft.com/office/drawing/2014/main" id="{B2E6888C-3E47-70E5-6442-C3E2513D616C}"/>
              </a:ext>
            </a:extLst>
          </p:cNvPr>
          <p:cNvSpPr txBox="1">
            <a:spLocks/>
          </p:cNvSpPr>
          <p:nvPr/>
        </p:nvSpPr>
        <p:spPr>
          <a:xfrm>
            <a:off x="0" y="1269110"/>
            <a:ext cx="1879603"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PLAY</a:t>
            </a:r>
          </a:p>
        </p:txBody>
      </p:sp>
      <p:sp>
        <p:nvSpPr>
          <p:cNvPr id="3" name="Text Placeholder 3">
            <a:extLst>
              <a:ext uri="{FF2B5EF4-FFF2-40B4-BE49-F238E27FC236}">
                <a16:creationId xmlns:a16="http://schemas.microsoft.com/office/drawing/2014/main" id="{7FD609D7-1017-DE95-702F-ABDF8FE06881}"/>
              </a:ext>
            </a:extLst>
          </p:cNvPr>
          <p:cNvSpPr txBox="1">
            <a:spLocks/>
          </p:cNvSpPr>
          <p:nvPr/>
        </p:nvSpPr>
        <p:spPr>
          <a:xfrm>
            <a:off x="773831" y="2333302"/>
            <a:ext cx="9464451" cy="31284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60"/>
              </a:lnSpc>
              <a:spcBef>
                <a:spcPts val="400"/>
              </a:spcBef>
              <a:buClr>
                <a:srgbClr val="5398A2"/>
              </a:buClr>
              <a:buNone/>
            </a:pP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The </a:t>
            </a:r>
            <a:r>
              <a:rPr lang="en-IE" sz="2300" b="1"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"Welcome to My World"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game can play a powerful role in addressing feelings of disconnection and fostering understanding among participants. Climate anxiety often leads to feelings of isolation, where individuals feel disconnected not only from themselves but also from others and their communities.</a:t>
            </a:r>
          </a:p>
          <a:p>
            <a:pPr marL="0" indent="0">
              <a:lnSpc>
                <a:spcPts val="2460"/>
              </a:lnSpc>
              <a:spcBef>
                <a:spcPts val="400"/>
              </a:spcBef>
              <a:buClr>
                <a:srgbClr val="5398A2"/>
              </a:buClr>
              <a:buNone/>
            </a:pPr>
            <a:endPar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endParaRPr>
          </a:p>
          <a:p>
            <a:pPr marL="0" indent="0">
              <a:lnSpc>
                <a:spcPts val="2460"/>
              </a:lnSpc>
              <a:spcBef>
                <a:spcPts val="400"/>
              </a:spcBef>
              <a:buClr>
                <a:srgbClr val="5398A2"/>
              </a:buClr>
              <a:buNone/>
            </a:pP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By understanding that everyone experiences and reacts to the climate crisis in different ways, participants can begin to build bridges of empathy and connection, which are crucial in creating strong, resilient communities. </a:t>
            </a:r>
          </a:p>
        </p:txBody>
      </p:sp>
    </p:spTree>
    <p:extLst>
      <p:ext uri="{BB962C8B-B14F-4D97-AF65-F5344CB8AC3E}">
        <p14:creationId xmlns:p14="http://schemas.microsoft.com/office/powerpoint/2010/main" val="22564875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1398891"/>
            <a:ext cx="10509894" cy="491301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5BAA4D0-E1B8-40C3-864B-E7045808256A}"/>
              </a:ext>
            </a:extLst>
          </p:cNvPr>
          <p:cNvSpPr txBox="1">
            <a:spLocks/>
          </p:cNvSpPr>
          <p:nvPr/>
        </p:nvSpPr>
        <p:spPr>
          <a:xfrm>
            <a:off x="0" y="301765"/>
            <a:ext cx="735694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“Welcome to My World” game </a:t>
            </a:r>
          </a:p>
        </p:txBody>
      </p:sp>
      <p:sp>
        <p:nvSpPr>
          <p:cNvPr id="5" name="Text Placeholder 3">
            <a:extLst>
              <a:ext uri="{FF2B5EF4-FFF2-40B4-BE49-F238E27FC236}">
                <a16:creationId xmlns:a16="http://schemas.microsoft.com/office/drawing/2014/main" id="{50AB9FEE-77A6-1D54-A01A-EB83FC048CC1}"/>
              </a:ext>
            </a:extLst>
          </p:cNvPr>
          <p:cNvSpPr txBox="1">
            <a:spLocks/>
          </p:cNvSpPr>
          <p:nvPr/>
        </p:nvSpPr>
        <p:spPr>
          <a:xfrm>
            <a:off x="795641" y="1965964"/>
            <a:ext cx="9911086" cy="3493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Builds Empathy and Understanding: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The game fosters deep listening and sharing, allowing participants to see the world through others’ eyes. This is essential for building strong, connected communities.</a:t>
            </a:r>
          </a:p>
          <a:p>
            <a:pPr lvl="0">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lvl="0">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Encourages Vulnerability: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By sharing personal perceptions, participants practice being open and authentic, which is key to building trust and meaningful relationships.</a:t>
            </a:r>
          </a:p>
          <a:p>
            <a:pPr lvl="0">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lvl="0">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Creates Shared Purpose: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Through the process of sharing and fostering understanding, participants can move from individual isolation to a sense of collective purpose, realizing that they are not alone in their struggles or hopes.</a:t>
            </a:r>
          </a:p>
          <a:p>
            <a:pPr lvl="0">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516064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2443397" y="0"/>
            <a:ext cx="8826901" cy="8377369"/>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5"/>
            <a:ext cx="11262462" cy="6858875"/>
          </a:xfrm>
          <a:prstGeom prst="rect">
            <a:avLst/>
          </a:prstGeom>
          <a:gradFill>
            <a:gsLst>
              <a:gs pos="26000">
                <a:srgbClr val="1F8E47"/>
              </a:gs>
              <a:gs pos="48000">
                <a:srgbClr val="1F8E47"/>
              </a:gs>
              <a:gs pos="79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758856" y="2263404"/>
            <a:ext cx="5738924"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0" y="639397"/>
            <a:ext cx="956372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Guide for the "Welcome to My World" Game:</a:t>
            </a:r>
          </a:p>
        </p:txBody>
      </p:sp>
      <p:sp>
        <p:nvSpPr>
          <p:cNvPr id="5" name="Text Placeholder 3">
            <a:extLst>
              <a:ext uri="{FF2B5EF4-FFF2-40B4-BE49-F238E27FC236}">
                <a16:creationId xmlns:a16="http://schemas.microsoft.com/office/drawing/2014/main" id="{BCF7876E-9FA2-5229-0C49-785A482A34F4}"/>
              </a:ext>
            </a:extLst>
          </p:cNvPr>
          <p:cNvSpPr txBox="1">
            <a:spLocks/>
          </p:cNvSpPr>
          <p:nvPr/>
        </p:nvSpPr>
        <p:spPr>
          <a:xfrm>
            <a:off x="1158169" y="2636890"/>
            <a:ext cx="5145583" cy="3213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Time: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30-45 minutes</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Number of Participants: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Small groups (3-6 people)</a:t>
            </a:r>
          </a:p>
          <a:p>
            <a:pPr marL="0" indent="0">
              <a:lnSpc>
                <a:spcPts val="2500"/>
              </a:lnSpc>
              <a:spcBef>
                <a:spcPts val="0"/>
              </a:spcBef>
              <a:buClr>
                <a:srgbClr val="E6C8C7"/>
              </a:buClr>
              <a:buNone/>
            </a:pPr>
            <a:endPar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Materials: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Paper, pens, or digital tools (if conducted online), space for discussion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250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C0D27-0186-C228-044E-FB7D3842658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434D49-C17C-F57A-123D-CA03D7C2D25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3EDC2093-629D-1D86-D624-11C5798F60E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30EA9-D38A-A96A-6C24-D0E6377F708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6F7F7D6-A78E-B872-D775-22DE84B87FDB}"/>
              </a:ext>
            </a:extLst>
          </p:cNvPr>
          <p:cNvSpPr/>
          <p:nvPr/>
        </p:nvSpPr>
        <p:spPr>
          <a:xfrm>
            <a:off x="533138" y="2901589"/>
            <a:ext cx="10359712" cy="3317014"/>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B5983BA-2900-1C6A-7E53-3C636D0EB29A}"/>
              </a:ext>
            </a:extLst>
          </p:cNvPr>
          <p:cNvSpPr txBox="1">
            <a:spLocks/>
          </p:cNvSpPr>
          <p:nvPr/>
        </p:nvSpPr>
        <p:spPr>
          <a:xfrm>
            <a:off x="1760777" y="3428212"/>
            <a:ext cx="8668560" cy="2805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Introduction to the Concept of Personal Realities</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Begin by explaining that each person experiences the world in a unique way, based on their own background, experiences, and perspectives. Emphasise that no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two people have the same reality</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and this exercise will help them explore their own perspectives while understanding the viewpoints of others.</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93E8B291-6B14-F156-DBA1-A6BE5C15A9CA}"/>
              </a:ext>
            </a:extLst>
          </p:cNvPr>
          <p:cNvCxnSpPr>
            <a:cxnSpLocks/>
          </p:cNvCxnSpPr>
          <p:nvPr/>
        </p:nvCxnSpPr>
        <p:spPr>
          <a:xfrm flipH="1">
            <a:off x="1431422" y="388376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04F4E6-A4CD-68D8-C369-CA0227745295}"/>
              </a:ext>
            </a:extLst>
          </p:cNvPr>
          <p:cNvGrpSpPr/>
          <p:nvPr/>
        </p:nvGrpSpPr>
        <p:grpSpPr>
          <a:xfrm>
            <a:off x="469481" y="3578067"/>
            <a:ext cx="1420700" cy="893966"/>
            <a:chOff x="5728181" y="1253145"/>
            <a:chExt cx="1546707" cy="973255"/>
          </a:xfrm>
        </p:grpSpPr>
        <p:sp>
          <p:nvSpPr>
            <p:cNvPr id="18" name="Oval 17">
              <a:extLst>
                <a:ext uri="{FF2B5EF4-FFF2-40B4-BE49-F238E27FC236}">
                  <a16:creationId xmlns:a16="http://schemas.microsoft.com/office/drawing/2014/main" id="{CBA906D9-AD5D-9FDB-43AB-26408865D39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48A6D24-59E2-A7F6-EAA9-BC7A9ED45FC1}"/>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
        <p:nvSpPr>
          <p:cNvPr id="3" name="Google Shape;145;p2">
            <a:extLst>
              <a:ext uri="{FF2B5EF4-FFF2-40B4-BE49-F238E27FC236}">
                <a16:creationId xmlns:a16="http://schemas.microsoft.com/office/drawing/2014/main" id="{52D34569-4E54-F8B7-5279-B6460A2C897D}"/>
              </a:ext>
            </a:extLst>
          </p:cNvPr>
          <p:cNvSpPr txBox="1">
            <a:spLocks/>
          </p:cNvSpPr>
          <p:nvPr/>
        </p:nvSpPr>
        <p:spPr>
          <a:xfrm>
            <a:off x="0" y="639397"/>
            <a:ext cx="718028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Step-by-Step Guide for Educators:</a:t>
            </a:r>
          </a:p>
        </p:txBody>
      </p:sp>
    </p:spTree>
    <p:extLst>
      <p:ext uri="{BB962C8B-B14F-4D97-AF65-F5344CB8AC3E}">
        <p14:creationId xmlns:p14="http://schemas.microsoft.com/office/powerpoint/2010/main" val="15179812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DB0D-2A09-18E3-9DA9-8F50A45012C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B32D309-2889-7E22-3867-91BB6587020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D8A1DC9A-7FC8-5563-DDC4-8358A1E8419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D5B684-EC47-304B-C7A2-8E61E5427C2E}"/>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1099690-60E4-8BC3-B76D-ACABBEE87026}"/>
              </a:ext>
            </a:extLst>
          </p:cNvPr>
          <p:cNvSpPr/>
          <p:nvPr/>
        </p:nvSpPr>
        <p:spPr>
          <a:xfrm>
            <a:off x="534081" y="1359783"/>
            <a:ext cx="10359712" cy="481298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7F9B2FD-0BC6-EE7F-C517-C4BA8D010873}"/>
              </a:ext>
            </a:extLst>
          </p:cNvPr>
          <p:cNvSpPr txBox="1">
            <a:spLocks/>
          </p:cNvSpPr>
          <p:nvPr/>
        </p:nvSpPr>
        <p:spPr>
          <a:xfrm>
            <a:off x="1761720" y="1687247"/>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Set the Scene:</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Ask participants to close their eyes and imagine how they perceive the world in the context of climate change and community. </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Encourage them to think about how they personally feel when facing climate-related issues, how they see the world around them, and how these experiences shape their understanding of the crisis:</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How do you feel about climate change?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When you read the news, what does the world look like to you?</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How do the way you see the world shape the way you understand the climate crisis?</a:t>
            </a: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4E797D76-C74D-C72F-822E-CCC40AB070FF}"/>
              </a:ext>
            </a:extLst>
          </p:cNvPr>
          <p:cNvCxnSpPr>
            <a:cxnSpLocks/>
          </p:cNvCxnSpPr>
          <p:nvPr/>
        </p:nvCxnSpPr>
        <p:spPr>
          <a:xfrm flipH="1">
            <a:off x="1432365" y="2176671"/>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E06EF1-D805-B54E-E299-C2506D50D237}"/>
              </a:ext>
            </a:extLst>
          </p:cNvPr>
          <p:cNvGrpSpPr/>
          <p:nvPr/>
        </p:nvGrpSpPr>
        <p:grpSpPr>
          <a:xfrm>
            <a:off x="470424" y="1870969"/>
            <a:ext cx="1420700" cy="893966"/>
            <a:chOff x="5728181" y="1253145"/>
            <a:chExt cx="1546707" cy="973255"/>
          </a:xfrm>
        </p:grpSpPr>
        <p:sp>
          <p:nvSpPr>
            <p:cNvPr id="18" name="Oval 17">
              <a:extLst>
                <a:ext uri="{FF2B5EF4-FFF2-40B4-BE49-F238E27FC236}">
                  <a16:creationId xmlns:a16="http://schemas.microsoft.com/office/drawing/2014/main" id="{F5FFA65E-5617-9E69-776F-5653294DFD2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ADA9025A-D181-5315-1FA1-26A9F172A45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28563429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95917-7811-126F-0360-860BB0E71E1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366CCB1-A23E-1E21-61F8-9344FE9131DA}"/>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C9C5FB4B-4741-7158-6DBB-17D7A194A3B9}"/>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3AD0007-495C-C36F-FDBB-F1F9D57E381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9042DECF-0F5A-72B3-7EE6-E2B59D9AC6B1}"/>
              </a:ext>
            </a:extLst>
          </p:cNvPr>
          <p:cNvSpPr/>
          <p:nvPr/>
        </p:nvSpPr>
        <p:spPr>
          <a:xfrm>
            <a:off x="534081" y="1359783"/>
            <a:ext cx="10359712" cy="481298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680314B-3ACD-6E55-F1C8-FC349ADF39E2}"/>
              </a:ext>
            </a:extLst>
          </p:cNvPr>
          <p:cNvSpPr txBox="1">
            <a:spLocks/>
          </p:cNvSpPr>
          <p:nvPr/>
        </p:nvSpPr>
        <p:spPr>
          <a:xfrm>
            <a:off x="1761720" y="1687247"/>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Recording and Sharing Perspectives:</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Have each participant take a few minutes to write or draw their perception of the world in relation to climate change and community. </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Prompts can include: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What do you see when you think about the climate crisis?</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What emotions do you feel when thinking about your community’s response to climate change?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How do you view your role in addressing the crisis?</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193F5BBC-AF85-9246-0AF1-28D8DCADAEE6}"/>
              </a:ext>
            </a:extLst>
          </p:cNvPr>
          <p:cNvCxnSpPr>
            <a:cxnSpLocks/>
          </p:cNvCxnSpPr>
          <p:nvPr/>
        </p:nvCxnSpPr>
        <p:spPr>
          <a:xfrm flipH="1">
            <a:off x="1432365" y="2176671"/>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E021F8D-E283-C57F-8E2C-1D576A8ABBF1}"/>
              </a:ext>
            </a:extLst>
          </p:cNvPr>
          <p:cNvGrpSpPr/>
          <p:nvPr/>
        </p:nvGrpSpPr>
        <p:grpSpPr>
          <a:xfrm>
            <a:off x="470424" y="1870969"/>
            <a:ext cx="1420700" cy="893966"/>
            <a:chOff x="5728181" y="1253145"/>
            <a:chExt cx="1546707" cy="973255"/>
          </a:xfrm>
        </p:grpSpPr>
        <p:sp>
          <p:nvSpPr>
            <p:cNvPr id="18" name="Oval 17">
              <a:extLst>
                <a:ext uri="{FF2B5EF4-FFF2-40B4-BE49-F238E27FC236}">
                  <a16:creationId xmlns:a16="http://schemas.microsoft.com/office/drawing/2014/main" id="{9F4A648C-F01B-7E17-92C9-99B38E1FF5D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D41B1A62-D3CC-85A8-55E5-5CC0699111C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1433833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D85F3-FDAB-482E-4754-1940DA60D5E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F5BB34C-0027-DD97-32F0-57165D10AB41}"/>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F873223-83F1-9A12-5E0E-A1F316C8FE7D}"/>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DB9761D-4CAD-9C91-0342-0A75610655F5}"/>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455BBBE-CEB5-301E-0F6F-89C93FE1805F}"/>
              </a:ext>
            </a:extLst>
          </p:cNvPr>
          <p:cNvSpPr/>
          <p:nvPr/>
        </p:nvSpPr>
        <p:spPr>
          <a:xfrm>
            <a:off x="534081" y="1134931"/>
            <a:ext cx="10359712" cy="5198544"/>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49207165-92C2-3D62-0D12-A21EF9CD290C}"/>
              </a:ext>
            </a:extLst>
          </p:cNvPr>
          <p:cNvSpPr txBox="1">
            <a:spLocks/>
          </p:cNvSpPr>
          <p:nvPr/>
        </p:nvSpPr>
        <p:spPr>
          <a:xfrm>
            <a:off x="1761720" y="1462395"/>
            <a:ext cx="8668560" cy="1741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Encourage participants:</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Encourage participants to focus on their own experiences and perspectives without worrying about whether others will agree or disagree.</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279C35F-C435-7478-9860-B0DD95B4D9D5}"/>
              </a:ext>
            </a:extLst>
          </p:cNvPr>
          <p:cNvCxnSpPr>
            <a:cxnSpLocks/>
          </p:cNvCxnSpPr>
          <p:nvPr/>
        </p:nvCxnSpPr>
        <p:spPr>
          <a:xfrm flipH="1">
            <a:off x="1432365" y="195181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60A1493-BF69-07FC-EEDE-B554E4F93BA1}"/>
              </a:ext>
            </a:extLst>
          </p:cNvPr>
          <p:cNvGrpSpPr/>
          <p:nvPr/>
        </p:nvGrpSpPr>
        <p:grpSpPr>
          <a:xfrm>
            <a:off x="470424" y="1646117"/>
            <a:ext cx="1420700" cy="893966"/>
            <a:chOff x="5728181" y="1253145"/>
            <a:chExt cx="1546707" cy="973255"/>
          </a:xfrm>
        </p:grpSpPr>
        <p:sp>
          <p:nvSpPr>
            <p:cNvPr id="18" name="Oval 17">
              <a:extLst>
                <a:ext uri="{FF2B5EF4-FFF2-40B4-BE49-F238E27FC236}">
                  <a16:creationId xmlns:a16="http://schemas.microsoft.com/office/drawing/2014/main" id="{8CD36157-ADF6-EB2A-9CF1-80B895967B8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FE2EE64-FABA-EA43-EE68-615E6CF1D16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
        <p:nvSpPr>
          <p:cNvPr id="3" name="Text Placeholder 3">
            <a:extLst>
              <a:ext uri="{FF2B5EF4-FFF2-40B4-BE49-F238E27FC236}">
                <a16:creationId xmlns:a16="http://schemas.microsoft.com/office/drawing/2014/main" id="{A4990105-2206-B66B-45CC-3EA3D0DB3A78}"/>
              </a:ext>
            </a:extLst>
          </p:cNvPr>
          <p:cNvSpPr txBox="1">
            <a:spLocks/>
          </p:cNvSpPr>
          <p:nvPr/>
        </p:nvSpPr>
        <p:spPr>
          <a:xfrm>
            <a:off x="1774686" y="3789764"/>
            <a:ext cx="8668560" cy="1741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Group Sharing:</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Once participants have recorded their thoughts, ask them to share their personal “world” with the group. Each person is invited to describe what they wrote or drew, explaining how they see the climate crisis, their role in it, and how they experience community (or lack thereof) in this context.</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B7E3AE0-6DAD-9963-EA0F-381EB10BD028}"/>
              </a:ext>
            </a:extLst>
          </p:cNvPr>
          <p:cNvCxnSpPr>
            <a:cxnSpLocks/>
          </p:cNvCxnSpPr>
          <p:nvPr/>
        </p:nvCxnSpPr>
        <p:spPr>
          <a:xfrm flipH="1">
            <a:off x="1445331" y="4279188"/>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502F0D2-C30A-2938-108E-398095D2C7E0}"/>
              </a:ext>
            </a:extLst>
          </p:cNvPr>
          <p:cNvGrpSpPr/>
          <p:nvPr/>
        </p:nvGrpSpPr>
        <p:grpSpPr>
          <a:xfrm>
            <a:off x="483390" y="3973486"/>
            <a:ext cx="1420700" cy="893966"/>
            <a:chOff x="5728181" y="1253145"/>
            <a:chExt cx="1546707" cy="973255"/>
          </a:xfrm>
        </p:grpSpPr>
        <p:sp>
          <p:nvSpPr>
            <p:cNvPr id="7" name="Oval 6">
              <a:extLst>
                <a:ext uri="{FF2B5EF4-FFF2-40B4-BE49-F238E27FC236}">
                  <a16:creationId xmlns:a16="http://schemas.microsoft.com/office/drawing/2014/main" id="{CCA3FF82-80CE-F226-CC2B-212CF348F221}"/>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6CB97CE0-D1A2-6D67-0A2D-41A3CEEBCABA}"/>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05</a:t>
              </a:r>
            </a:p>
          </p:txBody>
        </p:sp>
      </p:grpSp>
    </p:spTree>
    <p:extLst>
      <p:ext uri="{BB962C8B-B14F-4D97-AF65-F5344CB8AC3E}">
        <p14:creationId xmlns:p14="http://schemas.microsoft.com/office/powerpoint/2010/main" val="2776500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F63C0-28A6-BBD6-D0E2-9A24606A991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9F0E5EA-4BF1-72E4-D314-2B9B150B4487}"/>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EB20283C-A1D2-B200-8881-A4987A1E0357}"/>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8EB6AA7-448A-676C-7A9B-5F82188D85D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7C9B786-B4E5-509A-4D16-40DD28DDFCDB}"/>
              </a:ext>
            </a:extLst>
          </p:cNvPr>
          <p:cNvSpPr/>
          <p:nvPr/>
        </p:nvSpPr>
        <p:spPr>
          <a:xfrm>
            <a:off x="534081" y="1164911"/>
            <a:ext cx="10359712" cy="519854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999E915-8DAC-C49C-32E4-66766DE5C7A4}"/>
              </a:ext>
            </a:extLst>
          </p:cNvPr>
          <p:cNvSpPr txBox="1">
            <a:spLocks/>
          </p:cNvSpPr>
          <p:nvPr/>
        </p:nvSpPr>
        <p:spPr>
          <a:xfrm>
            <a:off x="1761720" y="1492375"/>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Reflection and Empathy:</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After each person has shared, encourage group members to reflect on the similarities and differences between their perspectives. </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Ask questions like: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How did it feel to share your world with others?</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What surprised you about someone else’s perspective?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How does understanding others’ realities help you feel more connected or empowered?</a:t>
            </a: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This phase of the game is critical for building empathy and recognizing that while individuals may experience the climate crisis differently, there are common threads that can unite them </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3FD47076-F737-08C4-CDFB-CCDE9AA4EC18}"/>
              </a:ext>
            </a:extLst>
          </p:cNvPr>
          <p:cNvCxnSpPr>
            <a:cxnSpLocks/>
          </p:cNvCxnSpPr>
          <p:nvPr/>
        </p:nvCxnSpPr>
        <p:spPr>
          <a:xfrm flipH="1">
            <a:off x="1432365" y="198179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F90AE9C-7F2B-713C-F720-83D2A2C807D5}"/>
              </a:ext>
            </a:extLst>
          </p:cNvPr>
          <p:cNvGrpSpPr/>
          <p:nvPr/>
        </p:nvGrpSpPr>
        <p:grpSpPr>
          <a:xfrm>
            <a:off x="470424" y="1676097"/>
            <a:ext cx="1420700" cy="893966"/>
            <a:chOff x="5728181" y="1253145"/>
            <a:chExt cx="1546707" cy="973255"/>
          </a:xfrm>
        </p:grpSpPr>
        <p:sp>
          <p:nvSpPr>
            <p:cNvPr id="18" name="Oval 17">
              <a:extLst>
                <a:ext uri="{FF2B5EF4-FFF2-40B4-BE49-F238E27FC236}">
                  <a16:creationId xmlns:a16="http://schemas.microsoft.com/office/drawing/2014/main" id="{38A8E440-9CE6-ED3D-C7E4-005E6CF0CD6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4395ED2-73A3-E5AE-2EB1-8CD5399F57C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06</a:t>
              </a:r>
            </a:p>
          </p:txBody>
        </p:sp>
      </p:grpSp>
    </p:spTree>
    <p:extLst>
      <p:ext uri="{BB962C8B-B14F-4D97-AF65-F5344CB8AC3E}">
        <p14:creationId xmlns:p14="http://schemas.microsoft.com/office/powerpoint/2010/main" val="17005422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6778E-4103-48A8-DD49-9884C892FC9D}"/>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781512E-CEC0-C9A9-4E2B-2980E31B667B}"/>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6473F09-5AD5-C6D6-3202-0873204450E3}"/>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091556C-58E0-CEF6-D280-4F1CB426B434}"/>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DAEB5199-9CAC-E5C3-FFA5-64C6B3F49740}"/>
              </a:ext>
            </a:extLst>
          </p:cNvPr>
          <p:cNvSpPr/>
          <p:nvPr/>
        </p:nvSpPr>
        <p:spPr>
          <a:xfrm>
            <a:off x="639012" y="638341"/>
            <a:ext cx="10359712" cy="577628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4EF19375-C467-269A-63E7-37AA64A0A82D}"/>
              </a:ext>
            </a:extLst>
          </p:cNvPr>
          <p:cNvSpPr txBox="1">
            <a:spLocks/>
          </p:cNvSpPr>
          <p:nvPr/>
        </p:nvSpPr>
        <p:spPr>
          <a:xfrm>
            <a:off x="1866650" y="965806"/>
            <a:ext cx="8997915" cy="28247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Creating a Common Reality:</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After discussing individual perspectives, guide the group in a conversation about how these different views can come together to form a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shared reality</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Ask participants to identify common concerns, values, and hopes, and how they can work together to create a community that supports each other in addressing the climate crisis.</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DD3B3A4A-FF99-E686-90E1-6AA0668CC626}"/>
              </a:ext>
            </a:extLst>
          </p:cNvPr>
          <p:cNvCxnSpPr>
            <a:cxnSpLocks/>
          </p:cNvCxnSpPr>
          <p:nvPr/>
        </p:nvCxnSpPr>
        <p:spPr>
          <a:xfrm flipH="1">
            <a:off x="1537296" y="145522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ED867F4-A4F8-12E1-0E6C-BC58E8E31100}"/>
              </a:ext>
            </a:extLst>
          </p:cNvPr>
          <p:cNvGrpSpPr/>
          <p:nvPr/>
        </p:nvGrpSpPr>
        <p:grpSpPr>
          <a:xfrm>
            <a:off x="575355" y="1149527"/>
            <a:ext cx="1420700" cy="893966"/>
            <a:chOff x="5728181" y="1253145"/>
            <a:chExt cx="1546707" cy="973255"/>
          </a:xfrm>
        </p:grpSpPr>
        <p:sp>
          <p:nvSpPr>
            <p:cNvPr id="18" name="Oval 17">
              <a:extLst>
                <a:ext uri="{FF2B5EF4-FFF2-40B4-BE49-F238E27FC236}">
                  <a16:creationId xmlns:a16="http://schemas.microsoft.com/office/drawing/2014/main" id="{65F8DE15-C80E-8716-DDC3-D377D4F91A7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ED9247D-0107-B5A2-920D-0280985C10D4}"/>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07</a:t>
              </a:r>
            </a:p>
          </p:txBody>
        </p:sp>
      </p:grpSp>
      <p:sp>
        <p:nvSpPr>
          <p:cNvPr id="3" name="Text Placeholder 3">
            <a:extLst>
              <a:ext uri="{FF2B5EF4-FFF2-40B4-BE49-F238E27FC236}">
                <a16:creationId xmlns:a16="http://schemas.microsoft.com/office/drawing/2014/main" id="{1E6D3324-5750-C815-8900-0CEACDF8C639}"/>
              </a:ext>
            </a:extLst>
          </p:cNvPr>
          <p:cNvSpPr txBox="1">
            <a:spLocks/>
          </p:cNvSpPr>
          <p:nvPr/>
        </p:nvSpPr>
        <p:spPr>
          <a:xfrm>
            <a:off x="1890418" y="3786147"/>
            <a:ext cx="8997915" cy="28247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Closing:</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Conclude by reinforcing the idea that while each person’s reality is unique, coming together to share these perspectives can create a stronger, more resilient community. Encourage participants to continue being open, vulnerable, and empathetic as they work to build connections both within this group and in their broader communities.</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85A9CE5E-0ADE-10B1-FDC1-ECD52B44F7FB}"/>
              </a:ext>
            </a:extLst>
          </p:cNvPr>
          <p:cNvCxnSpPr>
            <a:cxnSpLocks/>
          </p:cNvCxnSpPr>
          <p:nvPr/>
        </p:nvCxnSpPr>
        <p:spPr>
          <a:xfrm flipH="1">
            <a:off x="1561064" y="4275570"/>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020C8903-D6BC-7EFA-1A26-3A7D66117BFC}"/>
              </a:ext>
            </a:extLst>
          </p:cNvPr>
          <p:cNvGrpSpPr/>
          <p:nvPr/>
        </p:nvGrpSpPr>
        <p:grpSpPr>
          <a:xfrm>
            <a:off x="599123" y="3969868"/>
            <a:ext cx="1420700" cy="893966"/>
            <a:chOff x="5728181" y="1253145"/>
            <a:chExt cx="1546707" cy="973255"/>
          </a:xfrm>
        </p:grpSpPr>
        <p:sp>
          <p:nvSpPr>
            <p:cNvPr id="7" name="Oval 6">
              <a:extLst>
                <a:ext uri="{FF2B5EF4-FFF2-40B4-BE49-F238E27FC236}">
                  <a16:creationId xmlns:a16="http://schemas.microsoft.com/office/drawing/2014/main" id="{24D90F3F-A0AB-F1C9-983C-18D32A212802}"/>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DAD1CBC1-9E35-E806-0C3C-5BCA5A2035D4}"/>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08</a:t>
              </a:r>
            </a:p>
          </p:txBody>
        </p:sp>
      </p:grpSp>
    </p:spTree>
    <p:extLst>
      <p:ext uri="{BB962C8B-B14F-4D97-AF65-F5344CB8AC3E}">
        <p14:creationId xmlns:p14="http://schemas.microsoft.com/office/powerpoint/2010/main" val="4163673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DEBE6-FB18-8A0A-A9D1-64835A67176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5F56ED-8C7C-2400-CCB3-538451419CC2}"/>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1CA23CB1-184B-B93F-CC45-AFBC42A7594C}"/>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0BDF799-7812-A295-9FE9-3212632DF7B8}"/>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AA0A016-2D2F-A35C-E2C6-134DC5BA0AE3}"/>
              </a:ext>
            </a:extLst>
          </p:cNvPr>
          <p:cNvSpPr txBox="1">
            <a:spLocks/>
          </p:cNvSpPr>
          <p:nvPr/>
        </p:nvSpPr>
        <p:spPr>
          <a:xfrm>
            <a:off x="521183" y="1534095"/>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We live in a world where the seriousness of and responsibility for climate change is collectively denied through silence and obfuscation</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0C0B3667-4085-524D-ABBE-8CDB287F26DC}"/>
              </a:ext>
            </a:extLst>
          </p:cNvPr>
          <p:cNvSpPr txBox="1">
            <a:spLocks/>
          </p:cNvSpPr>
          <p:nvPr/>
        </p:nvSpPr>
        <p:spPr>
          <a:xfrm>
            <a:off x="4359689" y="1534095"/>
            <a:ext cx="7039832"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Socially organised denial’ is a concept from social science. This concept describes a situation where people know about climate change, but where this knowledge is disconnected from political, social and private life. </a:t>
            </a:r>
          </a:p>
          <a:p>
            <a:pPr marL="0" indent="0">
              <a:lnSpc>
                <a:spcPts val="23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This plays out in different ways: at the dinner table, your mother asks you to talk about something “more positive” when you bring up climate change. In the public realm, real climate change stories of loss and damage in the Philippines and Spain and California (and Pakistan and Morocco and China and so on) don’t make headlines. This form of denialism makes it easier for people to avoid the topic of climate change and can partly explain the lack of collective climate action.</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74364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lstStyle/>
          <a:p>
            <a:r>
              <a:rPr lang="en-US" dirty="0"/>
              <a:t>Any Questions?</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dirty="0"/>
              <a:t>Thank you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lstStyle/>
          <a:p>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a:t>
            </a:r>
            <a:r>
              <a:rPr lang="en-US" sz="4200" b="1"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.eu</a:t>
            </a:r>
            <a:endParaRPr lang="en-US" sz="4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003AF-211E-5D98-A9F8-3A2FE26A3F1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77124A5-3240-1AE1-ACC7-C485129BD506}"/>
              </a:ext>
            </a:extLst>
          </p:cNvPr>
          <p:cNvPicPr>
            <a:picLocks noChangeAspect="1"/>
          </p:cNvPicPr>
          <p:nvPr/>
        </p:nvPicPr>
        <p:blipFill rotWithShape="1">
          <a:blip r:embed="rId2"/>
          <a:srcRect l="-16994" t="48091" r="16994" b="17900"/>
          <a:stretch/>
        </p:blipFill>
        <p:spPr>
          <a:xfrm>
            <a:off x="5666203" y="2706037"/>
            <a:ext cx="6525797" cy="3329003"/>
          </a:xfrm>
          <a:prstGeom prst="rect">
            <a:avLst/>
          </a:prstGeom>
        </p:spPr>
      </p:pic>
      <p:sp>
        <p:nvSpPr>
          <p:cNvPr id="11" name="Google Shape;133;p1">
            <a:extLst>
              <a:ext uri="{FF2B5EF4-FFF2-40B4-BE49-F238E27FC236}">
                <a16:creationId xmlns:a16="http://schemas.microsoft.com/office/drawing/2014/main" id="{F7FDE0B5-D4BD-8BF3-99E8-003816D736DE}"/>
              </a:ext>
            </a:extLst>
          </p:cNvPr>
          <p:cNvSpPr/>
          <p:nvPr/>
        </p:nvSpPr>
        <p:spPr>
          <a:xfrm rot="10800000">
            <a:off x="17752" y="2706037"/>
            <a:ext cx="12174247" cy="3662316"/>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57A2A2B-9C9F-EE2A-68DA-D2A672777B55}"/>
              </a:ext>
            </a:extLst>
          </p:cNvPr>
          <p:cNvSpPr/>
          <p:nvPr/>
        </p:nvSpPr>
        <p:spPr>
          <a:xfrm rot="10800000">
            <a:off x="-1" y="2706037"/>
            <a:ext cx="5741599" cy="3662317"/>
          </a:xfrm>
          <a:prstGeom prst="rect">
            <a:avLst/>
          </a:prstGeom>
          <a:blipFill>
            <a:blip r:embed="rId3">
              <a:alphaModFix amt="73000"/>
            </a:blip>
            <a:srcRect/>
            <a:stretch>
              <a:fillRect l="18162" t="-30830" r="-13527" b="-1890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E79714C-6C77-97F4-178D-9FF2EC632356}"/>
              </a:ext>
            </a:extLst>
          </p:cNvPr>
          <p:cNvSpPr txBox="1">
            <a:spLocks/>
          </p:cNvSpPr>
          <p:nvPr/>
        </p:nvSpPr>
        <p:spPr>
          <a:xfrm>
            <a:off x="651523" y="3256478"/>
            <a:ext cx="2770104" cy="3662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This module is designed to help you: </a:t>
            </a:r>
          </a:p>
        </p:txBody>
      </p:sp>
      <p:sp>
        <p:nvSpPr>
          <p:cNvPr id="2" name="Text Placeholder 3">
            <a:extLst>
              <a:ext uri="{FF2B5EF4-FFF2-40B4-BE49-F238E27FC236}">
                <a16:creationId xmlns:a16="http://schemas.microsoft.com/office/drawing/2014/main" id="{0F716B6E-0A29-0E47-680C-1F2A9F09C54D}"/>
              </a:ext>
            </a:extLst>
          </p:cNvPr>
          <p:cNvSpPr txBox="1">
            <a:spLocks/>
          </p:cNvSpPr>
          <p:nvPr/>
        </p:nvSpPr>
        <p:spPr>
          <a:xfrm>
            <a:off x="684061" y="678426"/>
            <a:ext cx="10808150"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Many of us and our ancestors have risked violence for speaking up (and, sometimes, merely for existing), so the fear of making waves runs deep. Still, by never seizing the chance to create a better world, the biggest risk most of us face in staying quiet is the loss of possible alternatives. We risk locking up our wildest dreams in the recesses of our minds. We miss out on making new friends who may be dreaming the same dreams.</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B37CD1F8-0E11-FCD7-E320-6C6B3AD00EFF}"/>
              </a:ext>
            </a:extLst>
          </p:cNvPr>
          <p:cNvSpPr txBox="1">
            <a:spLocks/>
          </p:cNvSpPr>
          <p:nvPr/>
        </p:nvSpPr>
        <p:spPr>
          <a:xfrm>
            <a:off x="3834580" y="3256478"/>
            <a:ext cx="7197213" cy="3662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600"/>
              </a:lnSpc>
              <a:spcBef>
                <a:spcPts val="0"/>
              </a:spcBef>
            </a:pPr>
            <a:r>
              <a:rPr lang="en-IE" sz="2600" dirty="0">
                <a:solidFill>
                  <a:schemeClr val="bg1"/>
                </a:solidFill>
                <a:latin typeface="Calibri" panose="020F0502020204030204" pitchFamily="34" charset="0"/>
                <a:ea typeface="Calibri" panose="020F0502020204030204" pitchFamily="34" charset="0"/>
                <a:cs typeface="Calibri" panose="020F0502020204030204" pitchFamily="34" charset="0"/>
              </a:rPr>
              <a:t>build the communities you crave</a:t>
            </a:r>
          </a:p>
          <a:p>
            <a:pPr>
              <a:lnSpc>
                <a:spcPts val="2600"/>
              </a:lnSpc>
              <a:spcBef>
                <a:spcPts val="0"/>
              </a:spcBef>
            </a:pPr>
            <a:r>
              <a:rPr lang="en-IE" sz="2600" dirty="0">
                <a:solidFill>
                  <a:schemeClr val="bg1"/>
                </a:solidFill>
                <a:latin typeface="Calibri" panose="020F0502020204030204" pitchFamily="34" charset="0"/>
                <a:ea typeface="Calibri" panose="020F0502020204030204" pitchFamily="34" charset="0"/>
                <a:cs typeface="Calibri" panose="020F0502020204030204" pitchFamily="34" charset="0"/>
              </a:rPr>
              <a:t>get curious about others and the parts of ourselves we may “other”</a:t>
            </a:r>
          </a:p>
          <a:p>
            <a:pPr>
              <a:lnSpc>
                <a:spcPts val="2600"/>
              </a:lnSpc>
              <a:spcBef>
                <a:spcPts val="0"/>
              </a:spcBef>
            </a:pPr>
            <a:r>
              <a:rPr lang="en-IE" sz="2600" dirty="0">
                <a:solidFill>
                  <a:schemeClr val="bg1"/>
                </a:solidFill>
                <a:latin typeface="Calibri" panose="020F0502020204030204" pitchFamily="34" charset="0"/>
                <a:ea typeface="Calibri" panose="020F0502020204030204" pitchFamily="34" charset="0"/>
                <a:cs typeface="Calibri" panose="020F0502020204030204" pitchFamily="34" charset="0"/>
              </a:rPr>
              <a:t>share stories that, first and foremost, resonate with ourselves and, in honouring our true selves, are bound to resonate with others</a:t>
            </a:r>
          </a:p>
          <a:p>
            <a:pPr>
              <a:lnSpc>
                <a:spcPts val="2600"/>
              </a:lnSpc>
              <a:spcBef>
                <a:spcPts val="0"/>
              </a:spcBef>
            </a:pPr>
            <a:endParaRPr lang="sv-SE" sz="26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017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F33F-731B-B194-367A-CA22876ADE6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A5D808C9-930F-04E4-347E-606267D61BE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7886C0B-7022-81D4-D550-1C09BFA623B9}"/>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D909B288-3C59-3201-139D-906D3A132C4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77D5EC4A-29C0-9375-D9E6-079D9196793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02</a:t>
            </a:r>
          </a:p>
        </p:txBody>
      </p:sp>
      <p:cxnSp>
        <p:nvCxnSpPr>
          <p:cNvPr id="20" name="Straight Connector 19">
            <a:extLst>
              <a:ext uri="{FF2B5EF4-FFF2-40B4-BE49-F238E27FC236}">
                <a16:creationId xmlns:a16="http://schemas.microsoft.com/office/drawing/2014/main" id="{CC93F5C7-96FD-6AD3-6608-0450969D00A5}"/>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F783EE-9A7C-E308-5E29-C619AB2BE571}"/>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C42D729-770A-D8CC-3189-9A61E7BC1307}"/>
              </a:ext>
            </a:extLst>
          </p:cNvPr>
          <p:cNvSpPr/>
          <p:nvPr/>
        </p:nvSpPr>
        <p:spPr>
          <a:xfrm>
            <a:off x="5515897" y="2581516"/>
            <a:ext cx="582420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0260699F-8F11-146E-1188-6C65EDEED8D4}"/>
              </a:ext>
            </a:extLst>
          </p:cNvPr>
          <p:cNvSpPr txBox="1"/>
          <p:nvPr/>
        </p:nvSpPr>
        <p:spPr>
          <a:xfrm>
            <a:off x="5722488" y="2600965"/>
            <a:ext cx="5450018" cy="830997"/>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Creative Practices</a:t>
            </a:r>
          </a:p>
        </p:txBody>
      </p:sp>
      <p:pic>
        <p:nvPicPr>
          <p:cNvPr id="29" name="Picture 28">
            <a:extLst>
              <a:ext uri="{FF2B5EF4-FFF2-40B4-BE49-F238E27FC236}">
                <a16:creationId xmlns:a16="http://schemas.microsoft.com/office/drawing/2014/main" id="{290A2022-D81E-4881-3CBE-945DDFFF886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4" name="Text Placeholder 3">
            <a:extLst>
              <a:ext uri="{FF2B5EF4-FFF2-40B4-BE49-F238E27FC236}">
                <a16:creationId xmlns:a16="http://schemas.microsoft.com/office/drawing/2014/main" id="{051AFEBE-ADD6-3E43-487F-BD5558B2CA0B}"/>
              </a:ext>
            </a:extLst>
          </p:cNvPr>
          <p:cNvSpPr txBox="1">
            <a:spLocks/>
          </p:cNvSpPr>
          <p:nvPr/>
        </p:nvSpPr>
        <p:spPr>
          <a:xfrm>
            <a:off x="6096000" y="3733652"/>
            <a:ext cx="5230737"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Learn more about some community-building practices you can do regularly for incremental progress.</a:t>
            </a:r>
          </a:p>
          <a:p>
            <a:pPr marL="0" indent="0" algn="r">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6422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5" y="-8"/>
            <a:ext cx="5595126"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2" y="-2"/>
            <a:ext cx="5038165" cy="4951172"/>
          </a:xfrm>
          <a:prstGeom prst="rect">
            <a:avLst/>
          </a:prstGeom>
          <a:blipFill>
            <a:blip r:embed="rId2">
              <a:alphaModFix amt="73000"/>
            </a:blip>
            <a:srcRect/>
            <a:stretch>
              <a:fillRect l="18129" t="14746" r="-13942" b="-1239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a:spLocks/>
          </p:cNvSpPr>
          <p:nvPr/>
        </p:nvSpPr>
        <p:spPr>
          <a:xfrm>
            <a:off x="485846" y="2479423"/>
            <a:ext cx="4321600"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Conversations are an important part of building community, and how we talk to ourselves and others matter. So, how can we build community through compassionate conversations, and why is it needed in the context of climate change?</a:t>
            </a:r>
          </a:p>
          <a:p>
            <a:pPr marL="0" indent="0">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45F32E8C-AE6F-F29D-D4CC-FD7A864EB59F}"/>
              </a:ext>
            </a:extLst>
          </p:cNvPr>
          <p:cNvSpPr txBox="1">
            <a:spLocks/>
          </p:cNvSpPr>
          <p:nvPr/>
        </p:nvSpPr>
        <p:spPr>
          <a:xfrm>
            <a:off x="6080970" y="706353"/>
            <a:ext cx="5192501" cy="56392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80"/>
              </a:lnSpc>
              <a:spcBef>
                <a:spcPts val="0"/>
              </a:spcBef>
              <a:buClr>
                <a:srgbClr val="E6C8C7"/>
              </a:buClr>
              <a:buNone/>
              <a:tabLst>
                <a:tab pos="4259263" algn="l"/>
              </a:tabLst>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Compassion is built on:</a:t>
            </a:r>
          </a:p>
          <a:p>
            <a:pPr marL="0" indent="0">
              <a:lnSpc>
                <a:spcPts val="2080"/>
              </a:lnSpc>
              <a:spcBef>
                <a:spcPts val="0"/>
              </a:spcBef>
              <a:buClr>
                <a:srgbClr val="E6C8C7"/>
              </a:buClr>
              <a:buNone/>
              <a:tabLst>
                <a:tab pos="42592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080"/>
              </a:lnSpc>
              <a:spcBef>
                <a:spcPts val="0"/>
              </a:spcBef>
              <a:buClr>
                <a:srgbClr val="E6C8C7"/>
              </a:buClr>
              <a:buNone/>
              <a:tabLst>
                <a:tab pos="42592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280"/>
              </a:lnSpc>
              <a:spcBef>
                <a:spcPts val="0"/>
              </a:spcBef>
              <a:buClr>
                <a:srgbClr val="E6C8C7"/>
              </a:buClr>
              <a:buNone/>
              <a:tabLst>
                <a:tab pos="4259263" algn="l"/>
              </a:tabLst>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Acceptance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(acknowledging reality as it is in the here-and-now while being open for things to change)</a:t>
            </a:r>
            <a:r>
              <a:rPr lang="en-IE" sz="24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1</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lvl="0" indent="0">
              <a:lnSpc>
                <a:spcPts val="2280"/>
              </a:lnSpc>
              <a:spcBef>
                <a:spcPts val="0"/>
              </a:spcBef>
              <a:buClr>
                <a:srgbClr val="E6C8C7"/>
              </a:buClr>
              <a:buNone/>
              <a:tabLst>
                <a:tab pos="42592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280"/>
              </a:lnSpc>
              <a:spcBef>
                <a:spcPts val="0"/>
              </a:spcBef>
              <a:buClr>
                <a:srgbClr val="E6C8C7"/>
              </a:buClr>
              <a:buNone/>
              <a:tabLst>
                <a:tab pos="42592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Healthy </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anger</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(expressing non-aggressive anger to protect personal boundaries); </a:t>
            </a:r>
          </a:p>
          <a:p>
            <a:pPr marL="0" lvl="0" indent="0">
              <a:lnSpc>
                <a:spcPts val="2280"/>
              </a:lnSpc>
              <a:spcBef>
                <a:spcPts val="0"/>
              </a:spcBef>
              <a:buClr>
                <a:srgbClr val="E6C8C7"/>
              </a:buClr>
              <a:buNone/>
              <a:tabLst>
                <a:tab pos="42592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280"/>
              </a:lnSpc>
              <a:spcBef>
                <a:spcPts val="0"/>
              </a:spcBef>
              <a:buClr>
                <a:srgbClr val="E6C8C7"/>
              </a:buClr>
              <a:buNone/>
              <a:tabLst>
                <a:tab pos="4259263" algn="l"/>
              </a:tabLst>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Agency</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(the capacity and opportunity to take responsibility); and </a:t>
            </a:r>
          </a:p>
          <a:p>
            <a:pPr marL="0" lvl="0" indent="0">
              <a:lnSpc>
                <a:spcPts val="2280"/>
              </a:lnSpc>
              <a:spcBef>
                <a:spcPts val="0"/>
              </a:spcBef>
              <a:buClr>
                <a:srgbClr val="E6C8C7"/>
              </a:buClr>
              <a:buNone/>
              <a:tabLst>
                <a:tab pos="42592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280"/>
              </a:lnSpc>
              <a:spcBef>
                <a:spcPts val="0"/>
              </a:spcBef>
              <a:buClr>
                <a:srgbClr val="E6C8C7"/>
              </a:buClr>
              <a:buNone/>
              <a:tabLst>
                <a:tab pos="4259263" algn="l"/>
              </a:tabLst>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Authenticity</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(expressing your true wants and needs).</a:t>
            </a:r>
          </a:p>
          <a:p>
            <a:pPr marL="0" lvl="0" indent="0">
              <a:lnSpc>
                <a:spcPts val="2280"/>
              </a:lnSpc>
              <a:spcBef>
                <a:spcPts val="0"/>
              </a:spcBef>
              <a:buClr>
                <a:srgbClr val="E6C8C7"/>
              </a:buClr>
              <a:buNone/>
              <a:tabLst>
                <a:tab pos="42592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080"/>
              </a:lnSpc>
              <a:spcBef>
                <a:spcPts val="0"/>
              </a:spcBef>
              <a:buClr>
                <a:srgbClr val="E6C8C7"/>
              </a:buClr>
              <a:buNone/>
              <a:tabLst>
                <a:tab pos="42592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6" name="Group 25">
            <a:extLst>
              <a:ext uri="{FF2B5EF4-FFF2-40B4-BE49-F238E27FC236}">
                <a16:creationId xmlns:a16="http://schemas.microsoft.com/office/drawing/2014/main" id="{458E2B74-8EA6-C836-E823-E63561D135E1}"/>
              </a:ext>
            </a:extLst>
          </p:cNvPr>
          <p:cNvGrpSpPr/>
          <p:nvPr/>
        </p:nvGrpSpPr>
        <p:grpSpPr>
          <a:xfrm>
            <a:off x="5178620" y="1108964"/>
            <a:ext cx="6218737" cy="767372"/>
            <a:chOff x="5408400" y="3484375"/>
            <a:chExt cx="6218737" cy="767372"/>
          </a:xfrm>
        </p:grpSpPr>
        <p:cxnSp>
          <p:nvCxnSpPr>
            <p:cNvPr id="27" name="Straight Connector 26">
              <a:extLst>
                <a:ext uri="{FF2B5EF4-FFF2-40B4-BE49-F238E27FC236}">
                  <a16:creationId xmlns:a16="http://schemas.microsoft.com/office/drawing/2014/main" id="{ACDDDA32-D05C-DD4F-6FBF-96965A3096BA}"/>
                </a:ext>
              </a:extLst>
            </p:cNvPr>
            <p:cNvCxnSpPr>
              <a:cxnSpLocks/>
            </p:cNvCxnSpPr>
            <p:nvPr/>
          </p:nvCxnSpPr>
          <p:spPr>
            <a:xfrm flipH="1">
              <a:off x="5905995" y="3751599"/>
              <a:ext cx="572114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D7C4B1F-2778-79AB-9A35-C6752B1CA263}"/>
                </a:ext>
              </a:extLst>
            </p:cNvPr>
            <p:cNvGrpSpPr/>
            <p:nvPr/>
          </p:nvGrpSpPr>
          <p:grpSpPr>
            <a:xfrm>
              <a:off x="5408400" y="3484375"/>
              <a:ext cx="735518" cy="767372"/>
              <a:chOff x="6014779" y="1253145"/>
              <a:chExt cx="932855" cy="973255"/>
            </a:xfrm>
          </p:grpSpPr>
          <p:sp>
            <p:nvSpPr>
              <p:cNvPr id="29" name="Oval 28">
                <a:extLst>
                  <a:ext uri="{FF2B5EF4-FFF2-40B4-BE49-F238E27FC236}">
                    <a16:creationId xmlns:a16="http://schemas.microsoft.com/office/drawing/2014/main" id="{624658C5-A354-4219-C0A2-DDA6F4261FA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B1177AB4-F0B8-182D-D7D8-77AE4558DA2F}"/>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01</a:t>
                </a:r>
              </a:p>
            </p:txBody>
          </p:sp>
        </p:grpSp>
      </p:grpSp>
      <p:sp>
        <p:nvSpPr>
          <p:cNvPr id="10" name="Google Shape;145;p2">
            <a:extLst>
              <a:ext uri="{FF2B5EF4-FFF2-40B4-BE49-F238E27FC236}">
                <a16:creationId xmlns:a16="http://schemas.microsoft.com/office/drawing/2014/main" id="{BF945801-4232-7023-1E61-DB48E5DC4F04}"/>
              </a:ext>
            </a:extLst>
          </p:cNvPr>
          <p:cNvSpPr txBox="1">
            <a:spLocks/>
          </p:cNvSpPr>
          <p:nvPr/>
        </p:nvSpPr>
        <p:spPr>
          <a:xfrm>
            <a:off x="-15722" y="439713"/>
            <a:ext cx="382080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Compassionate</a:t>
            </a:r>
          </a:p>
        </p:txBody>
      </p:sp>
      <p:sp>
        <p:nvSpPr>
          <p:cNvPr id="12" name="Google Shape;145;p2">
            <a:extLst>
              <a:ext uri="{FF2B5EF4-FFF2-40B4-BE49-F238E27FC236}">
                <a16:creationId xmlns:a16="http://schemas.microsoft.com/office/drawing/2014/main" id="{4604794B-75E4-4C1A-BAAC-52E7B9F86FE2}"/>
              </a:ext>
            </a:extLst>
          </p:cNvPr>
          <p:cNvSpPr txBox="1">
            <a:spLocks/>
          </p:cNvSpPr>
          <p:nvPr/>
        </p:nvSpPr>
        <p:spPr>
          <a:xfrm>
            <a:off x="-15722" y="1215319"/>
            <a:ext cx="353935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Conversations </a:t>
            </a:r>
          </a:p>
        </p:txBody>
      </p:sp>
      <p:sp>
        <p:nvSpPr>
          <p:cNvPr id="14" name="TextBox 13">
            <a:extLst>
              <a:ext uri="{FF2B5EF4-FFF2-40B4-BE49-F238E27FC236}">
                <a16:creationId xmlns:a16="http://schemas.microsoft.com/office/drawing/2014/main" id="{D65DFEDD-2192-552A-CD1E-9B6C20B67643}"/>
              </a:ext>
            </a:extLst>
          </p:cNvPr>
          <p:cNvSpPr txBox="1"/>
          <p:nvPr/>
        </p:nvSpPr>
        <p:spPr>
          <a:xfrm>
            <a:off x="5992056" y="5723138"/>
            <a:ext cx="5370327" cy="345094"/>
          </a:xfrm>
          <a:prstGeom prst="rect">
            <a:avLst/>
          </a:prstGeom>
          <a:noFill/>
        </p:spPr>
        <p:txBody>
          <a:bodyPr wrap="square">
            <a:spAutoFit/>
          </a:bodyPr>
          <a:lstStyle/>
          <a:p>
            <a:pPr>
              <a:lnSpc>
                <a:spcPts val="2100"/>
              </a:lnSpc>
              <a:tabLst>
                <a:tab pos="174625" algn="l"/>
              </a:tabLst>
            </a:pPr>
            <a:r>
              <a:rPr lang="en-IE" sz="15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1</a:t>
            </a:r>
            <a:r>
              <a:rPr lang="en-IE" sz="1500" dirty="0">
                <a:solidFill>
                  <a:srgbClr val="404040"/>
                </a:solidFill>
                <a:latin typeface="Calibri" panose="020F0502020204030204" pitchFamily="34" charset="0"/>
                <a:ea typeface="Calibri" panose="020F0502020204030204" pitchFamily="34" charset="0"/>
                <a:cs typeface="Calibri" panose="020F0502020204030204" pitchFamily="34" charset="0"/>
              </a:rPr>
              <a:t> 	These four A’s are listed in “The Myth of Normal” by Gabor Maté</a:t>
            </a:r>
            <a:endParaRPr lang="en-US" sz="1500" dirty="0">
              <a:solidFill>
                <a:srgbClr val="404040"/>
              </a:solidFill>
            </a:endParaRPr>
          </a:p>
        </p:txBody>
      </p:sp>
      <p:grpSp>
        <p:nvGrpSpPr>
          <p:cNvPr id="17" name="Group 16">
            <a:extLst>
              <a:ext uri="{FF2B5EF4-FFF2-40B4-BE49-F238E27FC236}">
                <a16:creationId xmlns:a16="http://schemas.microsoft.com/office/drawing/2014/main" id="{C35C1F00-0FE1-0B1F-8D34-172B174596A5}"/>
              </a:ext>
            </a:extLst>
          </p:cNvPr>
          <p:cNvGrpSpPr/>
          <p:nvPr/>
        </p:nvGrpSpPr>
        <p:grpSpPr>
          <a:xfrm>
            <a:off x="5178620" y="2353966"/>
            <a:ext cx="6218737" cy="767372"/>
            <a:chOff x="5408400" y="3484375"/>
            <a:chExt cx="6218737" cy="767372"/>
          </a:xfrm>
        </p:grpSpPr>
        <p:cxnSp>
          <p:nvCxnSpPr>
            <p:cNvPr id="19" name="Straight Connector 18">
              <a:extLst>
                <a:ext uri="{FF2B5EF4-FFF2-40B4-BE49-F238E27FC236}">
                  <a16:creationId xmlns:a16="http://schemas.microsoft.com/office/drawing/2014/main" id="{C0624B77-5304-9E4B-7D3A-C967A76ACDDE}"/>
                </a:ext>
              </a:extLst>
            </p:cNvPr>
            <p:cNvCxnSpPr>
              <a:cxnSpLocks/>
            </p:cNvCxnSpPr>
            <p:nvPr/>
          </p:nvCxnSpPr>
          <p:spPr>
            <a:xfrm flipH="1">
              <a:off x="5905995" y="3751599"/>
              <a:ext cx="572114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063663FB-A69E-2474-DD5E-BC944D1A6DDF}"/>
                </a:ext>
              </a:extLst>
            </p:cNvPr>
            <p:cNvGrpSpPr/>
            <p:nvPr/>
          </p:nvGrpSpPr>
          <p:grpSpPr>
            <a:xfrm>
              <a:off x="5408400" y="3484375"/>
              <a:ext cx="735518" cy="767372"/>
              <a:chOff x="6014779" y="1253145"/>
              <a:chExt cx="932855" cy="973255"/>
            </a:xfrm>
          </p:grpSpPr>
          <p:sp>
            <p:nvSpPr>
              <p:cNvPr id="41" name="Oval 40">
                <a:extLst>
                  <a:ext uri="{FF2B5EF4-FFF2-40B4-BE49-F238E27FC236}">
                    <a16:creationId xmlns:a16="http://schemas.microsoft.com/office/drawing/2014/main" id="{CD9778E7-C4B5-30B6-792B-C68A7D574E04}"/>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3">
                <a:extLst>
                  <a:ext uri="{FF2B5EF4-FFF2-40B4-BE49-F238E27FC236}">
                    <a16:creationId xmlns:a16="http://schemas.microsoft.com/office/drawing/2014/main" id="{2A2767CE-5467-D4C0-7504-456CFA06083A}"/>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02</a:t>
                </a:r>
              </a:p>
            </p:txBody>
          </p:sp>
        </p:grpSp>
      </p:grpSp>
      <p:grpSp>
        <p:nvGrpSpPr>
          <p:cNvPr id="43" name="Group 42">
            <a:extLst>
              <a:ext uri="{FF2B5EF4-FFF2-40B4-BE49-F238E27FC236}">
                <a16:creationId xmlns:a16="http://schemas.microsoft.com/office/drawing/2014/main" id="{9109E5FA-DCC5-8E9F-072F-0777128DA6A2}"/>
              </a:ext>
            </a:extLst>
          </p:cNvPr>
          <p:cNvGrpSpPr/>
          <p:nvPr/>
        </p:nvGrpSpPr>
        <p:grpSpPr>
          <a:xfrm>
            <a:off x="5178620" y="3517686"/>
            <a:ext cx="6218737" cy="767372"/>
            <a:chOff x="5408400" y="3484375"/>
            <a:chExt cx="6218737" cy="767372"/>
          </a:xfrm>
        </p:grpSpPr>
        <p:cxnSp>
          <p:nvCxnSpPr>
            <p:cNvPr id="44" name="Straight Connector 43">
              <a:extLst>
                <a:ext uri="{FF2B5EF4-FFF2-40B4-BE49-F238E27FC236}">
                  <a16:creationId xmlns:a16="http://schemas.microsoft.com/office/drawing/2014/main" id="{7E2BE6AA-510E-6B4C-8945-D578D69A4649}"/>
                </a:ext>
              </a:extLst>
            </p:cNvPr>
            <p:cNvCxnSpPr>
              <a:cxnSpLocks/>
            </p:cNvCxnSpPr>
            <p:nvPr/>
          </p:nvCxnSpPr>
          <p:spPr>
            <a:xfrm flipH="1">
              <a:off x="5905995" y="3751599"/>
              <a:ext cx="572114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3AE8757A-3785-A400-D4B1-CA7B99513E1C}"/>
                </a:ext>
              </a:extLst>
            </p:cNvPr>
            <p:cNvGrpSpPr/>
            <p:nvPr/>
          </p:nvGrpSpPr>
          <p:grpSpPr>
            <a:xfrm>
              <a:off x="5408400" y="3484375"/>
              <a:ext cx="735518" cy="767372"/>
              <a:chOff x="6014779" y="1253145"/>
              <a:chExt cx="932855" cy="973255"/>
            </a:xfrm>
          </p:grpSpPr>
          <p:sp>
            <p:nvSpPr>
              <p:cNvPr id="46" name="Oval 45">
                <a:extLst>
                  <a:ext uri="{FF2B5EF4-FFF2-40B4-BE49-F238E27FC236}">
                    <a16:creationId xmlns:a16="http://schemas.microsoft.com/office/drawing/2014/main" id="{26CA6600-DE51-DC94-EEE3-B0F896D833B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23">
                <a:extLst>
                  <a:ext uri="{FF2B5EF4-FFF2-40B4-BE49-F238E27FC236}">
                    <a16:creationId xmlns:a16="http://schemas.microsoft.com/office/drawing/2014/main" id="{80416581-6F34-D0AB-41FC-5E436819D116}"/>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03</a:t>
                </a:r>
              </a:p>
            </p:txBody>
          </p:sp>
        </p:grpSp>
      </p:grpSp>
      <p:grpSp>
        <p:nvGrpSpPr>
          <p:cNvPr id="48" name="Group 47">
            <a:extLst>
              <a:ext uri="{FF2B5EF4-FFF2-40B4-BE49-F238E27FC236}">
                <a16:creationId xmlns:a16="http://schemas.microsoft.com/office/drawing/2014/main" id="{4E5CDF25-AE24-2FBB-6541-74550070CC0E}"/>
              </a:ext>
            </a:extLst>
          </p:cNvPr>
          <p:cNvGrpSpPr/>
          <p:nvPr/>
        </p:nvGrpSpPr>
        <p:grpSpPr>
          <a:xfrm>
            <a:off x="5178620" y="4448483"/>
            <a:ext cx="6218737" cy="767372"/>
            <a:chOff x="5408400" y="3484375"/>
            <a:chExt cx="6218737" cy="767372"/>
          </a:xfrm>
        </p:grpSpPr>
        <p:cxnSp>
          <p:nvCxnSpPr>
            <p:cNvPr id="49" name="Straight Connector 48">
              <a:extLst>
                <a:ext uri="{FF2B5EF4-FFF2-40B4-BE49-F238E27FC236}">
                  <a16:creationId xmlns:a16="http://schemas.microsoft.com/office/drawing/2014/main" id="{E3545BF5-3B0E-A6E6-6530-2CBEA304CECF}"/>
                </a:ext>
              </a:extLst>
            </p:cNvPr>
            <p:cNvCxnSpPr>
              <a:cxnSpLocks/>
            </p:cNvCxnSpPr>
            <p:nvPr/>
          </p:nvCxnSpPr>
          <p:spPr>
            <a:xfrm flipH="1">
              <a:off x="5905995" y="3751599"/>
              <a:ext cx="572114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393F7853-6E77-C2BA-9281-D76D815C6EB3}"/>
                </a:ext>
              </a:extLst>
            </p:cNvPr>
            <p:cNvGrpSpPr/>
            <p:nvPr/>
          </p:nvGrpSpPr>
          <p:grpSpPr>
            <a:xfrm>
              <a:off x="5408400" y="3484375"/>
              <a:ext cx="735518" cy="767372"/>
              <a:chOff x="6014779" y="1253145"/>
              <a:chExt cx="932855" cy="973255"/>
            </a:xfrm>
          </p:grpSpPr>
          <p:sp>
            <p:nvSpPr>
              <p:cNvPr id="51" name="Oval 50">
                <a:extLst>
                  <a:ext uri="{FF2B5EF4-FFF2-40B4-BE49-F238E27FC236}">
                    <a16:creationId xmlns:a16="http://schemas.microsoft.com/office/drawing/2014/main" id="{379F5207-5A6D-6331-79E2-DB5269C1C81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a:extLst>
                  <a:ext uri="{FF2B5EF4-FFF2-40B4-BE49-F238E27FC236}">
                    <a16:creationId xmlns:a16="http://schemas.microsoft.com/office/drawing/2014/main" id="{8B35683B-BCD8-5557-0A46-9429354E9C2A}"/>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04</a:t>
                </a:r>
              </a:p>
            </p:txBody>
          </p:sp>
        </p:grpSp>
      </p:grpSp>
    </p:spTree>
    <p:extLst>
      <p:ext uri="{BB962C8B-B14F-4D97-AF65-F5344CB8AC3E}">
        <p14:creationId xmlns:p14="http://schemas.microsoft.com/office/powerpoint/2010/main" val="191235887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7001</TotalTime>
  <Words>5792</Words>
  <Application>Microsoft Macintosh PowerPoint</Application>
  <PresentationFormat>Widescreen</PresentationFormat>
  <Paragraphs>386</Paragraphs>
  <Slides>60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Gillian Keane</cp:lastModifiedBy>
  <cp:revision>349</cp:revision>
  <cp:lastPrinted>2025-06-17T19:28:46Z</cp:lastPrinted>
  <dcterms:created xsi:type="dcterms:W3CDTF">2020-10-14T13:32:04Z</dcterms:created>
  <dcterms:modified xsi:type="dcterms:W3CDTF">2025-06-26T17:42:19Z</dcterms:modified>
</cp:coreProperties>
</file>