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42"/>
  </p:notesMasterIdLst>
  <p:sldIdLst>
    <p:sldId id="4299" r:id="rId2"/>
    <p:sldId id="4303" r:id="rId3"/>
    <p:sldId id="4370" r:id="rId4"/>
    <p:sldId id="4305" r:id="rId5"/>
    <p:sldId id="4368" r:id="rId6"/>
    <p:sldId id="4369" r:id="rId7"/>
    <p:sldId id="4371" r:id="rId8"/>
    <p:sldId id="4372" r:id="rId9"/>
    <p:sldId id="4373" r:id="rId10"/>
    <p:sldId id="4333" r:id="rId11"/>
    <p:sldId id="4374" r:id="rId12"/>
    <p:sldId id="4375" r:id="rId13"/>
    <p:sldId id="4411" r:id="rId14"/>
    <p:sldId id="4329" r:id="rId15"/>
    <p:sldId id="4412" r:id="rId16"/>
    <p:sldId id="4376" r:id="rId17"/>
    <p:sldId id="4378" r:id="rId18"/>
    <p:sldId id="4379" r:id="rId19"/>
    <p:sldId id="4380" r:id="rId20"/>
    <p:sldId id="4382" r:id="rId21"/>
    <p:sldId id="4383" r:id="rId22"/>
    <p:sldId id="4384" r:id="rId23"/>
    <p:sldId id="4413" r:id="rId24"/>
    <p:sldId id="4414" r:id="rId25"/>
    <p:sldId id="4398" r:id="rId26"/>
    <p:sldId id="4417" r:id="rId27"/>
    <p:sldId id="4415" r:id="rId28"/>
    <p:sldId id="4418" r:id="rId29"/>
    <p:sldId id="4419" r:id="rId30"/>
    <p:sldId id="4420" r:id="rId31"/>
    <p:sldId id="4421" r:id="rId32"/>
    <p:sldId id="4416" r:id="rId33"/>
    <p:sldId id="4405" r:id="rId34"/>
    <p:sldId id="4337" r:id="rId35"/>
    <p:sldId id="4336" r:id="rId36"/>
    <p:sldId id="4407" r:id="rId37"/>
    <p:sldId id="4406" r:id="rId38"/>
    <p:sldId id="4408" r:id="rId39"/>
    <p:sldId id="4422" r:id="rId40"/>
    <p:sldId id="431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404040"/>
    <a:srgbClr val="1F8E47"/>
    <a:srgbClr val="84C245"/>
    <a:srgbClr val="5DACB8"/>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294"/>
    <p:restoredTop sz="95082"/>
  </p:normalViewPr>
  <p:slideViewPr>
    <p:cSldViewPr snapToGrid="0" snapToObjects="1">
      <p:cViewPr>
        <p:scale>
          <a:sx n="95" d="100"/>
          <a:sy n="95" d="100"/>
        </p:scale>
        <p:origin x="144" y="1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grpSp>
        <p:nvGrpSpPr>
          <p:cNvPr id="3" name="Group 2">
            <a:extLst>
              <a:ext uri="{FF2B5EF4-FFF2-40B4-BE49-F238E27FC236}">
                <a16:creationId xmlns:a16="http://schemas.microsoft.com/office/drawing/2014/main" id="{362592C3-E3F7-8493-4B47-D37AF6612DF0}"/>
              </a:ext>
            </a:extLst>
          </p:cNvPr>
          <p:cNvGrpSpPr/>
          <p:nvPr userDrawn="1"/>
        </p:nvGrpSpPr>
        <p:grpSpPr>
          <a:xfrm>
            <a:off x="774156" y="6110227"/>
            <a:ext cx="4781517" cy="400110"/>
            <a:chOff x="441152" y="6867141"/>
            <a:chExt cx="4781517" cy="400110"/>
          </a:xfrm>
        </p:grpSpPr>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441152" y="6898511"/>
              <a:ext cx="1552020" cy="345591"/>
            </a:xfrm>
            <a:prstGeom prst="rect">
              <a:avLst/>
            </a:prstGeom>
          </p:spPr>
        </p:pic>
        <p:sp>
          <p:nvSpPr>
            <p:cNvPr id="5" name="TextBox 4">
              <a:extLst>
                <a:ext uri="{FF2B5EF4-FFF2-40B4-BE49-F238E27FC236}">
                  <a16:creationId xmlns:a16="http://schemas.microsoft.com/office/drawing/2014/main" id="{216B842C-CBDD-B32A-6DEE-F806E81A31C2}"/>
                </a:ext>
              </a:extLst>
            </p:cNvPr>
            <p:cNvSpPr txBox="1"/>
            <p:nvPr/>
          </p:nvSpPr>
          <p:spPr>
            <a:xfrm>
              <a:off x="1993172" y="6867141"/>
              <a:ext cx="3229497" cy="400110"/>
            </a:xfrm>
            <a:prstGeom prst="rect">
              <a:avLst/>
            </a:prstGeom>
            <a:noFill/>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grpSp>
        <p:nvGrpSpPr>
          <p:cNvPr id="2" name="Group 1">
            <a:extLst>
              <a:ext uri="{FF2B5EF4-FFF2-40B4-BE49-F238E27FC236}">
                <a16:creationId xmlns:a16="http://schemas.microsoft.com/office/drawing/2014/main" id="{BA4CC687-5EF0-468C-A29A-A4E2E7ED4F84}"/>
              </a:ext>
            </a:extLst>
          </p:cNvPr>
          <p:cNvGrpSpPr/>
          <p:nvPr userDrawn="1"/>
        </p:nvGrpSpPr>
        <p:grpSpPr>
          <a:xfrm>
            <a:off x="787883" y="5961855"/>
            <a:ext cx="4781517" cy="400110"/>
            <a:chOff x="441152" y="6867141"/>
            <a:chExt cx="4781517" cy="400110"/>
          </a:xfrm>
        </p:grpSpPr>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441152" y="6898511"/>
              <a:ext cx="1552020" cy="345591"/>
            </a:xfrm>
            <a:prstGeom prst="rect">
              <a:avLst/>
            </a:prstGeom>
          </p:spPr>
        </p:pic>
        <p:sp>
          <p:nvSpPr>
            <p:cNvPr id="5" name="TextBox 4">
              <a:extLst>
                <a:ext uri="{FF2B5EF4-FFF2-40B4-BE49-F238E27FC236}">
                  <a16:creationId xmlns:a16="http://schemas.microsoft.com/office/drawing/2014/main" id="{306E9F7D-529F-EEBB-3A8D-1E79BD5EA128}"/>
                </a:ext>
              </a:extLst>
            </p:cNvPr>
            <p:cNvSpPr txBox="1"/>
            <p:nvPr/>
          </p:nvSpPr>
          <p:spPr>
            <a:xfrm>
              <a:off x="1993172" y="6867141"/>
              <a:ext cx="3229497" cy="400110"/>
            </a:xfrm>
            <a:prstGeom prst="rect">
              <a:avLst/>
            </a:prstGeom>
            <a:noFill/>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pPr algn="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4.xml"/><Relationship Id="rId5" Type="http://schemas.openxmlformats.org/officeDocument/2006/relationships/hyperlink" Target="https://www.rareseeds.com/store/plants-seeds/herbs" TargetMode="External"/><Relationship Id="rId4" Type="http://schemas.openxmlformats.org/officeDocument/2006/relationships/hyperlink" Target="https://www.bingenheimersaatgut.de/en/?srsltid=AfmBOopDsk4A6sPnRxIRiynIor6LyiW8IcKAFrKZc08r5sVKR6NinNEH"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s://www.imdb.com/title/tt13623580/" TargetMode="External"/><Relationship Id="rId5" Type="http://schemas.openxmlformats.org/officeDocument/2006/relationships/hyperlink" Target="https://www.youtube.com/watch?v=tXN_EfIokAY" TargetMode="External"/><Relationship Id="rId4" Type="http://schemas.openxmlformats.org/officeDocument/2006/relationships/hyperlink" Target="https://www.washingtonpost.com/opinions/2023/03/15/rebecca-solnit-climate-change-wealth-abundanc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tray with small plants&#10;&#10;AI-generated content may be incorrect.">
            <a:extLst>
              <a:ext uri="{FF2B5EF4-FFF2-40B4-BE49-F238E27FC236}">
                <a16:creationId xmlns:a16="http://schemas.microsoft.com/office/drawing/2014/main" id="{32958E44-277E-0F9C-1632-AB1DD1E8C214}"/>
              </a:ext>
            </a:extLst>
          </p:cNvPr>
          <p:cNvPicPr>
            <a:picLocks noGrp="1" noChangeAspect="1"/>
          </p:cNvPicPr>
          <p:nvPr>
            <p:ph type="pic" sz="quarter" idx="19"/>
          </p:nvPr>
        </p:nvPicPr>
        <p:blipFill>
          <a:blip r:embed="rId2"/>
          <a:srcRect t="15275" b="15275"/>
          <a:stretch>
            <a:fill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a:t>
            </a:r>
            <a:r>
              <a:rPr lang="en-US" sz="3600" b="1"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5" y="2982420"/>
            <a:ext cx="534278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1397296" y="2982420"/>
            <a:ext cx="5075107" cy="1569660"/>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Module 3 - Hope</a:t>
            </a:r>
          </a:p>
          <a:p>
            <a:endParaRPr lang="en-US" sz="4800" b="1" spc="324" dirty="0">
              <a:solidFill>
                <a:srgbClr val="5398A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110817"/>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How to replenish our source of hope?</a:t>
            </a:r>
          </a:p>
          <a:p>
            <a:pPr>
              <a:lnSpc>
                <a:spcPts val="2620"/>
              </a:lnSpc>
            </a:pP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pic>
        <p:nvPicPr>
          <p:cNvPr id="4" name="Picture 3" descr="A person holding a tray with small plants&#10;&#10;AI-generated content may be incorrect.">
            <a:extLst>
              <a:ext uri="{FF2B5EF4-FFF2-40B4-BE49-F238E27FC236}">
                <a16:creationId xmlns:a16="http://schemas.microsoft.com/office/drawing/2014/main" id="{9658A232-AB37-E5E1-CEBD-FE1AEB0C3891}"/>
              </a:ext>
            </a:extLst>
          </p:cNvPr>
          <p:cNvPicPr>
            <a:picLocks noChangeAspect="1"/>
          </p:cNvPicPr>
          <p:nvPr/>
        </p:nvPicPr>
        <p:blipFill rotWithShape="1">
          <a:blip r:embed="rId2"/>
          <a:srcRect l="-34928" t="21631" r="-933" b="39157"/>
          <a:stretch/>
        </p:blipFill>
        <p:spPr>
          <a:xfrm>
            <a:off x="6854387" y="-10771"/>
            <a:ext cx="5374489" cy="1551217"/>
          </a:xfrm>
          <a:prstGeom prst="rect">
            <a:avLst/>
          </a:prstGeom>
        </p:spPr>
      </p:pic>
      <p:sp>
        <p:nvSpPr>
          <p:cNvPr id="11" name="Google Shape;133;p1">
            <a:extLst>
              <a:ext uri="{FF2B5EF4-FFF2-40B4-BE49-F238E27FC236}">
                <a16:creationId xmlns:a16="http://schemas.microsoft.com/office/drawing/2014/main" id="{19944D97-C47D-780C-7B88-AF565D9B6444}"/>
              </a:ext>
            </a:extLst>
          </p:cNvPr>
          <p:cNvSpPr/>
          <p:nvPr/>
        </p:nvSpPr>
        <p:spPr>
          <a:xfrm rot="10800000">
            <a:off x="-15724" y="0"/>
            <a:ext cx="12207723" cy="155121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042F24A-CC52-77DC-361A-98797CF0DC2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E49BEB36-C7CB-90B2-E948-13C48E14232A}"/>
              </a:ext>
            </a:extLst>
          </p:cNvPr>
          <p:cNvSpPr txBox="1">
            <a:spLocks/>
          </p:cNvSpPr>
          <p:nvPr/>
        </p:nvSpPr>
        <p:spPr>
          <a:xfrm>
            <a:off x="-15722" y="439713"/>
            <a:ext cx="893112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Learning about Traditional Growing </a:t>
            </a:r>
          </a:p>
        </p:txBody>
      </p:sp>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686609" y="1849144"/>
            <a:ext cx="333674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In a world where rapid industrialization has transformed the way we produce and consume food, there’s a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growing movement that seeks to revive traditional methods of cultivation</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Text Placeholder 3">
            <a:extLst>
              <a:ext uri="{FF2B5EF4-FFF2-40B4-BE49-F238E27FC236}">
                <a16:creationId xmlns:a16="http://schemas.microsoft.com/office/drawing/2014/main" id="{5CC54491-7BD7-C05D-B738-646D11018E6F}"/>
              </a:ext>
            </a:extLst>
          </p:cNvPr>
          <p:cNvSpPr txBox="1">
            <a:spLocks/>
          </p:cNvSpPr>
          <p:nvPr/>
        </p:nvSpPr>
        <p:spPr>
          <a:xfrm>
            <a:off x="4811495" y="1849144"/>
            <a:ext cx="6693896"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These ancient practices have sustained civilizations for centuries, offering a connection to our heritage but also a beacon of hope in the face of modern-day challenges like climate change, food insecurity, and the erosion of biodiversity.</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Traditional food growing techniques vary across cultures, but they share core principles rooted in sustainability, harmony with nature, and respect for the land. From Indigenous permaculture practices in the Americas to terraced farming in Southeast Asia, these methods have evolved over generations to adapt to local environments and climates. </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9B7ED029-02AB-4CCA-27C1-7B486496DD53}"/>
              </a:ext>
            </a:extLst>
          </p:cNvPr>
          <p:cNvCxnSpPr>
            <a:cxnSpLocks/>
          </p:cNvCxnSpPr>
          <p:nvPr/>
        </p:nvCxnSpPr>
        <p:spPr>
          <a:xfrm>
            <a:off x="4487073" y="1796343"/>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7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pic>
        <p:nvPicPr>
          <p:cNvPr id="8" name="Picture 7" descr="A person holding a tray with small plants&#10;&#10;AI-generated content may be incorrect.">
            <a:extLst>
              <a:ext uri="{FF2B5EF4-FFF2-40B4-BE49-F238E27FC236}">
                <a16:creationId xmlns:a16="http://schemas.microsoft.com/office/drawing/2014/main" id="{20431BE5-1952-4831-2DB9-3B4328D6B5F4}"/>
              </a:ext>
            </a:extLst>
          </p:cNvPr>
          <p:cNvPicPr>
            <a:picLocks noChangeAspect="1"/>
          </p:cNvPicPr>
          <p:nvPr/>
        </p:nvPicPr>
        <p:blipFill rotWithShape="1">
          <a:blip r:embed="rId2"/>
          <a:srcRect l="15788" t="21749" r="16920" b="10959"/>
          <a:stretch/>
        </p:blipFill>
        <p:spPr>
          <a:xfrm>
            <a:off x="6095999" y="-17450"/>
            <a:ext cx="5374489" cy="5374489"/>
          </a:xfrm>
          <a:prstGeom prst="rect">
            <a:avLst/>
          </a:prstGeom>
        </p:spPr>
      </p:pic>
      <p:sp>
        <p:nvSpPr>
          <p:cNvPr id="11" name="Google Shape;133;p1">
            <a:extLst>
              <a:ext uri="{FF2B5EF4-FFF2-40B4-BE49-F238E27FC236}">
                <a16:creationId xmlns:a16="http://schemas.microsoft.com/office/drawing/2014/main" id="{44BCBA03-391C-5025-798B-C939C78DBB9A}"/>
              </a:ext>
            </a:extLst>
          </p:cNvPr>
          <p:cNvSpPr/>
          <p:nvPr/>
        </p:nvSpPr>
        <p:spPr>
          <a:xfrm rot="10800000">
            <a:off x="23556" y="0"/>
            <a:ext cx="11446931"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B5B6A896-3B28-33A9-4712-5BCCD5AB1578}"/>
              </a:ext>
            </a:extLst>
          </p:cNvPr>
          <p:cNvSpPr txBox="1">
            <a:spLocks/>
          </p:cNvSpPr>
          <p:nvPr/>
        </p:nvSpPr>
        <p:spPr>
          <a:xfrm>
            <a:off x="-15722" y="439713"/>
            <a:ext cx="85348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Learning about Traditional Growing </a:t>
            </a:r>
          </a:p>
        </p:txBody>
      </p:sp>
      <p:sp>
        <p:nvSpPr>
          <p:cNvPr id="5" name="Text Placeholder 3">
            <a:extLst>
              <a:ext uri="{FF2B5EF4-FFF2-40B4-BE49-F238E27FC236}">
                <a16:creationId xmlns:a16="http://schemas.microsoft.com/office/drawing/2014/main" id="{36A29EC6-24FD-365C-D56F-185C33D0C1B0}"/>
              </a:ext>
            </a:extLst>
          </p:cNvPr>
          <p:cNvSpPr txBox="1">
            <a:spLocks/>
          </p:cNvSpPr>
          <p:nvPr/>
        </p:nvSpPr>
        <p:spPr>
          <a:xfrm>
            <a:off x="689281" y="1465002"/>
            <a:ext cx="2544271"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The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revival of traditional food growing </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represents more than a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nostalgic return to the past </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it embodies hope.</a:t>
            </a:r>
          </a:p>
        </p:txBody>
      </p:sp>
      <p:sp>
        <p:nvSpPr>
          <p:cNvPr id="6" name="Text Placeholder 3">
            <a:extLst>
              <a:ext uri="{FF2B5EF4-FFF2-40B4-BE49-F238E27FC236}">
                <a16:creationId xmlns:a16="http://schemas.microsoft.com/office/drawing/2014/main" id="{119391BF-46E2-A6A3-2E15-75C3C1420D28}"/>
              </a:ext>
            </a:extLst>
          </p:cNvPr>
          <p:cNvSpPr txBox="1">
            <a:spLocks/>
          </p:cNvSpPr>
          <p:nvPr/>
        </p:nvSpPr>
        <p:spPr>
          <a:xfrm>
            <a:off x="3896603" y="1465002"/>
            <a:ext cx="7060957"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Hope that by embracing sustainable,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time-honored</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methods, we can create a future where communities are more resilient, food systems are more equitable, and the land is nourished rather than depleted.   Did you know that the Netherlands is one of the biggest food exporters, because they are experts in utilising vertical growing techniques? You can grow plants vertically, too, like cucumbers, courgettes (eggplants), beans, melons and other plants that would otherwise require a lot of ground space. </a:t>
            </a: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You don’t need a large piece of land to begin. Even a small garden bed or a few containers on a balcony can be enough to start practicing traditional methods. Focus on planting heirloom or native seeds that are suited to your local environment.  Saving your own seeds and companion planting, and composting are important aspects of traditional growing. Keep reading to learn more about it. </a:t>
            </a:r>
          </a:p>
          <a:p>
            <a:pPr marL="0" indent="0">
              <a:lnSpc>
                <a:spcPts val="2200"/>
              </a:lnSpc>
              <a:spcBef>
                <a:spcPts val="0"/>
              </a:spcBef>
              <a:buNone/>
            </a:pPr>
            <a:endParaRPr lang="sv-S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1694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056FF-B77B-E15A-A56A-53C04FE7C1D1}"/>
            </a:ext>
          </a:extLst>
        </p:cNvPr>
        <p:cNvGrpSpPr/>
        <p:nvPr/>
      </p:nvGrpSpPr>
      <p:grpSpPr>
        <a:xfrm>
          <a:off x="0" y="0"/>
          <a:ext cx="0" cy="0"/>
          <a:chOff x="0" y="0"/>
          <a:chExt cx="0" cy="0"/>
        </a:xfrm>
      </p:grpSpPr>
      <p:pic>
        <p:nvPicPr>
          <p:cNvPr id="5" name="Picture 4" descr="A plant growing in a pot&#10;&#10;AI-generated content may be incorrect.">
            <a:extLst>
              <a:ext uri="{FF2B5EF4-FFF2-40B4-BE49-F238E27FC236}">
                <a16:creationId xmlns:a16="http://schemas.microsoft.com/office/drawing/2014/main" id="{F18D650D-92C0-8936-D4CD-663FEBC52B4E}"/>
              </a:ext>
            </a:extLst>
          </p:cNvPr>
          <p:cNvPicPr>
            <a:picLocks noChangeAspect="1"/>
          </p:cNvPicPr>
          <p:nvPr/>
        </p:nvPicPr>
        <p:blipFill rotWithShape="1">
          <a:blip r:embed="rId2"/>
          <a:srcRect l="-3415" t="40509" r="3415" b="41651"/>
          <a:stretch/>
        </p:blipFill>
        <p:spPr>
          <a:xfrm>
            <a:off x="6828368" y="0"/>
            <a:ext cx="5363631" cy="1512375"/>
          </a:xfrm>
          <a:prstGeom prst="rect">
            <a:avLst/>
          </a:prstGeom>
        </p:spPr>
      </p:pic>
      <p:sp>
        <p:nvSpPr>
          <p:cNvPr id="11" name="Google Shape;133;p1">
            <a:extLst>
              <a:ext uri="{FF2B5EF4-FFF2-40B4-BE49-F238E27FC236}">
                <a16:creationId xmlns:a16="http://schemas.microsoft.com/office/drawing/2014/main" id="{62A42646-41D7-8957-EB08-8330D3E43CCA}"/>
              </a:ext>
            </a:extLst>
          </p:cNvPr>
          <p:cNvSpPr/>
          <p:nvPr/>
        </p:nvSpPr>
        <p:spPr>
          <a:xfrm rot="10800000">
            <a:off x="-15723" y="0"/>
            <a:ext cx="12207722" cy="155121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591CA89-D26F-94A9-57E4-E113D5F881B1}"/>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CD38FF18-2A9B-D69B-8C4A-68F90621B9FF}"/>
              </a:ext>
            </a:extLst>
          </p:cNvPr>
          <p:cNvSpPr txBox="1">
            <a:spLocks/>
          </p:cNvSpPr>
          <p:nvPr/>
        </p:nvSpPr>
        <p:spPr>
          <a:xfrm>
            <a:off x="-15722" y="439713"/>
            <a:ext cx="88396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Collecting, planting and growing seeds</a:t>
            </a:r>
          </a:p>
        </p:txBody>
      </p:sp>
      <p:sp>
        <p:nvSpPr>
          <p:cNvPr id="29" name="Text Placeholder 3">
            <a:extLst>
              <a:ext uri="{FF2B5EF4-FFF2-40B4-BE49-F238E27FC236}">
                <a16:creationId xmlns:a16="http://schemas.microsoft.com/office/drawing/2014/main" id="{EE687565-C00D-5AE4-B34D-2744CB051C47}"/>
              </a:ext>
            </a:extLst>
          </p:cNvPr>
          <p:cNvSpPr txBox="1">
            <a:spLocks/>
          </p:cNvSpPr>
          <p:nvPr/>
        </p:nvSpPr>
        <p:spPr>
          <a:xfrm>
            <a:off x="686609" y="2001698"/>
            <a:ext cx="371774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Kale starts off small and then blooms into a beautiful spectacle of yellow flowers loved by pollinators. One plant can produce hundreds of seeds. </a:t>
            </a:r>
          </a:p>
        </p:txBody>
      </p:sp>
      <p:sp>
        <p:nvSpPr>
          <p:cNvPr id="2" name="Text Placeholder 3">
            <a:extLst>
              <a:ext uri="{FF2B5EF4-FFF2-40B4-BE49-F238E27FC236}">
                <a16:creationId xmlns:a16="http://schemas.microsoft.com/office/drawing/2014/main" id="{4A6EDB06-9C40-2335-5DB9-17D9A3747FE8}"/>
              </a:ext>
            </a:extLst>
          </p:cNvPr>
          <p:cNvSpPr txBox="1">
            <a:spLocks/>
          </p:cNvSpPr>
          <p:nvPr/>
        </p:nvSpPr>
        <p:spPr>
          <a:xfrm>
            <a:off x="5425449" y="2001699"/>
            <a:ext cx="6079942"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The small black seeds grow in small containers and are super easy to collect in fall. When you collect your own seeds, you increase your level of self-sufficiency, you allow the plants to evolve in place, and you get to experience just how abundant nature is.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If you are stuck in a scarcity mindset, always feeling like you have too little time, money, or energy, seed collection could be the boost your mind needs. Kale, rocket (arugula), tomato, and chili peppers are easy food plants to grow from seed, and collect seeds from.</a:t>
            </a:r>
            <a:b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br>
            <a:b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b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E1076B2-7F3A-70CA-F923-49722BE889CE}"/>
              </a:ext>
            </a:extLst>
          </p:cNvPr>
          <p:cNvCxnSpPr>
            <a:cxnSpLocks/>
          </p:cNvCxnSpPr>
          <p:nvPr/>
        </p:nvCxnSpPr>
        <p:spPr>
          <a:xfrm>
            <a:off x="4811495" y="1796343"/>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23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78DA-81F9-7A0A-96BB-ADCC90959CC5}"/>
            </a:ext>
          </a:extLst>
        </p:cNvPr>
        <p:cNvGrpSpPr/>
        <p:nvPr/>
      </p:nvGrpSpPr>
      <p:grpSpPr>
        <a:xfrm>
          <a:off x="0" y="0"/>
          <a:ext cx="0" cy="0"/>
          <a:chOff x="0" y="0"/>
          <a:chExt cx="0" cy="0"/>
        </a:xfrm>
      </p:grpSpPr>
      <p:pic>
        <p:nvPicPr>
          <p:cNvPr id="8" name="Picture 7" descr="A plant growing in a pot&#10;&#10;AI-generated content may be incorrect.">
            <a:extLst>
              <a:ext uri="{FF2B5EF4-FFF2-40B4-BE49-F238E27FC236}">
                <a16:creationId xmlns:a16="http://schemas.microsoft.com/office/drawing/2014/main" id="{C91BB9A2-C61C-3012-03C3-EA8520468AB9}"/>
              </a:ext>
            </a:extLst>
          </p:cNvPr>
          <p:cNvPicPr>
            <a:picLocks noChangeAspect="1"/>
          </p:cNvPicPr>
          <p:nvPr/>
        </p:nvPicPr>
        <p:blipFill rotWithShape="1">
          <a:blip r:embed="rId2"/>
          <a:srcRect l="12521" t="42380" r="3938" b="-8270"/>
          <a:stretch/>
        </p:blipFill>
        <p:spPr>
          <a:xfrm>
            <a:off x="6001335" y="-17492"/>
            <a:ext cx="5501384" cy="6858000"/>
          </a:xfrm>
          <a:prstGeom prst="rect">
            <a:avLst/>
          </a:prstGeom>
        </p:spPr>
      </p:pic>
      <p:sp>
        <p:nvSpPr>
          <p:cNvPr id="11" name="Google Shape;133;p1">
            <a:extLst>
              <a:ext uri="{FF2B5EF4-FFF2-40B4-BE49-F238E27FC236}">
                <a16:creationId xmlns:a16="http://schemas.microsoft.com/office/drawing/2014/main" id="{B622C78B-832F-D804-6247-4332C7D24EA4}"/>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E0A7975-0731-A922-82AC-8ACC1C25529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CBAE0031-24C2-3837-A5D2-6723768E5A78}"/>
              </a:ext>
            </a:extLst>
          </p:cNvPr>
          <p:cNvSpPr txBox="1">
            <a:spLocks/>
          </p:cNvSpPr>
          <p:nvPr/>
        </p:nvSpPr>
        <p:spPr>
          <a:xfrm>
            <a:off x="689281" y="1465002"/>
            <a:ext cx="302927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While many seeds can be bought in stores, it can be hard or impossible to buy seeds from native plants and flowers in your local area. </a:t>
            </a:r>
          </a:p>
        </p:txBody>
      </p:sp>
      <p:sp>
        <p:nvSpPr>
          <p:cNvPr id="6" name="Text Placeholder 3">
            <a:extLst>
              <a:ext uri="{FF2B5EF4-FFF2-40B4-BE49-F238E27FC236}">
                <a16:creationId xmlns:a16="http://schemas.microsoft.com/office/drawing/2014/main" id="{A69CC92C-1B5C-D81C-F5E0-F53375018390}"/>
              </a:ext>
            </a:extLst>
          </p:cNvPr>
          <p:cNvSpPr txBox="1">
            <a:spLocks/>
          </p:cNvSpPr>
          <p:nvPr/>
        </p:nvSpPr>
        <p:spPr>
          <a:xfrm>
            <a:off x="4384283" y="1465002"/>
            <a:ext cx="5841757"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Collecting seeds from native flowers is a wonderful way to learn about and support your local ecosystems. Seeing a monoculture, like a lawn, transform from a green desert to a diverse flower field can serve as a needed reminder that change is not just possible, but it’s also beautiful and contagious. </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On certain fall days, if the wind is right, the air above a native meadow can be so thick with drifting seeds it looks like snow, feels like magic - witnessing hope filling the air.</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C55AA5DF-D9FB-79B1-0308-EA1C38DEEDE7}"/>
              </a:ext>
            </a:extLst>
          </p:cNvPr>
          <p:cNvSpPr txBox="1">
            <a:spLocks/>
          </p:cNvSpPr>
          <p:nvPr/>
        </p:nvSpPr>
        <p:spPr>
          <a:xfrm>
            <a:off x="-15722" y="439713"/>
            <a:ext cx="88396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Collecting, planting and growing seeds</a:t>
            </a:r>
          </a:p>
        </p:txBody>
      </p:sp>
    </p:spTree>
    <p:extLst>
      <p:ext uri="{BB962C8B-B14F-4D97-AF65-F5344CB8AC3E}">
        <p14:creationId xmlns:p14="http://schemas.microsoft.com/office/powerpoint/2010/main" val="3090707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3" name="Picture 2" descr="A plant growing in a pot&#10;&#10;AI-generated content may be incorrect.">
            <a:extLst>
              <a:ext uri="{FF2B5EF4-FFF2-40B4-BE49-F238E27FC236}">
                <a16:creationId xmlns:a16="http://schemas.microsoft.com/office/drawing/2014/main" id="{ABB09356-8134-46CF-8E52-BC4A14C3C0C3}"/>
              </a:ext>
            </a:extLst>
          </p:cNvPr>
          <p:cNvPicPr>
            <a:picLocks noChangeAspect="1"/>
          </p:cNvPicPr>
          <p:nvPr/>
        </p:nvPicPr>
        <p:blipFill rotWithShape="1">
          <a:blip r:embed="rId2"/>
          <a:srcRect l="12521" t="42380" r="3938" b="-8270"/>
          <a:stretch/>
        </p:blipFill>
        <p:spPr>
          <a:xfrm>
            <a:off x="6001335" y="-17492"/>
            <a:ext cx="5501384" cy="6858000"/>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80D2ACB1-718A-E2A6-1314-3749081ABE1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2" y="568191"/>
            <a:ext cx="73569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Tips &amp; Tricks for collecting seeds:</a:t>
            </a:r>
          </a:p>
        </p:txBody>
      </p:sp>
      <p:sp>
        <p:nvSpPr>
          <p:cNvPr id="27" name="Text Placeholder 3">
            <a:extLst>
              <a:ext uri="{FF2B5EF4-FFF2-40B4-BE49-F238E27FC236}">
                <a16:creationId xmlns:a16="http://schemas.microsoft.com/office/drawing/2014/main" id="{3F974401-8F81-A2C9-7E86-B95FF57AF677}"/>
              </a:ext>
            </a:extLst>
          </p:cNvPr>
          <p:cNvSpPr txBox="1">
            <a:spLocks/>
          </p:cNvSpPr>
          <p:nvPr/>
        </p:nvSpPr>
        <p:spPr>
          <a:xfrm>
            <a:off x="773831" y="1808167"/>
            <a:ext cx="99469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Do no harm: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Be careful with collecting seeds from foods bought at the supermarket as these seeds can bring with them harmful substances or disease.</a:t>
            </a:r>
          </a:p>
          <a:p>
            <a:pPr marL="401638" indent="-401638">
              <a:lnSpc>
                <a:spcPts val="2200"/>
              </a:lnSpc>
              <a:spcBef>
                <a:spcPts val="1200"/>
              </a:spcBef>
              <a:buClr>
                <a:srgbClr val="5398A2"/>
              </a:buClr>
            </a:pPr>
            <a:r>
              <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rPr>
              <a:t>Pay attention: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Familiarise yourself with the local plants in your area by observing what grows where and when they bloom and go into seeds. </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Research: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When you locate an interesting plant in your area, check the origin of the plant using books, apps or by searching the internet to identify native and invasive species. </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Ask for help</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If you have a family or community member who are familiar with local plants, go to them with your questions and ask for help to get started.</a:t>
            </a:r>
          </a:p>
          <a:p>
            <a:pPr marL="401638"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5157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23A74-2046-CB1E-C966-8BD6A2D2515B}"/>
            </a:ext>
          </a:extLst>
        </p:cNvPr>
        <p:cNvGrpSpPr/>
        <p:nvPr/>
      </p:nvGrpSpPr>
      <p:grpSpPr>
        <a:xfrm>
          <a:off x="0" y="0"/>
          <a:ext cx="0" cy="0"/>
          <a:chOff x="0" y="0"/>
          <a:chExt cx="0" cy="0"/>
        </a:xfrm>
      </p:grpSpPr>
      <p:pic>
        <p:nvPicPr>
          <p:cNvPr id="3" name="Picture 2" descr="A plant growing in a pot&#10;&#10;AI-generated content may be incorrect.">
            <a:extLst>
              <a:ext uri="{FF2B5EF4-FFF2-40B4-BE49-F238E27FC236}">
                <a16:creationId xmlns:a16="http://schemas.microsoft.com/office/drawing/2014/main" id="{6F90378B-2EFE-4043-CBD6-681D60DFBA93}"/>
              </a:ext>
            </a:extLst>
          </p:cNvPr>
          <p:cNvPicPr>
            <a:picLocks noChangeAspect="1"/>
          </p:cNvPicPr>
          <p:nvPr/>
        </p:nvPicPr>
        <p:blipFill rotWithShape="1">
          <a:blip r:embed="rId2"/>
          <a:srcRect l="12521" t="42380" r="3938" b="-8270"/>
          <a:stretch/>
        </p:blipFill>
        <p:spPr>
          <a:xfrm>
            <a:off x="6001335" y="-17492"/>
            <a:ext cx="5501384" cy="6858000"/>
          </a:xfrm>
          <a:prstGeom prst="rect">
            <a:avLst/>
          </a:prstGeom>
        </p:spPr>
      </p:pic>
      <p:sp>
        <p:nvSpPr>
          <p:cNvPr id="11" name="Google Shape;133;p1">
            <a:extLst>
              <a:ext uri="{FF2B5EF4-FFF2-40B4-BE49-F238E27FC236}">
                <a16:creationId xmlns:a16="http://schemas.microsoft.com/office/drawing/2014/main" id="{45F5313D-8461-E8E3-2D29-DE6154BB2339}"/>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E40E6C-656E-BEA7-8113-365A6518911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36389A5B-C126-3D8B-3E6C-6EFCE06AEC4D}"/>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52402F5D-61EF-FA0F-FCE0-8756D648EC2B}"/>
              </a:ext>
            </a:extLst>
          </p:cNvPr>
          <p:cNvSpPr txBox="1">
            <a:spLocks/>
          </p:cNvSpPr>
          <p:nvPr/>
        </p:nvSpPr>
        <p:spPr>
          <a:xfrm>
            <a:off x="2" y="568191"/>
            <a:ext cx="73569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Tips &amp; Tricks for collecting seeds:</a:t>
            </a:r>
          </a:p>
        </p:txBody>
      </p:sp>
      <p:sp>
        <p:nvSpPr>
          <p:cNvPr id="27" name="Text Placeholder 3">
            <a:extLst>
              <a:ext uri="{FF2B5EF4-FFF2-40B4-BE49-F238E27FC236}">
                <a16:creationId xmlns:a16="http://schemas.microsoft.com/office/drawing/2014/main" id="{60946E47-7CBE-894B-FDA0-1CC34243F5DE}"/>
              </a:ext>
            </a:extLst>
          </p:cNvPr>
          <p:cNvSpPr txBox="1">
            <a:spLocks/>
          </p:cNvSpPr>
          <p:nvPr/>
        </p:nvSpPr>
        <p:spPr>
          <a:xfrm>
            <a:off x="773831" y="1808167"/>
            <a:ext cx="99469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If you decide to buy seeds: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Look for local, small seed companies that don’t treat the seeds with fungicides or herbicides. Search for terms like “heirloom” and “open-source pollinated” plus your region when you look for companies. Some examples of great seed companies include:</a:t>
            </a:r>
          </a:p>
          <a:p>
            <a:pPr marL="755650" indent="-347663">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 Germany: </a:t>
            </a:r>
            <a:r>
              <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https://www.bingenheimersaatgut.de/en/?srsltid=AfmBOopDsk4A6sPnRxIRiynIor6LyiW8IcKAFrKZc08r5sVKR6NinNEH</a:t>
            </a:r>
            <a:endPar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755650" indent="-347663">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In the U.S.: </a:t>
            </a:r>
            <a:r>
              <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https://www.rareseeds.com/store/plants-seeds/herbs</a:t>
            </a:r>
            <a:endParaRPr lang="en-IE" sz="2300"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755650" indent="-347663">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1379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AD18-077E-815A-8EF3-EE5162ACBB34}"/>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F12157FD-BED9-AF9B-DC30-3F6D7763D718}"/>
              </a:ext>
            </a:extLst>
          </p:cNvPr>
          <p:cNvPicPr>
            <a:picLocks noChangeAspect="1"/>
          </p:cNvPicPr>
          <p:nvPr/>
        </p:nvPicPr>
        <p:blipFill rotWithShape="1">
          <a:blip r:embed="rId2"/>
          <a:srcRect t="22451" b="22451"/>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9D9DA775-1686-0E0E-7B75-DCFF2CE37C41}"/>
              </a:ext>
            </a:extLst>
          </p:cNvPr>
          <p:cNvSpPr/>
          <p:nvPr/>
        </p:nvSpPr>
        <p:spPr>
          <a:xfrm rot="10800000">
            <a:off x="23559" y="0"/>
            <a:ext cx="11394600"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AA1A7B6-8A36-5870-5ADF-E884D191CED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B7EE209D-9567-E64D-A529-4DE76DA2C9AC}"/>
              </a:ext>
            </a:extLst>
          </p:cNvPr>
          <p:cNvSpPr txBox="1">
            <a:spLocks/>
          </p:cNvSpPr>
          <p:nvPr/>
        </p:nvSpPr>
        <p:spPr>
          <a:xfrm>
            <a:off x="773840" y="839289"/>
            <a:ext cx="9299800" cy="5780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Growing up in "Oak Harbor" </a:t>
            </a: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 a mini story by Marte</a:t>
            </a:r>
          </a:p>
          <a:p>
            <a:pPr marL="0" indent="0">
              <a:lnSpc>
                <a:spcPts val="2500"/>
              </a:lnSpc>
              <a:spcBef>
                <a:spcPts val="0"/>
              </a:spcBef>
              <a:buNone/>
            </a:pP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270342D-FFFA-6492-F1D2-A04D12600B1E}"/>
              </a:ext>
            </a:extLst>
          </p:cNvPr>
          <p:cNvSpPr txBox="1">
            <a:spLocks/>
          </p:cNvSpPr>
          <p:nvPr/>
        </p:nvSpPr>
        <p:spPr>
          <a:xfrm>
            <a:off x="773839" y="1640007"/>
            <a:ext cx="8111081" cy="52084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I’m from a place called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Eigersund</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meaning “oak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harbor</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 few years ago, I planted four tiny oaks that were given to me by an old relative to plant in my grandmother’s garden on my family’s farm. Two oaks died, but two still grow larger as you read this.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Closeby</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is an old oak, and below this tree I found tree nuts just a few days ago. I brought two acorns inside, as a reminder of how wonderful the natural world is, and the third I planted in the garden. </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I had thought of the perfect place to plant it, but when I got there, I discovered that a tiny oak was already growing here. It must have self-planted and sprouted in the spring. What joy I felt. I planted the third acorn next to it. An act of joy and hope with no result in mind. When it sprouts is of no importance to me. I know it’s there.</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To me, </a:t>
            </a:r>
            <a:r>
              <a:rPr lang="en-IE" sz="2200" b="1" dirty="0">
                <a:solidFill>
                  <a:schemeClr val="bg1"/>
                </a:solidFill>
                <a:latin typeface="Calibri" panose="020F0502020204030204" pitchFamily="34" charset="0"/>
                <a:ea typeface="Calibri" panose="020F0502020204030204" pitchFamily="34" charset="0"/>
                <a:cs typeface="Calibri" panose="020F0502020204030204" pitchFamily="34" charset="0"/>
              </a:rPr>
              <a:t>hope is knowing the potential, and trusting this will grow when the time is right. </a:t>
            </a:r>
          </a:p>
        </p:txBody>
      </p:sp>
    </p:spTree>
    <p:extLst>
      <p:ext uri="{BB962C8B-B14F-4D97-AF65-F5344CB8AC3E}">
        <p14:creationId xmlns:p14="http://schemas.microsoft.com/office/powerpoint/2010/main" val="875721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6871-3C25-B38A-C674-09A5A1A056FA}"/>
            </a:ext>
          </a:extLst>
        </p:cNvPr>
        <p:cNvGrpSpPr/>
        <p:nvPr/>
      </p:nvGrpSpPr>
      <p:grpSpPr>
        <a:xfrm>
          <a:off x="0" y="0"/>
          <a:ext cx="0" cy="0"/>
          <a:chOff x="0" y="0"/>
          <a:chExt cx="0" cy="0"/>
        </a:xfrm>
      </p:grpSpPr>
      <p:pic>
        <p:nvPicPr>
          <p:cNvPr id="8" name="Picture 7" descr="A group of apples on a tree&#10;&#10;AI-generated content may be incorrect.">
            <a:extLst>
              <a:ext uri="{FF2B5EF4-FFF2-40B4-BE49-F238E27FC236}">
                <a16:creationId xmlns:a16="http://schemas.microsoft.com/office/drawing/2014/main" id="{3B5651CB-F3E5-C966-5666-67A06A4C183F}"/>
              </a:ext>
            </a:extLst>
          </p:cNvPr>
          <p:cNvPicPr>
            <a:picLocks noChangeAspect="1"/>
          </p:cNvPicPr>
          <p:nvPr/>
        </p:nvPicPr>
        <p:blipFill rotWithShape="1">
          <a:blip r:embed="rId2"/>
          <a:srcRect l="-9938" t="52053" r="12673" b="25946"/>
          <a:stretch/>
        </p:blipFill>
        <p:spPr>
          <a:xfrm>
            <a:off x="7620000" y="0"/>
            <a:ext cx="4572000" cy="1551215"/>
          </a:xfrm>
          <a:prstGeom prst="rect">
            <a:avLst/>
          </a:prstGeom>
        </p:spPr>
      </p:pic>
      <p:sp>
        <p:nvSpPr>
          <p:cNvPr id="11" name="Google Shape;133;p1">
            <a:extLst>
              <a:ext uri="{FF2B5EF4-FFF2-40B4-BE49-F238E27FC236}">
                <a16:creationId xmlns:a16="http://schemas.microsoft.com/office/drawing/2014/main" id="{83F450F5-B376-3CAC-C28A-3454D1354D9A}"/>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6B75CF-3408-F705-CBFE-70A6877640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C1CF3CB8-259C-8403-8522-C361E0D43C65}"/>
              </a:ext>
            </a:extLst>
          </p:cNvPr>
          <p:cNvSpPr txBox="1">
            <a:spLocks/>
          </p:cNvSpPr>
          <p:nvPr/>
        </p:nvSpPr>
        <p:spPr>
          <a:xfrm>
            <a:off x="-15721" y="439713"/>
            <a:ext cx="554784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Companion Planting</a:t>
            </a:r>
          </a:p>
        </p:txBody>
      </p:sp>
      <p:sp>
        <p:nvSpPr>
          <p:cNvPr id="29" name="Text Placeholder 3">
            <a:extLst>
              <a:ext uri="{FF2B5EF4-FFF2-40B4-BE49-F238E27FC236}">
                <a16:creationId xmlns:a16="http://schemas.microsoft.com/office/drawing/2014/main" id="{19C4FBB5-8994-379B-B1D8-96DA58F844BB}"/>
              </a:ext>
            </a:extLst>
          </p:cNvPr>
          <p:cNvSpPr txBox="1">
            <a:spLocks/>
          </p:cNvSpPr>
          <p:nvPr/>
        </p:nvSpPr>
        <p:spPr>
          <a:xfrm>
            <a:off x="686609" y="1990929"/>
            <a:ext cx="349562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Companion planting is a gardening technique where certain plants are grown together because they enhance each other’s growth. </a:t>
            </a:r>
          </a:p>
        </p:txBody>
      </p:sp>
      <p:sp>
        <p:nvSpPr>
          <p:cNvPr id="2" name="Text Placeholder 3">
            <a:extLst>
              <a:ext uri="{FF2B5EF4-FFF2-40B4-BE49-F238E27FC236}">
                <a16:creationId xmlns:a16="http://schemas.microsoft.com/office/drawing/2014/main" id="{D8E95FE0-6666-94A8-2BA5-48BB1EE3716A}"/>
              </a:ext>
            </a:extLst>
          </p:cNvPr>
          <p:cNvSpPr txBox="1">
            <a:spLocks/>
          </p:cNvSpPr>
          <p:nvPr/>
        </p:nvSpPr>
        <p:spPr>
          <a:xfrm>
            <a:off x="4811495" y="1990929"/>
            <a:ext cx="6551269"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Some plants provide shade, others deter pests, and some even enrich the soil with nutrients that benefit their neighbours. It’s a way of mimicking nature’s balance and working with the ecosystem rather than against it.</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In the face of climate anxiety, companion planting is a practice that encourages mindfulness and connection with the earth.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By carefully choosing plant combinations, you not only promote growth but also create a small, thriving ecosystem in your own space. The act of planting with intention, knowing that each plant supports the other, can be a deeply satisfying way to feel engaged with the environment.</a:t>
            </a: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3006A248-8CF0-5B0B-FCBE-A9A59E634F9E}"/>
              </a:ext>
            </a:extLst>
          </p:cNvPr>
          <p:cNvCxnSpPr>
            <a:cxnSpLocks/>
          </p:cNvCxnSpPr>
          <p:nvPr/>
        </p:nvCxnSpPr>
        <p:spPr>
          <a:xfrm>
            <a:off x="4480541"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855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25761-8944-0722-77A3-067020636CA8}"/>
            </a:ext>
          </a:extLst>
        </p:cNvPr>
        <p:cNvGrpSpPr/>
        <p:nvPr/>
      </p:nvGrpSpPr>
      <p:grpSpPr>
        <a:xfrm>
          <a:off x="0" y="0"/>
          <a:ext cx="0" cy="0"/>
          <a:chOff x="0" y="0"/>
          <a:chExt cx="0" cy="0"/>
        </a:xfrm>
      </p:grpSpPr>
      <p:pic>
        <p:nvPicPr>
          <p:cNvPr id="4" name="Picture 3" descr="A group of apples on a tree&#10;&#10;AI-generated content may be incorrect.">
            <a:extLst>
              <a:ext uri="{FF2B5EF4-FFF2-40B4-BE49-F238E27FC236}">
                <a16:creationId xmlns:a16="http://schemas.microsoft.com/office/drawing/2014/main" id="{326C0E19-C96E-E9E9-2FB5-79AF5CDD5EBD}"/>
              </a:ext>
            </a:extLst>
          </p:cNvPr>
          <p:cNvPicPr>
            <a:picLocks noChangeAspect="1"/>
          </p:cNvPicPr>
          <p:nvPr/>
        </p:nvPicPr>
        <p:blipFill rotWithShape="1">
          <a:blip r:embed="rId2"/>
          <a:srcRect l="-670" t="42428" r="670" b="3514"/>
          <a:stretch/>
        </p:blipFill>
        <p:spPr>
          <a:xfrm>
            <a:off x="5229744" y="0"/>
            <a:ext cx="6019800" cy="4881282"/>
          </a:xfrm>
          <a:prstGeom prst="rect">
            <a:avLst/>
          </a:prstGeom>
        </p:spPr>
      </p:pic>
      <p:sp>
        <p:nvSpPr>
          <p:cNvPr id="11" name="Google Shape;133;p1">
            <a:extLst>
              <a:ext uri="{FF2B5EF4-FFF2-40B4-BE49-F238E27FC236}">
                <a16:creationId xmlns:a16="http://schemas.microsoft.com/office/drawing/2014/main" id="{F507F73F-2C84-EB56-427F-762F4F49BC6D}"/>
              </a:ext>
            </a:extLst>
          </p:cNvPr>
          <p:cNvSpPr/>
          <p:nvPr/>
        </p:nvSpPr>
        <p:spPr>
          <a:xfrm rot="10800000">
            <a:off x="23552" y="0"/>
            <a:ext cx="11225992"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9D004E7-CA84-0EDB-8086-6D2E9C9569F3}"/>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F938B711-5B3E-FB72-5785-B9B222E2E9D9}"/>
              </a:ext>
            </a:extLst>
          </p:cNvPr>
          <p:cNvSpPr txBox="1">
            <a:spLocks/>
          </p:cNvSpPr>
          <p:nvPr/>
        </p:nvSpPr>
        <p:spPr>
          <a:xfrm>
            <a:off x="680829" y="2426052"/>
            <a:ext cx="7912970"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There’s something about companion planting that reminds me of how communities work best when everyone brings their strengths to the table. Just as certain plants protect others, we can find hope in the idea that by working together, we’re stronger.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In times of climate uncertainty, it’s a reminder that we don’t have to face things alone, we can support one another and thrive in harmony, just like a well-planned garden.</a:t>
            </a:r>
          </a:p>
          <a:p>
            <a:pPr marL="0" indent="0">
              <a:lnSpc>
                <a:spcPts val="2500"/>
              </a:lnSpc>
              <a:spcBef>
                <a:spcPts val="0"/>
              </a:spcBef>
              <a:buNone/>
            </a:pP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C4608926-D920-C6FE-1D90-440BC0957FEC}"/>
              </a:ext>
            </a:extLst>
          </p:cNvPr>
          <p:cNvSpPr txBox="1">
            <a:spLocks/>
          </p:cNvSpPr>
          <p:nvPr/>
        </p:nvSpPr>
        <p:spPr>
          <a:xfrm>
            <a:off x="-15721" y="439713"/>
            <a:ext cx="554784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Companion Planting</a:t>
            </a:r>
          </a:p>
        </p:txBody>
      </p:sp>
    </p:spTree>
    <p:extLst>
      <p:ext uri="{BB962C8B-B14F-4D97-AF65-F5344CB8AC3E}">
        <p14:creationId xmlns:p14="http://schemas.microsoft.com/office/powerpoint/2010/main" val="2008161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E120C-A329-4B1A-A01E-60719DC7272C}"/>
            </a:ext>
          </a:extLst>
        </p:cNvPr>
        <p:cNvGrpSpPr/>
        <p:nvPr/>
      </p:nvGrpSpPr>
      <p:grpSpPr>
        <a:xfrm>
          <a:off x="0" y="0"/>
          <a:ext cx="0" cy="0"/>
          <a:chOff x="0" y="0"/>
          <a:chExt cx="0" cy="0"/>
        </a:xfrm>
      </p:grpSpPr>
      <p:pic>
        <p:nvPicPr>
          <p:cNvPr id="3" name="Picture 2" descr="A group of apples on a tree&#10;&#10;AI-generated content may be incorrect.">
            <a:extLst>
              <a:ext uri="{FF2B5EF4-FFF2-40B4-BE49-F238E27FC236}">
                <a16:creationId xmlns:a16="http://schemas.microsoft.com/office/drawing/2014/main" id="{19D9DE7A-DA60-6CF4-E4E3-6C5CD1219872}"/>
              </a:ext>
            </a:extLst>
          </p:cNvPr>
          <p:cNvPicPr>
            <a:picLocks noChangeAspect="1"/>
          </p:cNvPicPr>
          <p:nvPr/>
        </p:nvPicPr>
        <p:blipFill rotWithShape="1">
          <a:blip r:embed="rId2"/>
          <a:srcRect l="-670" t="42428" r="670" b="3514"/>
          <a:stretch/>
        </p:blipFill>
        <p:spPr>
          <a:xfrm>
            <a:off x="5229744" y="0"/>
            <a:ext cx="6019800" cy="4881282"/>
          </a:xfrm>
          <a:prstGeom prst="rect">
            <a:avLst/>
          </a:prstGeom>
        </p:spPr>
      </p:pic>
      <p:sp>
        <p:nvSpPr>
          <p:cNvPr id="4" name="Google Shape;133;p1">
            <a:extLst>
              <a:ext uri="{FF2B5EF4-FFF2-40B4-BE49-F238E27FC236}">
                <a16:creationId xmlns:a16="http://schemas.microsoft.com/office/drawing/2014/main" id="{2DE08D0B-71DC-9A73-9CC8-0A494DE70894}"/>
              </a:ext>
            </a:extLst>
          </p:cNvPr>
          <p:cNvSpPr/>
          <p:nvPr/>
        </p:nvSpPr>
        <p:spPr>
          <a:xfrm rot="10800000">
            <a:off x="23551" y="0"/>
            <a:ext cx="11225992"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00B98CB-F1D3-FD01-8BC7-5A871EBAA7D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7B6DE35-0834-23A2-4367-6E4880E43032}"/>
              </a:ext>
            </a:extLst>
          </p:cNvPr>
          <p:cNvSpPr/>
          <p:nvPr/>
        </p:nvSpPr>
        <p:spPr>
          <a:xfrm>
            <a:off x="498764" y="1452265"/>
            <a:ext cx="9529155"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0F99BF59-4B32-47ED-D670-5C99F3230BEA}"/>
              </a:ext>
            </a:extLst>
          </p:cNvPr>
          <p:cNvSpPr txBox="1">
            <a:spLocks/>
          </p:cNvSpPr>
          <p:nvPr/>
        </p:nvSpPr>
        <p:spPr>
          <a:xfrm>
            <a:off x="2" y="568191"/>
            <a:ext cx="810767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Tips &amp; Tricks for Companion Planting:</a:t>
            </a:r>
          </a:p>
        </p:txBody>
      </p:sp>
      <p:sp>
        <p:nvSpPr>
          <p:cNvPr id="27" name="Text Placeholder 3">
            <a:extLst>
              <a:ext uri="{FF2B5EF4-FFF2-40B4-BE49-F238E27FC236}">
                <a16:creationId xmlns:a16="http://schemas.microsoft.com/office/drawing/2014/main" id="{913F4CA1-8018-FFEC-5F10-465225C2D124}"/>
              </a:ext>
            </a:extLst>
          </p:cNvPr>
          <p:cNvSpPr txBox="1">
            <a:spLocks/>
          </p:cNvSpPr>
          <p:nvPr/>
        </p:nvSpPr>
        <p:spPr>
          <a:xfrm>
            <a:off x="773832" y="1808167"/>
            <a:ext cx="8644488" cy="46425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Research Pairings: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Some plants naturally benefit each other (e.g., planting marigolds with tomatoes to deter pests). Learn about companion plants that thrive in your climate and garden.</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Consider Space: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Taller plants can provide shade for shorter ones that need protection from the sun.</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Plant for Soil Health: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Beans and peas, for example, enrich the soil with nitrogen, which can help other plants grow.</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Rotate Plants: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Practice rotating plant pairings each season to maintain soil health and keep pests at bay.</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Observe Your Garden: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Pay attention to how different plants interact over time. Companion planting can help you see the ways nature works together and adapt your practices to your specific environment.</a:t>
            </a:r>
          </a:p>
          <a:p>
            <a:pPr marL="401638"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5512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5" y="549258"/>
            <a:ext cx="5159666"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301342" y="3209160"/>
            <a:ext cx="3420455"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605920" y="2064517"/>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563629" y="2064517"/>
            <a:ext cx="6559003" cy="547147"/>
          </a:xfrm>
          <a:ln>
            <a:noFill/>
          </a:ln>
        </p:spPr>
        <p:txBody>
          <a:bodyPr/>
          <a:lstStyle/>
          <a:p>
            <a:pPr>
              <a:tabLst>
                <a:tab pos="5591175" algn="l"/>
              </a:tabLst>
            </a:pPr>
            <a:r>
              <a:rPr lang="en-US" sz="2400" dirty="0"/>
              <a:t>Introduction	3</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05920" y="2656493"/>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563629" y="2656493"/>
            <a:ext cx="6559003" cy="547147"/>
          </a:xfrm>
          <a:ln>
            <a:noFill/>
          </a:ln>
        </p:spPr>
        <p:txBody>
          <a:bodyPr/>
          <a:lstStyle/>
          <a:p>
            <a:pPr>
              <a:tabLst>
                <a:tab pos="5591175" algn="l"/>
              </a:tabLst>
            </a:pPr>
            <a:r>
              <a:rPr lang="en-US" sz="2400" dirty="0"/>
              <a:t>Hopeful Nature Practices 	8</a:t>
            </a: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05920" y="3260661"/>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563629" y="3260661"/>
            <a:ext cx="6559003" cy="547147"/>
          </a:xfrm>
          <a:ln>
            <a:noFill/>
          </a:ln>
        </p:spPr>
        <p:txBody>
          <a:bodyPr/>
          <a:lstStyle/>
          <a:p>
            <a:pPr>
              <a:tabLst>
                <a:tab pos="5591175" algn="l"/>
              </a:tabLst>
            </a:pPr>
            <a:r>
              <a:rPr lang="en-US" sz="2400" dirty="0"/>
              <a:t>Journal Activities 	25</a:t>
            </a: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05920" y="3889212"/>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563629" y="3889212"/>
            <a:ext cx="6559003" cy="547147"/>
          </a:xfrm>
          <a:ln>
            <a:noFill/>
          </a:ln>
        </p:spPr>
        <p:txBody>
          <a:bodyPr/>
          <a:lstStyle/>
          <a:p>
            <a:pPr>
              <a:lnSpc>
                <a:spcPts val="2180"/>
              </a:lnSpc>
              <a:spcBef>
                <a:spcPts val="0"/>
              </a:spcBef>
              <a:tabLst>
                <a:tab pos="5591175" algn="l"/>
              </a:tabLst>
            </a:pPr>
            <a:r>
              <a:rPr lang="en-US" sz="2400" dirty="0"/>
              <a:t>Resources for further exploration 	30</a:t>
            </a:r>
          </a:p>
        </p:txBody>
      </p:sp>
      <p:grpSp>
        <p:nvGrpSpPr>
          <p:cNvPr id="22" name="Group 21">
            <a:extLst>
              <a:ext uri="{FF2B5EF4-FFF2-40B4-BE49-F238E27FC236}">
                <a16:creationId xmlns:a16="http://schemas.microsoft.com/office/drawing/2014/main" id="{2D6D5F94-70A2-07A4-872A-30DBD78D4365}"/>
              </a:ext>
            </a:extLst>
          </p:cNvPr>
          <p:cNvGrpSpPr/>
          <p:nvPr/>
        </p:nvGrpSpPr>
        <p:grpSpPr>
          <a:xfrm>
            <a:off x="6096000" y="5952649"/>
            <a:ext cx="4781517" cy="400110"/>
            <a:chOff x="441152" y="6867141"/>
            <a:chExt cx="4781517" cy="400110"/>
          </a:xfrm>
        </p:grpSpPr>
        <p:pic>
          <p:nvPicPr>
            <p:cNvPr id="23" name="Picture 22">
              <a:extLst>
                <a:ext uri="{FF2B5EF4-FFF2-40B4-BE49-F238E27FC236}">
                  <a16:creationId xmlns:a16="http://schemas.microsoft.com/office/drawing/2014/main" id="{E459365E-A9A6-88D0-8A47-A5DD79ED8251}"/>
                </a:ext>
              </a:extLst>
            </p:cNvPr>
            <p:cNvPicPr>
              <a:picLocks noChangeAspect="1"/>
            </p:cNvPicPr>
            <p:nvPr/>
          </p:nvPicPr>
          <p:blipFill>
            <a:blip r:embed="rId3"/>
            <a:stretch>
              <a:fillRect/>
            </a:stretch>
          </p:blipFill>
          <p:spPr>
            <a:xfrm>
              <a:off x="441152" y="6898511"/>
              <a:ext cx="1552020" cy="345591"/>
            </a:xfrm>
            <a:prstGeom prst="rect">
              <a:avLst/>
            </a:prstGeom>
            <a:ln>
              <a:noFill/>
            </a:ln>
          </p:spPr>
        </p:pic>
        <p:sp>
          <p:nvSpPr>
            <p:cNvPr id="24" name="TextBox 23">
              <a:extLst>
                <a:ext uri="{FF2B5EF4-FFF2-40B4-BE49-F238E27FC236}">
                  <a16:creationId xmlns:a16="http://schemas.microsoft.com/office/drawing/2014/main" id="{6CD857E1-B0FB-DF39-7D1B-84D667EC2990}"/>
                </a:ext>
              </a:extLst>
            </p:cNvPr>
            <p:cNvSpPr txBox="1"/>
            <p:nvPr/>
          </p:nvSpPr>
          <p:spPr>
            <a:xfrm>
              <a:off x="1993172" y="6867141"/>
              <a:ext cx="3229497" cy="400110"/>
            </a:xfrm>
            <a:prstGeom prst="rect">
              <a:avLst/>
            </a:prstGeom>
            <a:noFill/>
            <a:ln>
              <a:noFill/>
            </a:ln>
          </p:spPr>
          <p:txBody>
            <a:bodyPr wrap="square">
              <a:spAutoFit/>
            </a:bodyPr>
            <a:lstStyle/>
            <a:p>
              <a:pPr algn="just"/>
              <a:r>
                <a:rPr lang="en-IE" sz="500" b="0" i="0" u="none" strike="noStrike" dirty="0">
                  <a:solidFill>
                    <a:srgbClr val="414141"/>
                  </a:solidFill>
                  <a:effectLst/>
                  <a:latin typeface="Calibri" panose="020F050202020403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US" sz="500" dirty="0">
                <a:latin typeface="Calibri" panose="020F0502020204030204" pitchFamily="34" charset="0"/>
                <a:cs typeface="Calibri" panose="020F0502020204030204" pitchFamily="34" charset="0"/>
              </a:endParaRPr>
            </a:p>
          </p:txBody>
        </p:sp>
      </p:grpSp>
      <p:sp>
        <p:nvSpPr>
          <p:cNvPr id="5" name="Text Placeholder 11">
            <a:extLst>
              <a:ext uri="{FF2B5EF4-FFF2-40B4-BE49-F238E27FC236}">
                <a16:creationId xmlns:a16="http://schemas.microsoft.com/office/drawing/2014/main" id="{B236C1A5-5899-0145-0161-0E1B8F9F1DF1}"/>
              </a:ext>
            </a:extLst>
          </p:cNvPr>
          <p:cNvSpPr txBox="1">
            <a:spLocks/>
          </p:cNvSpPr>
          <p:nvPr/>
        </p:nvSpPr>
        <p:spPr>
          <a:xfrm>
            <a:off x="3586272" y="4505235"/>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05</a:t>
            </a:r>
          </a:p>
        </p:txBody>
      </p:sp>
      <p:sp>
        <p:nvSpPr>
          <p:cNvPr id="8" name="Text Placeholder 12">
            <a:extLst>
              <a:ext uri="{FF2B5EF4-FFF2-40B4-BE49-F238E27FC236}">
                <a16:creationId xmlns:a16="http://schemas.microsoft.com/office/drawing/2014/main" id="{72CDCB67-12E3-D1DB-2119-D854245223D4}"/>
              </a:ext>
            </a:extLst>
          </p:cNvPr>
          <p:cNvSpPr txBox="1">
            <a:spLocks/>
          </p:cNvSpPr>
          <p:nvPr/>
        </p:nvSpPr>
        <p:spPr>
          <a:xfrm>
            <a:off x="4543981" y="4505235"/>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dirty="0"/>
              <a:t>Step-by-Step Guide for Educators	33</a:t>
            </a:r>
          </a:p>
        </p:txBody>
      </p:sp>
      <p:sp>
        <p:nvSpPr>
          <p:cNvPr id="38" name="TextBox 37">
            <a:extLst>
              <a:ext uri="{FF2B5EF4-FFF2-40B4-BE49-F238E27FC236}">
                <a16:creationId xmlns:a16="http://schemas.microsoft.com/office/drawing/2014/main" id="{0EE736CC-90F5-F162-014E-6287479AE759}"/>
              </a:ext>
            </a:extLst>
          </p:cNvPr>
          <p:cNvSpPr txBox="1"/>
          <p:nvPr/>
        </p:nvSpPr>
        <p:spPr>
          <a:xfrm>
            <a:off x="680409" y="547816"/>
            <a:ext cx="5598471"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Module 3 - Hope</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9898C-37F4-55B1-4EB0-2E54E12ECE3C}"/>
            </a:ext>
          </a:extLst>
        </p:cNvPr>
        <p:cNvGrpSpPr/>
        <p:nvPr/>
      </p:nvGrpSpPr>
      <p:grpSpPr>
        <a:xfrm>
          <a:off x="0" y="0"/>
          <a:ext cx="0" cy="0"/>
          <a:chOff x="0" y="0"/>
          <a:chExt cx="0" cy="0"/>
        </a:xfrm>
      </p:grpSpPr>
      <p:pic>
        <p:nvPicPr>
          <p:cNvPr id="5" name="Picture 4" descr="A person cutting vegetables in a trash can&#10;&#10;AI-generated content may be incorrect.">
            <a:extLst>
              <a:ext uri="{FF2B5EF4-FFF2-40B4-BE49-F238E27FC236}">
                <a16:creationId xmlns:a16="http://schemas.microsoft.com/office/drawing/2014/main" id="{36F82A4D-D9D1-6CA4-B0DE-AE1229D5FF2D}"/>
              </a:ext>
            </a:extLst>
          </p:cNvPr>
          <p:cNvPicPr>
            <a:picLocks noChangeAspect="1"/>
          </p:cNvPicPr>
          <p:nvPr/>
        </p:nvPicPr>
        <p:blipFill rotWithShape="1">
          <a:blip r:embed="rId2"/>
          <a:srcRect l="676" t="32659" r="12096" b="19974"/>
          <a:stretch/>
        </p:blipFill>
        <p:spPr>
          <a:xfrm>
            <a:off x="7759864" y="-3"/>
            <a:ext cx="4432135" cy="1551215"/>
          </a:xfrm>
          <a:prstGeom prst="rect">
            <a:avLst/>
          </a:prstGeom>
        </p:spPr>
      </p:pic>
      <p:sp>
        <p:nvSpPr>
          <p:cNvPr id="11" name="Google Shape;133;p1">
            <a:extLst>
              <a:ext uri="{FF2B5EF4-FFF2-40B4-BE49-F238E27FC236}">
                <a16:creationId xmlns:a16="http://schemas.microsoft.com/office/drawing/2014/main" id="{888C410C-F299-BD6C-C274-B2332CBF0A9B}"/>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7BDBA97-9548-4067-B5A6-E4C0031364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52281B90-8887-870A-1E72-0965303E1DD2}"/>
              </a:ext>
            </a:extLst>
          </p:cNvPr>
          <p:cNvSpPr txBox="1">
            <a:spLocks/>
          </p:cNvSpPr>
          <p:nvPr/>
        </p:nvSpPr>
        <p:spPr>
          <a:xfrm>
            <a:off x="-15721" y="439713"/>
            <a:ext cx="403426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Composting</a:t>
            </a:r>
          </a:p>
        </p:txBody>
      </p:sp>
      <p:sp>
        <p:nvSpPr>
          <p:cNvPr id="29" name="Text Placeholder 3">
            <a:extLst>
              <a:ext uri="{FF2B5EF4-FFF2-40B4-BE49-F238E27FC236}">
                <a16:creationId xmlns:a16="http://schemas.microsoft.com/office/drawing/2014/main" id="{832018D4-333B-EC48-9819-1C33D74CFA27}"/>
              </a:ext>
            </a:extLst>
          </p:cNvPr>
          <p:cNvSpPr txBox="1">
            <a:spLocks/>
          </p:cNvSpPr>
          <p:nvPr/>
        </p:nvSpPr>
        <p:spPr>
          <a:xfrm>
            <a:off x="686610" y="1990929"/>
            <a:ext cx="412488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Composting is the process of recycling organic material, like kitchen scraps and garden waste, into nutrient-rich soil. </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This practice not only reduces waste but also improves soil health and supports the life cycle of plants. </a:t>
            </a:r>
          </a:p>
        </p:txBody>
      </p:sp>
      <p:sp>
        <p:nvSpPr>
          <p:cNvPr id="2" name="Text Placeholder 3">
            <a:extLst>
              <a:ext uri="{FF2B5EF4-FFF2-40B4-BE49-F238E27FC236}">
                <a16:creationId xmlns:a16="http://schemas.microsoft.com/office/drawing/2014/main" id="{0EAEEA7C-78BD-7EB8-EEB5-2047E5A04F4A}"/>
              </a:ext>
            </a:extLst>
          </p:cNvPr>
          <p:cNvSpPr txBox="1">
            <a:spLocks/>
          </p:cNvSpPr>
          <p:nvPr/>
        </p:nvSpPr>
        <p:spPr>
          <a:xfrm>
            <a:off x="5617029" y="1990929"/>
            <a:ext cx="6008912"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In a time when climate change can make us feel disconnected and powerless, composting offers a way to take an active role in regenerating the earth.  Through composting, we become part of the natural process of decomposition, where death and decay are transformed into new life.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This cycle mirrors the process of grief and resilience, facing and processing challenges, transforming them into opportunities for growth. Composting is about seeing potential where others see waste, and it can help us build a deeper connection to the earth and create hope for renewal.</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03310F6D-90F6-82EF-ABD2-44DB2968B17C}"/>
              </a:ext>
            </a:extLst>
          </p:cNvPr>
          <p:cNvCxnSpPr>
            <a:cxnSpLocks/>
          </p:cNvCxnSpPr>
          <p:nvPr/>
        </p:nvCxnSpPr>
        <p:spPr>
          <a:xfrm>
            <a:off x="5150012"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891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5E407-1C27-BF14-2D92-05781D6044EA}"/>
            </a:ext>
          </a:extLst>
        </p:cNvPr>
        <p:cNvGrpSpPr/>
        <p:nvPr/>
      </p:nvGrpSpPr>
      <p:grpSpPr>
        <a:xfrm>
          <a:off x="0" y="0"/>
          <a:ext cx="0" cy="0"/>
          <a:chOff x="0" y="0"/>
          <a:chExt cx="0" cy="0"/>
        </a:xfrm>
      </p:grpSpPr>
      <p:pic>
        <p:nvPicPr>
          <p:cNvPr id="5" name="Picture 4" descr="A person cutting vegetables in a trash can&#10;&#10;AI-generated content may be incorrect.">
            <a:extLst>
              <a:ext uri="{FF2B5EF4-FFF2-40B4-BE49-F238E27FC236}">
                <a16:creationId xmlns:a16="http://schemas.microsoft.com/office/drawing/2014/main" id="{E7FA8F32-567D-4C7A-B657-B7D703A69D87}"/>
              </a:ext>
            </a:extLst>
          </p:cNvPr>
          <p:cNvPicPr>
            <a:picLocks noChangeAspect="1"/>
          </p:cNvPicPr>
          <p:nvPr/>
        </p:nvPicPr>
        <p:blipFill rotWithShape="1">
          <a:blip r:embed="rId2"/>
          <a:srcRect l="3436" t="25959" r="27647" b="12817"/>
          <a:stretch/>
        </p:blipFill>
        <p:spPr>
          <a:xfrm>
            <a:off x="4835055" y="-1"/>
            <a:ext cx="6430203" cy="3681663"/>
          </a:xfrm>
          <a:prstGeom prst="rect">
            <a:avLst/>
          </a:prstGeom>
        </p:spPr>
      </p:pic>
      <p:sp>
        <p:nvSpPr>
          <p:cNvPr id="11" name="Google Shape;133;p1">
            <a:extLst>
              <a:ext uri="{FF2B5EF4-FFF2-40B4-BE49-F238E27FC236}">
                <a16:creationId xmlns:a16="http://schemas.microsoft.com/office/drawing/2014/main" id="{3E279D3E-DEEC-8965-48C9-3526E4579146}"/>
              </a:ext>
            </a:extLst>
          </p:cNvPr>
          <p:cNvSpPr/>
          <p:nvPr/>
        </p:nvSpPr>
        <p:spPr>
          <a:xfrm rot="10800000">
            <a:off x="23550" y="6"/>
            <a:ext cx="11241708"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19DC4B-E906-6B4A-E520-2E378238604D}"/>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14375616-2C37-7AE8-FBFC-1B76426199C7}"/>
              </a:ext>
            </a:extLst>
          </p:cNvPr>
          <p:cNvSpPr txBox="1">
            <a:spLocks/>
          </p:cNvSpPr>
          <p:nvPr/>
        </p:nvSpPr>
        <p:spPr>
          <a:xfrm>
            <a:off x="757502" y="2528861"/>
            <a:ext cx="8073677"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Composting can be a deeply hopeful practice.</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When we throw our vegetable scraps into the compost bin, we are reminded that nothing is wasted, and that what seems like an ending is really just part of the cycle of renewal.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There’s something comforting about knowing that even when things break down, they can still contribute to new growth. Composting is a quiet, patient process, just like building hope and resilience, and it reminds me that we can start again.</a:t>
            </a:r>
          </a:p>
          <a:p>
            <a:pPr marL="0" indent="0">
              <a:lnSpc>
                <a:spcPts val="2500"/>
              </a:lnSpc>
              <a:spcBef>
                <a:spcPts val="0"/>
              </a:spcBef>
              <a:buNone/>
            </a:pP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4F70C9D8-D870-5D1B-DC92-41F934F16F90}"/>
              </a:ext>
            </a:extLst>
          </p:cNvPr>
          <p:cNvSpPr txBox="1">
            <a:spLocks/>
          </p:cNvSpPr>
          <p:nvPr/>
        </p:nvSpPr>
        <p:spPr>
          <a:xfrm>
            <a:off x="-15721" y="439713"/>
            <a:ext cx="403426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Composting</a:t>
            </a:r>
          </a:p>
        </p:txBody>
      </p:sp>
    </p:spTree>
    <p:extLst>
      <p:ext uri="{BB962C8B-B14F-4D97-AF65-F5344CB8AC3E}">
        <p14:creationId xmlns:p14="http://schemas.microsoft.com/office/powerpoint/2010/main" val="3116054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96EB5-EC52-F815-19C8-CDD7CEC1C5BC}"/>
            </a:ext>
          </a:extLst>
        </p:cNvPr>
        <p:cNvGrpSpPr/>
        <p:nvPr/>
      </p:nvGrpSpPr>
      <p:grpSpPr>
        <a:xfrm>
          <a:off x="0" y="0"/>
          <a:ext cx="0" cy="0"/>
          <a:chOff x="0" y="0"/>
          <a:chExt cx="0" cy="0"/>
        </a:xfrm>
      </p:grpSpPr>
      <p:pic>
        <p:nvPicPr>
          <p:cNvPr id="4" name="Picture 3" descr="A person cutting vegetables in a trash can&#10;&#10;AI-generated content may be incorrect.">
            <a:extLst>
              <a:ext uri="{FF2B5EF4-FFF2-40B4-BE49-F238E27FC236}">
                <a16:creationId xmlns:a16="http://schemas.microsoft.com/office/drawing/2014/main" id="{8A042B8B-1EB3-C113-4AED-439AC84F4C61}"/>
              </a:ext>
            </a:extLst>
          </p:cNvPr>
          <p:cNvPicPr>
            <a:picLocks noChangeAspect="1"/>
          </p:cNvPicPr>
          <p:nvPr/>
        </p:nvPicPr>
        <p:blipFill rotWithShape="1">
          <a:blip r:embed="rId2"/>
          <a:srcRect l="3551" t="25797" r="40976" b="7298"/>
          <a:stretch/>
        </p:blipFill>
        <p:spPr>
          <a:xfrm>
            <a:off x="4835055" y="-1"/>
            <a:ext cx="6430203" cy="4998413"/>
          </a:xfrm>
          <a:prstGeom prst="rect">
            <a:avLst/>
          </a:prstGeom>
        </p:spPr>
      </p:pic>
      <p:sp>
        <p:nvSpPr>
          <p:cNvPr id="6" name="Google Shape;133;p1">
            <a:extLst>
              <a:ext uri="{FF2B5EF4-FFF2-40B4-BE49-F238E27FC236}">
                <a16:creationId xmlns:a16="http://schemas.microsoft.com/office/drawing/2014/main" id="{FEB5A425-D23B-F8B5-E1F4-F092C1188710}"/>
              </a:ext>
            </a:extLst>
          </p:cNvPr>
          <p:cNvSpPr/>
          <p:nvPr/>
        </p:nvSpPr>
        <p:spPr>
          <a:xfrm rot="10800000">
            <a:off x="-1643886" y="6"/>
            <a:ext cx="12909144"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5BBE382-03B9-D9BC-38F9-4820063B0453}"/>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665D7F2A-CFEF-4B24-B48E-840FF5003ED4}"/>
              </a:ext>
            </a:extLst>
          </p:cNvPr>
          <p:cNvSpPr/>
          <p:nvPr/>
        </p:nvSpPr>
        <p:spPr>
          <a:xfrm>
            <a:off x="498765" y="1452265"/>
            <a:ext cx="9747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8C139B40-01B7-C5DB-8A6F-AE3F66BCD6CE}"/>
              </a:ext>
            </a:extLst>
          </p:cNvPr>
          <p:cNvSpPr txBox="1">
            <a:spLocks/>
          </p:cNvSpPr>
          <p:nvPr/>
        </p:nvSpPr>
        <p:spPr>
          <a:xfrm>
            <a:off x="773831" y="1808167"/>
            <a:ext cx="9170269" cy="44816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Balance Greens and Browns: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For healthy compost, you need a balance of green materials (like fruit and vegetable scraps) and brown materials (like dry leaves or newspaper). The greens provide nitrogen, and the browns provide carbon.</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Turn the Pile: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Regularly turning your compost helps to aerate it, speeding up the decomposition process.</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Avoid Certain Materials: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Don’t compost meat, dairy, or oils, as they can attract pests and slow the composting process.</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Compost in Layers: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Start with a layer of browns, then add greens, and alternate layers to keep your compost healthy and decomposing evenly.</a:t>
            </a:r>
          </a:p>
          <a:p>
            <a:pPr marL="401638" indent="-401638">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Use Your Compost: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Once your compost is ready, mix it into your garden soil to improve its nutrient content. This will help your plants grow stronger and healthier, just as nurturing hope helps build inner strength.</a:t>
            </a:r>
          </a:p>
          <a:p>
            <a:pPr marL="401638"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B1B3CEBE-5393-7628-0FFD-4AFBDB75EF34}"/>
              </a:ext>
            </a:extLst>
          </p:cNvPr>
          <p:cNvSpPr txBox="1">
            <a:spLocks/>
          </p:cNvSpPr>
          <p:nvPr/>
        </p:nvSpPr>
        <p:spPr>
          <a:xfrm>
            <a:off x="2" y="568191"/>
            <a:ext cx="630666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Tips &amp; Tricks for Composting:</a:t>
            </a:r>
          </a:p>
        </p:txBody>
      </p:sp>
    </p:spTree>
    <p:extLst>
      <p:ext uri="{BB962C8B-B14F-4D97-AF65-F5344CB8AC3E}">
        <p14:creationId xmlns:p14="http://schemas.microsoft.com/office/powerpoint/2010/main" val="2294369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0EB04-7701-0BC9-5153-594A630FCBD9}"/>
            </a:ext>
          </a:extLst>
        </p:cNvPr>
        <p:cNvGrpSpPr/>
        <p:nvPr/>
      </p:nvGrpSpPr>
      <p:grpSpPr>
        <a:xfrm>
          <a:off x="0" y="0"/>
          <a:ext cx="0" cy="0"/>
          <a:chOff x="0" y="0"/>
          <a:chExt cx="0" cy="0"/>
        </a:xfrm>
      </p:grpSpPr>
      <p:pic>
        <p:nvPicPr>
          <p:cNvPr id="6" name="Picture 5" descr="A jar of peach jam&#10;&#10;AI-generated content may be incorrect.">
            <a:extLst>
              <a:ext uri="{FF2B5EF4-FFF2-40B4-BE49-F238E27FC236}">
                <a16:creationId xmlns:a16="http://schemas.microsoft.com/office/drawing/2014/main" id="{F80CCAF2-E1C0-AEE2-3048-5765FDC16433}"/>
              </a:ext>
            </a:extLst>
          </p:cNvPr>
          <p:cNvPicPr>
            <a:picLocks noChangeAspect="1"/>
          </p:cNvPicPr>
          <p:nvPr/>
        </p:nvPicPr>
        <p:blipFill rotWithShape="1">
          <a:blip r:embed="rId2"/>
          <a:srcRect t="18405" b="18405"/>
          <a:stretch/>
        </p:blipFill>
        <p:spPr>
          <a:xfrm>
            <a:off x="8509747" y="3"/>
            <a:ext cx="3682253" cy="1551212"/>
          </a:xfrm>
          <a:prstGeom prst="rect">
            <a:avLst/>
          </a:prstGeom>
        </p:spPr>
      </p:pic>
      <p:sp>
        <p:nvSpPr>
          <p:cNvPr id="11" name="Google Shape;133;p1">
            <a:extLst>
              <a:ext uri="{FF2B5EF4-FFF2-40B4-BE49-F238E27FC236}">
                <a16:creationId xmlns:a16="http://schemas.microsoft.com/office/drawing/2014/main" id="{1CC8EAAD-F06F-B5B5-A6C8-18B069B92DE3}"/>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7B28E00-E543-5443-FF57-5D44761C5BC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1048CA3D-C750-7E8A-7CE0-8A4486475C70}"/>
              </a:ext>
            </a:extLst>
          </p:cNvPr>
          <p:cNvSpPr txBox="1">
            <a:spLocks/>
          </p:cNvSpPr>
          <p:nvPr/>
        </p:nvSpPr>
        <p:spPr>
          <a:xfrm>
            <a:off x="-15721" y="439713"/>
            <a:ext cx="482721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05. Preserving Food </a:t>
            </a:r>
          </a:p>
        </p:txBody>
      </p:sp>
      <p:sp>
        <p:nvSpPr>
          <p:cNvPr id="29" name="Text Placeholder 3">
            <a:extLst>
              <a:ext uri="{FF2B5EF4-FFF2-40B4-BE49-F238E27FC236}">
                <a16:creationId xmlns:a16="http://schemas.microsoft.com/office/drawing/2014/main" id="{1046070D-9A0F-C134-2FD6-2189472708AF}"/>
              </a:ext>
            </a:extLst>
          </p:cNvPr>
          <p:cNvSpPr txBox="1">
            <a:spLocks/>
          </p:cNvSpPr>
          <p:nvPr/>
        </p:nvSpPr>
        <p:spPr>
          <a:xfrm>
            <a:off x="686610" y="1990929"/>
            <a:ext cx="317269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Preserving food is a </a:t>
            </a:r>
            <a:r>
              <a:rPr lang="en-IE" dirty="0" err="1">
                <a:solidFill>
                  <a:srgbClr val="404040"/>
                </a:solidFill>
                <a:latin typeface="Calibri" panose="020F0502020204030204" pitchFamily="34" charset="0"/>
                <a:ea typeface="Calibri" panose="020F0502020204030204" pitchFamily="34" charset="0"/>
                <a:cs typeface="Calibri" panose="020F0502020204030204" pitchFamily="34" charset="0"/>
              </a:rPr>
              <a:t>time-honored</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 practice that celebrates nature’s abundance and strengthens our connection to seasonal cycles. </a:t>
            </a:r>
            <a:endParaRPr lang="en-I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BA534CFE-DAA9-9BF3-95A5-7AF88D735DC5}"/>
              </a:ext>
            </a:extLst>
          </p:cNvPr>
          <p:cNvSpPr txBox="1">
            <a:spLocks/>
          </p:cNvSpPr>
          <p:nvPr/>
        </p:nvSpPr>
        <p:spPr>
          <a:xfrm>
            <a:off x="4518216" y="1990929"/>
            <a:ext cx="7107725"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Preserving food is a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time-honored</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practice that celebrates nature’s abundance and strengthens our connection to seasonal cycles. By learning techniques like canning, drying, fermenting, and pickling, we are able to extend the vibrant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flavors</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and nutrients of each season, enjoying them year-round in creative ways. Preserving not only reduces food waste but also gives us the chance to engage directly with the produce we grow or select, instilling a deep appreciation for every ingredient. Imagine </a:t>
            </a:r>
            <a:r>
              <a:rPr lang="en-IE" sz="2200" dirty="0" err="1">
                <a:solidFill>
                  <a:srgbClr val="404040"/>
                </a:solidFill>
                <a:latin typeface="Calibri" panose="020F0502020204030204" pitchFamily="34" charset="0"/>
                <a:ea typeface="Calibri" panose="020F0502020204030204" pitchFamily="34" charset="0"/>
                <a:cs typeface="Calibri" panose="020F0502020204030204" pitchFamily="34" charset="0"/>
              </a:rPr>
              <a:t>savoring</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sun-ripened tomatoes, crisp pickled cucumbers, or dried herbs in the cooler months - a reminder of summer’s warmth and the Earth’s generosity.</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F2A50059-C9C3-7A3A-204E-48CE06F9486B}"/>
              </a:ext>
            </a:extLst>
          </p:cNvPr>
          <p:cNvCxnSpPr>
            <a:cxnSpLocks/>
          </p:cNvCxnSpPr>
          <p:nvPr/>
        </p:nvCxnSpPr>
        <p:spPr>
          <a:xfrm>
            <a:off x="4020459"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327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F86B6-0C95-615E-BC4B-0F16514D5C7B}"/>
            </a:ext>
          </a:extLst>
        </p:cNvPr>
        <p:cNvGrpSpPr/>
        <p:nvPr/>
      </p:nvGrpSpPr>
      <p:grpSpPr>
        <a:xfrm>
          <a:off x="0" y="0"/>
          <a:ext cx="0" cy="0"/>
          <a:chOff x="0" y="0"/>
          <a:chExt cx="0" cy="0"/>
        </a:xfrm>
      </p:grpSpPr>
      <p:pic>
        <p:nvPicPr>
          <p:cNvPr id="4" name="Picture 3" descr="A jar of peach jam&#10;&#10;AI-generated content may be incorrect.">
            <a:extLst>
              <a:ext uri="{FF2B5EF4-FFF2-40B4-BE49-F238E27FC236}">
                <a16:creationId xmlns:a16="http://schemas.microsoft.com/office/drawing/2014/main" id="{A04C4CDB-B905-5FEE-582F-09AF52138767}"/>
              </a:ext>
            </a:extLst>
          </p:cNvPr>
          <p:cNvPicPr>
            <a:picLocks noChangeAspect="1"/>
          </p:cNvPicPr>
          <p:nvPr/>
        </p:nvPicPr>
        <p:blipFill rotWithShape="1">
          <a:blip r:embed="rId2"/>
          <a:srcRect t="1564" b="1564"/>
          <a:stretch/>
        </p:blipFill>
        <p:spPr>
          <a:xfrm>
            <a:off x="5229645" y="-2"/>
            <a:ext cx="6017571" cy="3886202"/>
          </a:xfrm>
          <a:prstGeom prst="rect">
            <a:avLst/>
          </a:prstGeom>
        </p:spPr>
      </p:pic>
      <p:sp>
        <p:nvSpPr>
          <p:cNvPr id="11" name="Google Shape;133;p1">
            <a:extLst>
              <a:ext uri="{FF2B5EF4-FFF2-40B4-BE49-F238E27FC236}">
                <a16:creationId xmlns:a16="http://schemas.microsoft.com/office/drawing/2014/main" id="{C26B7B8B-31A1-98D3-CCCA-EE93566A6AEF}"/>
              </a:ext>
            </a:extLst>
          </p:cNvPr>
          <p:cNvSpPr/>
          <p:nvPr/>
        </p:nvSpPr>
        <p:spPr>
          <a:xfrm rot="10800000">
            <a:off x="23549" y="6"/>
            <a:ext cx="11223666" cy="6857994"/>
          </a:xfrm>
          <a:prstGeom prst="rect">
            <a:avLst/>
          </a:prstGeom>
          <a:gradFill>
            <a:gsLst>
              <a:gs pos="47000">
                <a:srgbClr val="1F8E47"/>
              </a:gs>
              <a:gs pos="25000">
                <a:srgbClr val="1F8E47"/>
              </a:gs>
              <a:gs pos="69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D5D85CE-F301-1063-A12D-4F2F5BBFEE6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202470DD-9918-42D8-0184-2225A5403A4C}"/>
              </a:ext>
            </a:extLst>
          </p:cNvPr>
          <p:cNvSpPr txBox="1">
            <a:spLocks/>
          </p:cNvSpPr>
          <p:nvPr/>
        </p:nvSpPr>
        <p:spPr>
          <a:xfrm>
            <a:off x="758943" y="1806017"/>
            <a:ext cx="8887617"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Moreover, food preservation offers a rewarding sense of self-sufficiency, allowing us to fill our pantries with wholesome, homemade foods free from artificial preservatives. Each container becomes a symbol of care and respect for the food we consume. By embracing these practices, we cultivate a resilient, sustainable lifestyle that aligns with the rhythms of the natural world.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Food preservation is more than a skill; it’s a joyful and meaningful way to foster a sense of gratitude, nourish our well-being, and sustain hope for a future where we live harmoniously with nature. Through these simple, fulfilling acts, we learn to cherish what the Earth provides and to share that abundance with those around us</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A6AC574A-5647-71B7-CF20-76178673C23D}"/>
              </a:ext>
            </a:extLst>
          </p:cNvPr>
          <p:cNvSpPr txBox="1">
            <a:spLocks/>
          </p:cNvSpPr>
          <p:nvPr/>
        </p:nvSpPr>
        <p:spPr>
          <a:xfrm>
            <a:off x="-15721" y="439713"/>
            <a:ext cx="482721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05. Preserving Food </a:t>
            </a:r>
          </a:p>
        </p:txBody>
      </p:sp>
    </p:spTree>
    <p:extLst>
      <p:ext uri="{BB962C8B-B14F-4D97-AF65-F5344CB8AC3E}">
        <p14:creationId xmlns:p14="http://schemas.microsoft.com/office/powerpoint/2010/main" val="1060272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F42B7-2D6D-905F-187E-73C964D4F6E3}"/>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3643D2DC-A44C-84DE-27AC-67BBE18BC457}"/>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C9C5349-9C3F-D429-48CA-E93FD0E7CE6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FA0C822C-0F8C-D0C8-2484-723E8B9F3157}"/>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04E41AD8-210C-7123-A46D-B046258BE3E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37B1BFE6-8375-6E20-CB67-62868E4DFD5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EDD80831-6E42-0B8B-8947-A386BAFBC38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A706B98C-1084-F624-7874-DCF39E9B2343}"/>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E65D7BB-A8BF-E2E6-53BE-1F90C5008E51}"/>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E6A9CB22-AF25-2EB6-FE27-A82176EA307B}"/>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Journal Activities </a:t>
            </a:r>
          </a:p>
        </p:txBody>
      </p:sp>
    </p:spTree>
    <p:extLst>
      <p:ext uri="{BB962C8B-B14F-4D97-AF65-F5344CB8AC3E}">
        <p14:creationId xmlns:p14="http://schemas.microsoft.com/office/powerpoint/2010/main" val="3462993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B7334-D237-E71E-BBD8-13E21335BCEE}"/>
            </a:ext>
          </a:extLst>
        </p:cNvPr>
        <p:cNvGrpSpPr/>
        <p:nvPr/>
      </p:nvGrpSpPr>
      <p:grpSpPr>
        <a:xfrm>
          <a:off x="0" y="0"/>
          <a:ext cx="0" cy="0"/>
          <a:chOff x="0" y="0"/>
          <a:chExt cx="0" cy="0"/>
        </a:xfrm>
      </p:grpSpPr>
      <p:pic>
        <p:nvPicPr>
          <p:cNvPr id="5" name="Picture Placeholder 13">
            <a:extLst>
              <a:ext uri="{FF2B5EF4-FFF2-40B4-BE49-F238E27FC236}">
                <a16:creationId xmlns:a16="http://schemas.microsoft.com/office/drawing/2014/main" id="{7445AB72-F4F3-0332-913D-0C2C9990C1DE}"/>
              </a:ext>
            </a:extLst>
          </p:cNvPr>
          <p:cNvPicPr>
            <a:picLocks noChangeAspect="1"/>
          </p:cNvPicPr>
          <p:nvPr/>
        </p:nvPicPr>
        <p:blipFill rotWithShape="1">
          <a:blip r:embed="rId2"/>
          <a:srcRect t="42049" b="-5321"/>
          <a:stretch/>
        </p:blipFill>
        <p:spPr>
          <a:xfrm>
            <a:off x="4679576" y="-9590"/>
            <a:ext cx="6583351" cy="6248077"/>
          </a:xfrm>
          <a:prstGeom prst="rect">
            <a:avLst/>
          </a:prstGeom>
        </p:spPr>
      </p:pic>
      <p:sp>
        <p:nvSpPr>
          <p:cNvPr id="11" name="Google Shape;133;p1">
            <a:extLst>
              <a:ext uri="{FF2B5EF4-FFF2-40B4-BE49-F238E27FC236}">
                <a16:creationId xmlns:a16="http://schemas.microsoft.com/office/drawing/2014/main" id="{D1C4E1AF-54D1-66BE-979F-C870AC5B0607}"/>
              </a:ext>
            </a:extLst>
          </p:cNvPr>
          <p:cNvSpPr/>
          <p:nvPr/>
        </p:nvSpPr>
        <p:spPr>
          <a:xfrm rot="10800000">
            <a:off x="23547" y="6"/>
            <a:ext cx="11239379" cy="6857994"/>
          </a:xfrm>
          <a:prstGeom prst="rect">
            <a:avLst/>
          </a:prstGeom>
          <a:gradFill>
            <a:gsLst>
              <a:gs pos="30000">
                <a:srgbClr val="1F8E47"/>
              </a:gs>
              <a:gs pos="10000">
                <a:srgbClr val="1F8E47"/>
              </a:gs>
              <a:gs pos="70000">
                <a:srgbClr val="1F8E47"/>
              </a:gs>
              <a:gs pos="97000">
                <a:srgbClr val="5398A2">
                  <a:alpha val="18702"/>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186E463-0D3C-D23D-A972-3627C644435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83214558-D638-7A53-EDD2-83B9B5D1AC1F}"/>
              </a:ext>
            </a:extLst>
          </p:cNvPr>
          <p:cNvSpPr txBox="1">
            <a:spLocks/>
          </p:cNvSpPr>
          <p:nvPr/>
        </p:nvSpPr>
        <p:spPr>
          <a:xfrm>
            <a:off x="745497" y="2027586"/>
            <a:ext cx="7605128" cy="32459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80"/>
              </a:lnSpc>
              <a:spcBef>
                <a:spcPts val="0"/>
              </a:spcBef>
              <a:buNone/>
            </a:pPr>
            <a:r>
              <a:rPr lang="en-IE" sz="3400" dirty="0">
                <a:solidFill>
                  <a:schemeClr val="bg1"/>
                </a:solidFill>
                <a:latin typeface="Calibri" panose="020F0502020204030204" pitchFamily="34" charset="0"/>
                <a:ea typeface="Calibri" panose="020F0502020204030204" pitchFamily="34" charset="0"/>
                <a:cs typeface="Calibri" panose="020F0502020204030204" pitchFamily="34" charset="0"/>
              </a:rPr>
              <a:t>Becoming hopeful is a deeply personal process. Incorporating journaling into your practice of hope can help you reflect on your personal growth, and process your emotions and dreams along the way. </a:t>
            </a:r>
          </a:p>
          <a:p>
            <a:pPr marL="0" indent="0">
              <a:lnSpc>
                <a:spcPts val="3580"/>
              </a:lnSpc>
              <a:spcBef>
                <a:spcPts val="0"/>
              </a:spcBef>
              <a:buNone/>
            </a:pPr>
            <a:endParaRPr lang="sv-SE" sz="3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Google Shape;145;p2">
            <a:extLst>
              <a:ext uri="{FF2B5EF4-FFF2-40B4-BE49-F238E27FC236}">
                <a16:creationId xmlns:a16="http://schemas.microsoft.com/office/drawing/2014/main" id="{CE5AAC22-BF13-354B-8994-1B32302D521A}"/>
              </a:ext>
            </a:extLst>
          </p:cNvPr>
          <p:cNvSpPr txBox="1">
            <a:spLocks/>
          </p:cNvSpPr>
          <p:nvPr/>
        </p:nvSpPr>
        <p:spPr>
          <a:xfrm>
            <a:off x="-15721" y="439713"/>
            <a:ext cx="443980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Activities </a:t>
            </a:r>
          </a:p>
        </p:txBody>
      </p:sp>
    </p:spTree>
    <p:extLst>
      <p:ext uri="{BB962C8B-B14F-4D97-AF65-F5344CB8AC3E}">
        <p14:creationId xmlns:p14="http://schemas.microsoft.com/office/powerpoint/2010/main" val="3567926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a:spLocks/>
          </p:cNvSpPr>
          <p:nvPr/>
        </p:nvSpPr>
        <p:spPr>
          <a:xfrm>
            <a:off x="4555078" y="3031293"/>
            <a:ext cx="723052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are your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favorite</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things/places/people in the world?</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do you love about them? </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When did you first discover them?</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If they are no long with you, when did you lose them?</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How can you show them that you care?</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Write a love letter to someone or some place or something you mapped. Tell them thank you. Spend 15 minutes on this part.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3C22D8CD-8769-BC93-C07C-02CA994594DD}"/>
              </a:ext>
            </a:extLst>
          </p:cNvPr>
          <p:cNvSpPr txBox="1">
            <a:spLocks/>
          </p:cNvSpPr>
          <p:nvPr/>
        </p:nvSpPr>
        <p:spPr>
          <a:xfrm>
            <a:off x="758414" y="3031293"/>
            <a:ext cx="310253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Draw a mind map responding to the questions below with words and/or drawings. Spend 5 minutes on this activity.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a:cxnSpLocks/>
          </p:cNvCxnSpPr>
          <p:nvPr/>
        </p:nvCxnSpPr>
        <p:spPr>
          <a:xfrm>
            <a:off x="4178626" y="278993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#1:</a:t>
            </a:r>
          </a:p>
        </p:txBody>
      </p:sp>
      <p:sp>
        <p:nvSpPr>
          <p:cNvPr id="2" name="Google Shape;145;p2">
            <a:extLst>
              <a:ext uri="{FF2B5EF4-FFF2-40B4-BE49-F238E27FC236}">
                <a16:creationId xmlns:a16="http://schemas.microsoft.com/office/drawing/2014/main" id="{3E280ACA-9987-63DB-43A9-A66CD4319460}"/>
              </a:ext>
            </a:extLst>
          </p:cNvPr>
          <p:cNvSpPr txBox="1">
            <a:spLocks/>
          </p:cNvSpPr>
          <p:nvPr/>
        </p:nvSpPr>
        <p:spPr>
          <a:xfrm>
            <a:off x="-5865" y="1311182"/>
            <a:ext cx="610186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Write a love letter (20 min) </a:t>
            </a:r>
          </a:p>
        </p:txBody>
      </p:sp>
    </p:spTree>
    <p:extLst>
      <p:ext uri="{BB962C8B-B14F-4D97-AF65-F5344CB8AC3E}">
        <p14:creationId xmlns:p14="http://schemas.microsoft.com/office/powerpoint/2010/main" val="472296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2BD8D-6064-339D-AB7E-3D8C8F447C0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333BF5B-7B0A-00E8-82E6-C0103D4F229F}"/>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CFA99865-6C27-9CED-64D1-9BD57382429E}"/>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C677AD0-860F-70C9-53BB-C7E221F4C2ED}"/>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15A38107-3C54-8E26-E57C-31FE1DA9988F}"/>
              </a:ext>
            </a:extLst>
          </p:cNvPr>
          <p:cNvSpPr txBox="1">
            <a:spLocks/>
          </p:cNvSpPr>
          <p:nvPr/>
        </p:nvSpPr>
        <p:spPr>
          <a:xfrm>
            <a:off x="4555078" y="3031293"/>
            <a:ext cx="723052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You can use words, too. If you completed the safe place exercise in the previous module, this may differ because it may incorporate many more places, people, things, and practices than you accounted for when creating your safe place.</a:t>
            </a:r>
          </a:p>
          <a:p>
            <a:pPr>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7C8BD001-4A46-6F67-3C88-F155C880AE73}"/>
              </a:ext>
            </a:extLst>
          </p:cNvPr>
          <p:cNvSpPr txBox="1">
            <a:spLocks/>
          </p:cNvSpPr>
          <p:nvPr/>
        </p:nvSpPr>
        <p:spPr>
          <a:xfrm>
            <a:off x="758414" y="3031293"/>
            <a:ext cx="310253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Create an image of a world you dream of. Who is there? Where are you? What is possible here?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B92B8895-005C-8E8E-C35D-2FEA09D50E8C}"/>
              </a:ext>
            </a:extLst>
          </p:cNvPr>
          <p:cNvCxnSpPr>
            <a:cxnSpLocks/>
          </p:cNvCxnSpPr>
          <p:nvPr/>
        </p:nvCxnSpPr>
        <p:spPr>
          <a:xfrm>
            <a:off x="4178626" y="278993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329502AE-D735-53AD-89FE-4EB4DB307307}"/>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#2:</a:t>
            </a:r>
          </a:p>
        </p:txBody>
      </p:sp>
      <p:sp>
        <p:nvSpPr>
          <p:cNvPr id="2" name="Google Shape;145;p2">
            <a:extLst>
              <a:ext uri="{FF2B5EF4-FFF2-40B4-BE49-F238E27FC236}">
                <a16:creationId xmlns:a16="http://schemas.microsoft.com/office/drawing/2014/main" id="{238E9449-7B9A-2E43-C7F7-B4DDCC81A604}"/>
              </a:ext>
            </a:extLst>
          </p:cNvPr>
          <p:cNvSpPr txBox="1">
            <a:spLocks/>
          </p:cNvSpPr>
          <p:nvPr/>
        </p:nvSpPr>
        <p:spPr>
          <a:xfrm>
            <a:off x="-5864" y="1311182"/>
            <a:ext cx="548760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Dream World (15 mins) </a:t>
            </a:r>
          </a:p>
        </p:txBody>
      </p:sp>
    </p:spTree>
    <p:extLst>
      <p:ext uri="{BB962C8B-B14F-4D97-AF65-F5344CB8AC3E}">
        <p14:creationId xmlns:p14="http://schemas.microsoft.com/office/powerpoint/2010/main" val="1924058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CE999-5BD8-052F-4256-626BF82854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88F73AD-A501-590F-0B20-B104BCA67DFC}"/>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039CAF71-C305-21BC-E961-79104B0EA6EE}"/>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CA09F73-AF45-EE50-6772-ACFC221717C3}"/>
              </a:ext>
            </a:extLst>
          </p:cNvPr>
          <p:cNvSpPr/>
          <p:nvPr/>
        </p:nvSpPr>
        <p:spPr>
          <a:xfrm rot="10800000">
            <a:off x="-1" y="-1"/>
            <a:ext cx="5038165" cy="2277035"/>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BAAFAF7B-B2E2-1EB9-BB53-E90B1BE328F0}"/>
              </a:ext>
            </a:extLst>
          </p:cNvPr>
          <p:cNvSpPr txBox="1">
            <a:spLocks/>
          </p:cNvSpPr>
          <p:nvPr/>
        </p:nvSpPr>
        <p:spPr>
          <a:xfrm>
            <a:off x="4555078" y="3031293"/>
            <a:ext cx="723052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What kind of skills and practices help you cultivate a sense of hope? Make a list of 3 skills, as well as 3 practices that help you grow those skills. (10 min)</a:t>
            </a:r>
          </a:p>
          <a:p>
            <a:pPr>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9D84A162-B544-8073-2857-60AB6DE88971}"/>
              </a:ext>
            </a:extLst>
          </p:cNvPr>
          <p:cNvSpPr txBox="1">
            <a:spLocks/>
          </p:cNvSpPr>
          <p:nvPr/>
        </p:nvSpPr>
        <p:spPr>
          <a:xfrm>
            <a:off x="758414" y="3031293"/>
            <a:ext cx="310253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What does hope feel like in your body? Where do you feel it? Describe it! (5 min)</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B1AB627-425A-2671-8658-64C4B948255A}"/>
              </a:ext>
            </a:extLst>
          </p:cNvPr>
          <p:cNvCxnSpPr>
            <a:cxnSpLocks/>
          </p:cNvCxnSpPr>
          <p:nvPr/>
        </p:nvCxnSpPr>
        <p:spPr>
          <a:xfrm>
            <a:off x="4178626" y="278993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ACB997C7-9D69-E7B5-E1E9-2516135A70EC}"/>
              </a:ext>
            </a:extLst>
          </p:cNvPr>
          <p:cNvSpPr txBox="1">
            <a:spLocks/>
          </p:cNvSpPr>
          <p:nvPr/>
        </p:nvSpPr>
        <p:spPr>
          <a:xfrm>
            <a:off x="-3" y="578059"/>
            <a:ext cx="446649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 activity #3:</a:t>
            </a:r>
          </a:p>
        </p:txBody>
      </p:sp>
      <p:sp>
        <p:nvSpPr>
          <p:cNvPr id="2" name="Google Shape;145;p2">
            <a:extLst>
              <a:ext uri="{FF2B5EF4-FFF2-40B4-BE49-F238E27FC236}">
                <a16:creationId xmlns:a16="http://schemas.microsoft.com/office/drawing/2014/main" id="{98F66C22-CE1D-AF98-22C8-8BDC8BDDF773}"/>
              </a:ext>
            </a:extLst>
          </p:cNvPr>
          <p:cNvSpPr txBox="1">
            <a:spLocks/>
          </p:cNvSpPr>
          <p:nvPr/>
        </p:nvSpPr>
        <p:spPr>
          <a:xfrm>
            <a:off x="-5864" y="1311182"/>
            <a:ext cx="781860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Hope as feeling and practice (15 min) </a:t>
            </a:r>
          </a:p>
        </p:txBody>
      </p:sp>
    </p:spTree>
    <p:extLst>
      <p:ext uri="{BB962C8B-B14F-4D97-AF65-F5344CB8AC3E}">
        <p14:creationId xmlns:p14="http://schemas.microsoft.com/office/powerpoint/2010/main" val="1959532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F1E9228-B481-541E-666F-702BEFDFCA52}"/>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6F00E657-7FCC-9886-C496-7C74AC43266D}"/>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7167304" y="2581516"/>
            <a:ext cx="324813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7145867" y="2605362"/>
            <a:ext cx="324813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Resources </a:t>
            </a:r>
          </a:p>
        </p:txBody>
      </p:sp>
      <p:sp>
        <p:nvSpPr>
          <p:cNvPr id="5" name="Rectangle 4">
            <a:extLst>
              <a:ext uri="{FF2B5EF4-FFF2-40B4-BE49-F238E27FC236}">
                <a16:creationId xmlns:a16="http://schemas.microsoft.com/office/drawing/2014/main" id="{5B819C52-51DB-8809-E2B4-542F38B5D759}"/>
              </a:ext>
            </a:extLst>
          </p:cNvPr>
          <p:cNvSpPr/>
          <p:nvPr/>
        </p:nvSpPr>
        <p:spPr>
          <a:xfrm>
            <a:off x="6925733" y="3547652"/>
            <a:ext cx="346826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A2EF41F0-937B-E118-A0DC-E5C0887F7659}"/>
              </a:ext>
            </a:extLst>
          </p:cNvPr>
          <p:cNvSpPr txBox="1"/>
          <p:nvPr/>
        </p:nvSpPr>
        <p:spPr>
          <a:xfrm>
            <a:off x="6485467" y="3571498"/>
            <a:ext cx="38870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for further</a:t>
            </a:r>
          </a:p>
        </p:txBody>
      </p:sp>
      <p:sp>
        <p:nvSpPr>
          <p:cNvPr id="9" name="Rectangle 8">
            <a:extLst>
              <a:ext uri="{FF2B5EF4-FFF2-40B4-BE49-F238E27FC236}">
                <a16:creationId xmlns:a16="http://schemas.microsoft.com/office/drawing/2014/main" id="{1A070651-A5CF-E9E0-438E-DCA9E2967DEB}"/>
              </a:ext>
            </a:extLst>
          </p:cNvPr>
          <p:cNvSpPr/>
          <p:nvPr/>
        </p:nvSpPr>
        <p:spPr>
          <a:xfrm>
            <a:off x="6637867" y="4533085"/>
            <a:ext cx="37346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F1C1B834-9E98-808D-7E0D-5B43610E2935}"/>
              </a:ext>
            </a:extLst>
          </p:cNvPr>
          <p:cNvSpPr txBox="1"/>
          <p:nvPr/>
        </p:nvSpPr>
        <p:spPr>
          <a:xfrm>
            <a:off x="6231467" y="4556931"/>
            <a:ext cx="41196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exploration </a:t>
            </a:r>
          </a:p>
        </p:txBody>
      </p:sp>
    </p:spTree>
    <p:extLst>
      <p:ext uri="{BB962C8B-B14F-4D97-AF65-F5344CB8AC3E}">
        <p14:creationId xmlns:p14="http://schemas.microsoft.com/office/powerpoint/2010/main" val="2408260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A8898AE-DFB5-AB37-DA78-A0B032A5195D}"/>
              </a:ext>
            </a:extLst>
          </p:cNvPr>
          <p:cNvSpPr txBox="1">
            <a:spLocks/>
          </p:cNvSpPr>
          <p:nvPr/>
        </p:nvSpPr>
        <p:spPr>
          <a:xfrm>
            <a:off x="773847" y="870419"/>
            <a:ext cx="9911086"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Read (5 min):</a:t>
            </a:r>
            <a:r>
              <a:rPr lang="en-IE" sz="2300"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What if climate change meant not doom — but abundance?</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 an opinion article by writer and historian Rebecca Solnit.</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Listen (5 min):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Lean dás (I am always here)</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 a musical collaboration between artists and activists Mari Boine and Ella Marie Hætta Isaksen. About the song, Mari says, “It can be difficult to maintain hope in these dark times, but to surrender hope is to lose our will to (take) action, to render ourselves powerless.” She says the track “shines with hope” as “we </a:t>
            </a:r>
            <a:r>
              <a:rPr lang="en-IE"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joik</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(summon) the Universal Mother, Divine Source, Giver of Life, and Creative Force.”</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Watch (30 min):</a:t>
            </a:r>
            <a:r>
              <a:rPr lang="en-IE" sz="2300"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Reservation Dogs</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 Comedy-drama television series created by Sterlin Harjo and Taika Waititi. It follows the lives of four Indigenous teenagers in rural Oklahoma as they are dealing with loss and grief while pursuing their dreams.</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990547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23559" y="0"/>
            <a:ext cx="1139460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0835" y="1005875"/>
            <a:ext cx="9900294" cy="479326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16" name="Google Shape;145;p2">
            <a:extLst>
              <a:ext uri="{FF2B5EF4-FFF2-40B4-BE49-F238E27FC236}">
                <a16:creationId xmlns:a16="http://schemas.microsoft.com/office/drawing/2014/main" id="{B2E6888C-3E47-70E5-6442-C3E2513D616C}"/>
              </a:ext>
            </a:extLst>
          </p:cNvPr>
          <p:cNvSpPr txBox="1">
            <a:spLocks/>
          </p:cNvSpPr>
          <p:nvPr/>
        </p:nvSpPr>
        <p:spPr>
          <a:xfrm>
            <a:off x="0" y="126911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PLAY</a:t>
            </a:r>
          </a:p>
        </p:txBody>
      </p:sp>
      <p:sp>
        <p:nvSpPr>
          <p:cNvPr id="3" name="Text Placeholder 3">
            <a:extLst>
              <a:ext uri="{FF2B5EF4-FFF2-40B4-BE49-F238E27FC236}">
                <a16:creationId xmlns:a16="http://schemas.microsoft.com/office/drawing/2014/main" id="{7FD609D7-1017-DE95-702F-ABDF8FE06881}"/>
              </a:ext>
            </a:extLst>
          </p:cNvPr>
          <p:cNvSpPr txBox="1">
            <a:spLocks/>
          </p:cNvSpPr>
          <p:nvPr/>
        </p:nvSpPr>
        <p:spPr>
          <a:xfrm>
            <a:off x="773831" y="2541494"/>
            <a:ext cx="9042522" cy="4712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The </a:t>
            </a:r>
            <a:r>
              <a:rPr lang="en-IE" sz="2300" b="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"Turn It Around"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game can serve as a transformative tool to shift participants' perspectives and help them understand the power of hope as an active (rather than passive) force. </a:t>
            </a:r>
          </a:p>
          <a:p>
            <a:pPr marL="0" indent="0">
              <a:lnSpc>
                <a:spcPts val="2460"/>
              </a:lnSpc>
              <a:spcBef>
                <a:spcPts val="400"/>
              </a:spcBef>
              <a:buClr>
                <a:srgbClr val="5398A2"/>
              </a:buClr>
              <a:buNone/>
            </a:pPr>
            <a:endPar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endParaRPr>
          </a:p>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This module aims to emphasize that while the climate crisis presents unprecedented challenges, hope can inspire action and change, rather than paralyze us in fear or despair.</a:t>
            </a:r>
          </a:p>
          <a:p>
            <a:pPr marL="0" indent="0">
              <a:lnSpc>
                <a:spcPts val="2460"/>
              </a:lnSpc>
              <a:spcBef>
                <a:spcPts val="400"/>
              </a:spcBef>
              <a:buClr>
                <a:srgbClr val="5398A2"/>
              </a:buClr>
              <a:buNone/>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marL="0" indent="0">
              <a:lnSpc>
                <a:spcPts val="2460"/>
              </a:lnSpc>
              <a:spcBef>
                <a:spcPts val="400"/>
              </a:spcBef>
              <a:buClr>
                <a:srgbClr val="5398A2"/>
              </a:buClr>
              <a:buNone/>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6487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C97BE-146E-EB55-9BE1-841B81AA7A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4FB1F1C0-3119-E3A3-C5DC-6FC626762C3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3FEDC339-1AA5-6E7A-0487-F38966CF925A}"/>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301CC71B-659A-A162-2DDA-3F15E863467D}"/>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0D2B43F7-FF0F-ED83-8BD7-AD3D991A0506}"/>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05</a:t>
            </a:r>
          </a:p>
        </p:txBody>
      </p:sp>
      <p:cxnSp>
        <p:nvCxnSpPr>
          <p:cNvPr id="20" name="Straight Connector 19">
            <a:extLst>
              <a:ext uri="{FF2B5EF4-FFF2-40B4-BE49-F238E27FC236}">
                <a16:creationId xmlns:a16="http://schemas.microsoft.com/office/drawing/2014/main" id="{BDD1D5EE-67D9-580B-7590-59533DD6493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53DD790F-A62B-E07F-0C2F-5A90C1396EE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48F8C3B9-87C1-529C-9BB8-8C08C57043F5}"/>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263197F-8BE7-67A4-E7FD-9082178779A1}"/>
              </a:ext>
            </a:extLst>
          </p:cNvPr>
          <p:cNvSpPr/>
          <p:nvPr/>
        </p:nvSpPr>
        <p:spPr>
          <a:xfrm>
            <a:off x="6231466" y="2581516"/>
            <a:ext cx="4183969"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Rectangle 4">
            <a:extLst>
              <a:ext uri="{FF2B5EF4-FFF2-40B4-BE49-F238E27FC236}">
                <a16:creationId xmlns:a16="http://schemas.microsoft.com/office/drawing/2014/main" id="{57FCAB64-B0E3-E813-4870-10ACA353B812}"/>
              </a:ext>
            </a:extLst>
          </p:cNvPr>
          <p:cNvSpPr/>
          <p:nvPr/>
        </p:nvSpPr>
        <p:spPr>
          <a:xfrm>
            <a:off x="7218105" y="3547652"/>
            <a:ext cx="31758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2B173521-53D8-F4C6-1F2C-9B7C02D918C6}"/>
              </a:ext>
            </a:extLst>
          </p:cNvPr>
          <p:cNvSpPr txBox="1"/>
          <p:nvPr/>
        </p:nvSpPr>
        <p:spPr>
          <a:xfrm>
            <a:off x="7196667" y="3571498"/>
            <a:ext cx="31758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Guide for</a:t>
            </a:r>
          </a:p>
        </p:txBody>
      </p:sp>
      <p:sp>
        <p:nvSpPr>
          <p:cNvPr id="9" name="Rectangle 8">
            <a:extLst>
              <a:ext uri="{FF2B5EF4-FFF2-40B4-BE49-F238E27FC236}">
                <a16:creationId xmlns:a16="http://schemas.microsoft.com/office/drawing/2014/main" id="{9B28E836-924F-E739-34FF-8FBBC00E8E67}"/>
              </a:ext>
            </a:extLst>
          </p:cNvPr>
          <p:cNvSpPr/>
          <p:nvPr/>
        </p:nvSpPr>
        <p:spPr>
          <a:xfrm>
            <a:off x="7196667" y="4533085"/>
            <a:ext cx="31758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9B6108FE-B950-DFE5-D92C-2F066CF4BD45}"/>
              </a:ext>
            </a:extLst>
          </p:cNvPr>
          <p:cNvSpPr txBox="1"/>
          <p:nvPr/>
        </p:nvSpPr>
        <p:spPr>
          <a:xfrm>
            <a:off x="6925733" y="4556931"/>
            <a:ext cx="3425388"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Educators</a:t>
            </a:r>
          </a:p>
        </p:txBody>
      </p:sp>
      <p:sp>
        <p:nvSpPr>
          <p:cNvPr id="11" name="TextBox 10">
            <a:extLst>
              <a:ext uri="{FF2B5EF4-FFF2-40B4-BE49-F238E27FC236}">
                <a16:creationId xmlns:a16="http://schemas.microsoft.com/office/drawing/2014/main" id="{8A796A84-2C2B-A9A7-E0FF-716B1F0B9FE0}"/>
              </a:ext>
            </a:extLst>
          </p:cNvPr>
          <p:cNvSpPr txBox="1"/>
          <p:nvPr/>
        </p:nvSpPr>
        <p:spPr>
          <a:xfrm>
            <a:off x="5554133" y="2605362"/>
            <a:ext cx="483986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Step-by-Step</a:t>
            </a:r>
          </a:p>
        </p:txBody>
      </p:sp>
    </p:spTree>
    <p:extLst>
      <p:ext uri="{BB962C8B-B14F-4D97-AF65-F5344CB8AC3E}">
        <p14:creationId xmlns:p14="http://schemas.microsoft.com/office/powerpoint/2010/main" val="3350982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0" y="301765"/>
            <a:ext cx="735694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Step-by-Step Guide for Educators: </a:t>
            </a:r>
          </a:p>
        </p:txBody>
      </p:sp>
      <p:cxnSp>
        <p:nvCxnSpPr>
          <p:cNvPr id="3" name="Straight Connector 2">
            <a:extLst>
              <a:ext uri="{FF2B5EF4-FFF2-40B4-BE49-F238E27FC236}">
                <a16:creationId xmlns:a16="http://schemas.microsoft.com/office/drawing/2014/main" id="{8B352E1B-7FE0-9EE4-9611-43D1D1D96045}"/>
              </a:ext>
            </a:extLst>
          </p:cNvPr>
          <p:cNvCxnSpPr>
            <a:cxnSpLocks/>
          </p:cNvCxnSpPr>
          <p:nvPr/>
        </p:nvCxnSpPr>
        <p:spPr>
          <a:xfrm>
            <a:off x="6503342" y="1930116"/>
            <a:ext cx="0" cy="385056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7B09A5C6-835D-3961-5D9C-6BE186511364}"/>
              </a:ext>
            </a:extLst>
          </p:cNvPr>
          <p:cNvSpPr txBox="1">
            <a:spLocks/>
          </p:cNvSpPr>
          <p:nvPr/>
        </p:nvSpPr>
        <p:spPr>
          <a:xfrm>
            <a:off x="948505" y="1897636"/>
            <a:ext cx="4740154"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rPr>
              <a:t>Objective: </a:t>
            </a:r>
          </a:p>
          <a:p>
            <a:pPr marL="0" indent="0">
              <a:lnSpc>
                <a:spcPts val="2500"/>
              </a:lnSpc>
              <a:spcBef>
                <a:spcPts val="0"/>
              </a:spcBef>
              <a:buClr>
                <a:srgbClr val="E6C8C7"/>
              </a:buClr>
              <a:buNone/>
            </a:pPr>
            <a:endParaRPr lang="en-IE" sz="36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The goal is to help participants build a sense of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active hope</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hope that motivates them to take action in the face of climate change. This type of hope is rooted in the belief that while the challenges ahead are significant, solutions are possible when individuals and communities are committed to acting together. </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Text Placeholder 3">
            <a:extLst>
              <a:ext uri="{FF2B5EF4-FFF2-40B4-BE49-F238E27FC236}">
                <a16:creationId xmlns:a16="http://schemas.microsoft.com/office/drawing/2014/main" id="{A2E55C68-4999-F9FE-396F-2C71312E3444}"/>
              </a:ext>
            </a:extLst>
          </p:cNvPr>
          <p:cNvSpPr txBox="1">
            <a:spLocks/>
          </p:cNvSpPr>
          <p:nvPr/>
        </p:nvSpPr>
        <p:spPr>
          <a:xfrm>
            <a:off x="6914776" y="2599271"/>
            <a:ext cx="3899098"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Time: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30-45 minutes</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Number of Participants: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Small groups (6-10)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or an entire class</a:t>
            </a: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467002" y="2226464"/>
            <a:ext cx="10359712"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0" y="639397"/>
            <a:ext cx="213360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STEPS:</a:t>
            </a:r>
          </a:p>
        </p:txBody>
      </p:sp>
      <p:sp>
        <p:nvSpPr>
          <p:cNvPr id="2" name="Text Placeholder 3">
            <a:extLst>
              <a:ext uri="{FF2B5EF4-FFF2-40B4-BE49-F238E27FC236}">
                <a16:creationId xmlns:a16="http://schemas.microsoft.com/office/drawing/2014/main" id="{3809709D-9C85-C327-D987-635F938C09CA}"/>
              </a:ext>
            </a:extLst>
          </p:cNvPr>
          <p:cNvSpPr txBox="1">
            <a:spLocks/>
          </p:cNvSpPr>
          <p:nvPr/>
        </p:nvSpPr>
        <p:spPr>
          <a:xfrm>
            <a:off x="1694640" y="277114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Introduction to the Concept of Hope </a:t>
            </a:r>
          </a:p>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in Climate Action: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Begin by discussing how hope can either empower or hinder action depending on how we view a situation. Explain the difference between passive hope ("I hope things will get better") and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active hope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("I will find ways to care for the world"). Frame hope not as wishful thinking, but as something that inspires action. </a:t>
            </a: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45DBA5C-2367-BD59-3A28-7F55499810FD}"/>
              </a:ext>
            </a:extLst>
          </p:cNvPr>
          <p:cNvCxnSpPr>
            <a:cxnSpLocks/>
          </p:cNvCxnSpPr>
          <p:nvPr/>
        </p:nvCxnSpPr>
        <p:spPr>
          <a:xfrm flipH="1">
            <a:off x="1365286" y="3660987"/>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42CC8FE-3FD3-BEFF-F0C2-F3E91685ABAD}"/>
              </a:ext>
            </a:extLst>
          </p:cNvPr>
          <p:cNvGrpSpPr/>
          <p:nvPr/>
        </p:nvGrpSpPr>
        <p:grpSpPr>
          <a:xfrm>
            <a:off x="403345" y="3355285"/>
            <a:ext cx="1420700" cy="893966"/>
            <a:chOff x="5728181" y="1253145"/>
            <a:chExt cx="1546707" cy="973255"/>
          </a:xfrm>
        </p:grpSpPr>
        <p:sp>
          <p:nvSpPr>
            <p:cNvPr id="18" name="Oval 17">
              <a:extLst>
                <a:ext uri="{FF2B5EF4-FFF2-40B4-BE49-F238E27FC236}">
                  <a16:creationId xmlns:a16="http://schemas.microsoft.com/office/drawing/2014/main" id="{F725C433-7595-3CFD-4C69-1450BE23CED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CCCC3CFF-22E8-95F3-B90F-9727BE0C34D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Tree>
    <p:extLst>
      <p:ext uri="{BB962C8B-B14F-4D97-AF65-F5344CB8AC3E}">
        <p14:creationId xmlns:p14="http://schemas.microsoft.com/office/powerpoint/2010/main" val="277250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1745441" y="746887"/>
            <a:ext cx="8668560" cy="56578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Setting up the "Turn It Around" Game: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Present participants with a real-world scenario related to climate change that can be viewed from different perspectives. </a:t>
            </a: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For instance:</a:t>
            </a:r>
          </a:p>
          <a:p>
            <a:pPr marL="0" lvl="0" indent="0">
              <a:lnSpc>
                <a:spcPct val="100000"/>
              </a:lnSpc>
              <a:spcBef>
                <a:spcPts val="0"/>
              </a:spcBef>
              <a:buClr>
                <a:srgbClr val="E6C8C7"/>
              </a:buClr>
              <a:buNone/>
            </a:pPr>
            <a:endParaRPr lang="en-IE" sz="8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Despairing Vie: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Rising temperatures, deforestation, loss of biodiversity, and the slow pace of governmental action lead to a sense of helplessness and despair.</a:t>
            </a:r>
          </a:p>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Hopeful View: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Communities are increasingly coming together to develop innovative solutions, such as renewable energy projects, forest protection and reforestation efforts, and global youth-led climate movements, and such efforts again and again lead to positive change..</a:t>
            </a: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1517981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1745441" y="713020"/>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Game Execution: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NDivide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participants into two groups. One group will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analyze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the situation from a despairing viewpoint (focusing on overwhelming challenges), while the other group will focus on reasons for hope and action (highlighting community and solutions).</a:t>
            </a:r>
          </a:p>
          <a:p>
            <a:pPr lvl="0">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After a few minutes of discussion,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swap perspectives</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the group that focused on the </a:t>
            </a: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desparing</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view will now highlight hopeful aspects, while the hope-oriented group will turn to discuss the challenges.</a:t>
            </a:r>
          </a:p>
          <a:p>
            <a:pPr lvl="0">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This reversal shows participants how their perspectives can shift by consciously choosing to focus on different aspects of climate change For some, this game can transform despair into action-oriented hope. For others, such a transformation might require more time and sustained practices, involving grief, care and community. This is OK.</a:t>
            </a: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856342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C0BC-C70C-B2A9-9449-6CD0766D779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3480F29-DCA1-B938-A01B-6210CA19F45B}"/>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A5536E96-7284-E909-8C16-607B795DABC4}"/>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7311F32-6E57-3E38-9ACF-179A63B832A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676FEB-C8F6-0CEE-F5EE-73D947D4109D}"/>
              </a:ext>
            </a:extLst>
          </p:cNvPr>
          <p:cNvSpPr/>
          <p:nvPr/>
        </p:nvSpPr>
        <p:spPr>
          <a:xfrm>
            <a:off x="517802" y="385556"/>
            <a:ext cx="10359712" cy="601915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B8C5823F-520A-E639-DD3B-99D304E44B96}"/>
              </a:ext>
            </a:extLst>
          </p:cNvPr>
          <p:cNvSpPr txBox="1">
            <a:spLocks/>
          </p:cNvSpPr>
          <p:nvPr/>
        </p:nvSpPr>
        <p:spPr>
          <a:xfrm>
            <a:off x="1745441" y="713020"/>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Group Reflection: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r>
              <a:rPr lang="en-I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NAfter</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the exercise, bring the groups together to reflect on how shifting perspectives changed their emotional response to climate change. Discuss the psychological and social benefits of maintaining an active sense of hope, particularly in tackling complex issues like the climate crisis.</a:t>
            </a: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Ask participants: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What did you feel when focusing on despair? How did that change when you “switched” to hope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Encourage them to identify actions that can be taken to support hope in the face of challenges, with a focus on care.</a:t>
            </a: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507ECD4A-F934-D030-CB15-E476C9906776}"/>
              </a:ext>
            </a:extLst>
          </p:cNvPr>
          <p:cNvCxnSpPr>
            <a:cxnSpLocks/>
          </p:cNvCxnSpPr>
          <p:nvPr/>
        </p:nvCxnSpPr>
        <p:spPr>
          <a:xfrm flipH="1">
            <a:off x="1416086" y="120244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C643452-80FE-4E01-2445-9DBAC0D84CF5}"/>
              </a:ext>
            </a:extLst>
          </p:cNvPr>
          <p:cNvGrpSpPr/>
          <p:nvPr/>
        </p:nvGrpSpPr>
        <p:grpSpPr>
          <a:xfrm>
            <a:off x="454145" y="896742"/>
            <a:ext cx="1420700" cy="893966"/>
            <a:chOff x="5728181" y="1253145"/>
            <a:chExt cx="1546707" cy="973255"/>
          </a:xfrm>
        </p:grpSpPr>
        <p:sp>
          <p:nvSpPr>
            <p:cNvPr id="18" name="Oval 17">
              <a:extLst>
                <a:ext uri="{FF2B5EF4-FFF2-40B4-BE49-F238E27FC236}">
                  <a16:creationId xmlns:a16="http://schemas.microsoft.com/office/drawing/2014/main" id="{615D19F2-32BA-9204-5282-A47C307A5B9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C222DE0-DA94-7E2D-D159-0CBFBE3CF8A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266662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49810-5307-C4FB-B3F1-4F9D4FD7F3C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8E8050AC-35AB-057D-B458-C0AD0BF69D5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63BFA157-D721-F137-F484-8855F8CFCC27}"/>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917F2EB-325C-CA74-2EE4-65F01F6145B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21C31D3-5A77-2468-C57D-30DE3B46D6EC}"/>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02064C3-69D4-EC8F-56E0-515736504704}"/>
              </a:ext>
            </a:extLst>
          </p:cNvPr>
          <p:cNvSpPr txBox="1">
            <a:spLocks/>
          </p:cNvSpPr>
          <p:nvPr/>
        </p:nvSpPr>
        <p:spPr>
          <a:xfrm>
            <a:off x="0" y="301765"/>
            <a:ext cx="1050989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Why This Game is Effective in the Hope Module:</a:t>
            </a:r>
          </a:p>
        </p:txBody>
      </p:sp>
      <p:sp>
        <p:nvSpPr>
          <p:cNvPr id="13" name="Text Placeholder 3">
            <a:extLst>
              <a:ext uri="{FF2B5EF4-FFF2-40B4-BE49-F238E27FC236}">
                <a16:creationId xmlns:a16="http://schemas.microsoft.com/office/drawing/2014/main" id="{FDB6A685-44A2-EF34-EEDD-9C0F7F9D88B9}"/>
              </a:ext>
            </a:extLst>
          </p:cNvPr>
          <p:cNvSpPr txBox="1">
            <a:spLocks/>
          </p:cNvSpPr>
          <p:nvPr/>
        </p:nvSpPr>
        <p:spPr>
          <a:xfrm>
            <a:off x="948504" y="1897636"/>
            <a:ext cx="9795695"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Empowers action: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Participants learn that they have agency over how they address the climate crisis, which can be a powerful motivator for taking action rather than feeling defeated.</a:t>
            </a: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Shifts mindset: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The game demonstrates that while it’s easy to feel overwhelmed by the scale of the climate crisis, changing one’s perspective can lead to seeing possibilities for solutions and resilience.</a:t>
            </a: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Fosters collective understanding: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By engaging in group discussions, participants learn that collective hope and action are more effective in creating meaningful change.</a:t>
            </a:r>
          </a:p>
          <a:p>
            <a:pPr>
              <a:lnSpc>
                <a:spcPts val="2500"/>
              </a:lnSpc>
              <a:spcBef>
                <a:spcPts val="0"/>
              </a:spcBef>
              <a:buClr>
                <a:srgbClr val="5398A2"/>
              </a:buClr>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5741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527098" y="1482994"/>
            <a:ext cx="4827219" cy="4404173"/>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3320"/>
              </a:lnSpc>
              <a:spcBef>
                <a:spcPts val="0"/>
              </a:spcBef>
            </a:pPr>
            <a:r>
              <a:rPr lang="en-US" sz="3600" dirty="0"/>
              <a:t>“For me, hope is not a metaphor;  it’s a lived practice. It isn’t a thing I possess.  Rather, I have to remake it daily. I don’t have hope, I do hope.”</a:t>
            </a:r>
          </a:p>
          <a:p>
            <a:pPr algn="l">
              <a:lnSpc>
                <a:spcPts val="2920"/>
              </a:lnSpc>
              <a:spcBef>
                <a:spcPts val="0"/>
              </a:spcBef>
            </a:pPr>
            <a:endParaRPr lang="en-US" sz="3200" i="0" dirty="0"/>
          </a:p>
          <a:p>
            <a:pPr algn="l">
              <a:lnSpc>
                <a:spcPts val="2920"/>
              </a:lnSpc>
              <a:spcBef>
                <a:spcPts val="0"/>
              </a:spcBef>
            </a:pPr>
            <a:r>
              <a:rPr lang="en-US" sz="3200" b="1" i="0" dirty="0"/>
              <a:t>Mariame Kaba</a:t>
            </a:r>
          </a:p>
          <a:p>
            <a:pPr algn="l">
              <a:lnSpc>
                <a:spcPts val="2920"/>
              </a:lnSpc>
              <a:spcBef>
                <a:spcPts val="0"/>
              </a:spcBef>
            </a:pPr>
            <a:endParaRPr lang="en-US" sz="3200" i="0" dirty="0"/>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Any Questions?</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Thank you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a:t>
            </a:r>
            <a:r>
              <a:rPr lang="en-US" sz="4200" b="1"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planet-pulse</a:t>
            </a:r>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5" y="-8"/>
            <a:ext cx="12176285" cy="589085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653765" y="738919"/>
            <a:ext cx="3649054"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I often find myself feeling hopeless. Scientifically, we know that, if we do not limit greenhouse gas emissions on the scale and in the time required, climate change will create </a:t>
            </a:r>
            <a:r>
              <a:rPr lang="en-IE" dirty="0" err="1">
                <a:solidFill>
                  <a:schemeClr val="bg1"/>
                </a:solidFill>
                <a:latin typeface="Calibri" panose="020F0502020204030204" pitchFamily="34" charset="0"/>
                <a:ea typeface="Calibri" panose="020F0502020204030204" pitchFamily="34" charset="0"/>
                <a:cs typeface="Calibri" panose="020F0502020204030204" pitchFamily="34" charset="0"/>
              </a:rPr>
              <a:t>unlivable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conditions for humanity across much of the Earth’s surface.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4805245" y="738919"/>
            <a:ext cx="7096704"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And, while many around the world have worked tirelessly to limit climate change, global emissions continue to rise. Oil companies continue drilling, and new so-called “green” initiatives pop-up in the form of battery factories replacing old forests, windmills occupying indigenous lands, and mining operations polluting </a:t>
            </a:r>
            <a:r>
              <a:rPr lang="en-IE" sz="2300" dirty="0" err="1">
                <a:solidFill>
                  <a:schemeClr val="bg1"/>
                </a:solidFill>
                <a:latin typeface="Calibri" panose="020F0502020204030204" pitchFamily="34" charset="0"/>
                <a:ea typeface="Calibri" panose="020F0502020204030204" pitchFamily="34" charset="0"/>
                <a:cs typeface="Calibri" panose="020F0502020204030204" pitchFamily="34" charset="0"/>
              </a:rPr>
              <a:t>prestine</a:t>
            </a: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 lakes. Inaction on climate change used to frustrate me. Now, the escalating loss of nature, community, and safe climate conditions makes me sad and afraid.  For years, I met this systematic inaction with an extreme personal commitment to climate action. My hopefulness was fuelled by the belief that we can make a difference, combined with the contagious enthusiasm expressed by fellow colleagues and activists. But years of work on climate change has left me feeling exhausted. I have no energy for activism, so others’ enthusiasm often makes me feel ashamed of my moral inaction. </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4464503" y="360595"/>
            <a:ext cx="0" cy="5260999"/>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21183" y="1534095"/>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What are the sources of hope? Social scientists working on climate change have suggested that trust is the basis of hope. </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a:spLocks/>
          </p:cNvSpPr>
          <p:nvPr/>
        </p:nvSpPr>
        <p:spPr>
          <a:xfrm>
            <a:off x="3566160" y="1534095"/>
            <a:ext cx="7833361"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Therefore, when we lose trust in our social systems and political leaders to address climate change, or in our own capacity for action due to exhaustion or lack of results, we can find ourselves feeling hopeless. In these circumstances, we might need to go deeper in our search for hope, to our trust in life itself. Hope is more than a feeling. Hope is a practice. So, what if, by adding to the abundance of life, we can grow not just food and biodiversity, but trust, while filling our hearts with hope?</a:t>
            </a:r>
          </a:p>
          <a:p>
            <a:pPr marL="0" indent="0">
              <a:lnSpc>
                <a:spcPts val="23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Observing growth in nature can help our brain envision a future of natural abundance, nurturing our sense of hope. In this way hope becomes a tool for cultivating resilience and flourishing.  In this module, we’ll explore replenishing practices that can restore both hope and energy, such as traditional, nurturing ourselves and the natural world around us.</a:t>
            </a:r>
          </a:p>
          <a:p>
            <a:pPr marL="0" indent="0">
              <a:lnSpc>
                <a:spcPts val="23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43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003AF-211E-5D98-A9F8-3A2FE26A3F1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77124A5-3240-1AE1-ACC7-C485129BD506}"/>
              </a:ext>
            </a:extLst>
          </p:cNvPr>
          <p:cNvPicPr>
            <a:picLocks noChangeAspect="1"/>
          </p:cNvPicPr>
          <p:nvPr/>
        </p:nvPicPr>
        <p:blipFill rotWithShape="1">
          <a:blip r:embed="rId2"/>
          <a:srcRect l="-16994" t="48091" r="16994" b="17900"/>
          <a:stretch/>
        </p:blipFill>
        <p:spPr>
          <a:xfrm>
            <a:off x="5666203" y="2706037"/>
            <a:ext cx="6525797" cy="3329003"/>
          </a:xfrm>
          <a:prstGeom prst="rect">
            <a:avLst/>
          </a:prstGeom>
        </p:spPr>
      </p:pic>
      <p:sp>
        <p:nvSpPr>
          <p:cNvPr id="11" name="Google Shape;133;p1">
            <a:extLst>
              <a:ext uri="{FF2B5EF4-FFF2-40B4-BE49-F238E27FC236}">
                <a16:creationId xmlns:a16="http://schemas.microsoft.com/office/drawing/2014/main" id="{F7FDE0B5-D4BD-8BF3-99E8-003816D736DE}"/>
              </a:ext>
            </a:extLst>
          </p:cNvPr>
          <p:cNvSpPr/>
          <p:nvPr/>
        </p:nvSpPr>
        <p:spPr>
          <a:xfrm rot="10800000">
            <a:off x="17752" y="2706037"/>
            <a:ext cx="12174247" cy="3662316"/>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57A2A2B-9C9F-EE2A-68DA-D2A672777B55}"/>
              </a:ext>
            </a:extLst>
          </p:cNvPr>
          <p:cNvSpPr/>
          <p:nvPr/>
        </p:nvSpPr>
        <p:spPr>
          <a:xfrm rot="10800000">
            <a:off x="-1" y="2706037"/>
            <a:ext cx="5741599" cy="3662317"/>
          </a:xfrm>
          <a:prstGeom prst="rect">
            <a:avLst/>
          </a:prstGeom>
          <a:blipFill>
            <a:blip r:embed="rId3">
              <a:alphaModFix amt="73000"/>
            </a:blip>
            <a:srcRect/>
            <a:stretch>
              <a:fillRect l="18162" t="-30830" r="-13527" b="-1890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E79714C-6C77-97F4-178D-9FF2EC632356}"/>
              </a:ext>
            </a:extLst>
          </p:cNvPr>
          <p:cNvSpPr txBox="1">
            <a:spLocks/>
          </p:cNvSpPr>
          <p:nvPr/>
        </p:nvSpPr>
        <p:spPr>
          <a:xfrm>
            <a:off x="651522" y="3256478"/>
            <a:ext cx="8538197" cy="3662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One of my favourite poems speaks of active hope in a way that decouple hope from the future entirely. In his book </a:t>
            </a:r>
          </a:p>
          <a:p>
            <a:pPr marL="0" indent="0">
              <a:lnSpc>
                <a:spcPts val="3000"/>
              </a:lnSpc>
              <a:spcBef>
                <a:spcPts val="0"/>
              </a:spcBef>
              <a:buNone/>
            </a:pPr>
            <a:endPar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3000"/>
              </a:lnSpc>
              <a:spcBef>
                <a:spcPts val="0"/>
              </a:spcBef>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The Rain in the Trees, W.S. Merwin writes:</a:t>
            </a:r>
          </a:p>
          <a:p>
            <a:pPr marL="0" indent="0">
              <a:lnSpc>
                <a:spcPts val="3000"/>
              </a:lnSpc>
              <a:spcBef>
                <a:spcPts val="0"/>
              </a:spcBef>
              <a:buNone/>
            </a:pPr>
            <a:r>
              <a:rPr lang="en-IE" sz="3200" b="1" i="1" dirty="0">
                <a:solidFill>
                  <a:schemeClr val="bg1"/>
                </a:solidFill>
                <a:latin typeface="Calibri" panose="020F0502020204030204" pitchFamily="34" charset="0"/>
                <a:ea typeface="Calibri" panose="020F0502020204030204" pitchFamily="34" charset="0"/>
                <a:cs typeface="Calibri" panose="020F0502020204030204" pitchFamily="34" charset="0"/>
              </a:rPr>
              <a:t>“On the last day of the world</a:t>
            </a:r>
            <a:br>
              <a:rPr lang="en-IE" sz="3200" b="1" i="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IE" sz="3200" b="1" i="1" dirty="0">
                <a:solidFill>
                  <a:schemeClr val="bg1"/>
                </a:solidFill>
                <a:latin typeface="Calibri" panose="020F0502020204030204" pitchFamily="34" charset="0"/>
                <a:ea typeface="Calibri" panose="020F0502020204030204" pitchFamily="34" charset="0"/>
                <a:cs typeface="Calibri" panose="020F0502020204030204" pitchFamily="34" charset="0"/>
              </a:rPr>
              <a:t>I would want to plant a tree.” </a:t>
            </a:r>
          </a:p>
          <a:p>
            <a:pPr marL="0" indent="0">
              <a:lnSpc>
                <a:spcPts val="3000"/>
              </a:lnSpc>
              <a:spcBef>
                <a:spcPts val="0"/>
              </a:spcBef>
              <a:buNone/>
            </a:pPr>
            <a:endParaRPr lang="sv-SE" sz="3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0F716B6E-0A29-0E47-680C-1F2A9F09C54D}"/>
              </a:ext>
            </a:extLst>
          </p:cNvPr>
          <p:cNvSpPr txBox="1">
            <a:spLocks/>
          </p:cNvSpPr>
          <p:nvPr/>
        </p:nvSpPr>
        <p:spPr>
          <a:xfrm>
            <a:off x="684061" y="678426"/>
            <a:ext cx="10808150"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These are practices that require us to be fully present in the here and now, while trusting that the future will come in spite of us. Paying attention – to the pollinators visiting flowers in the field, to the process of flowers turning into seeds and fruits, to the slow growth of an oak tree - these evolving realities illustrate the relationship between mindfulness and hope. </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017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8411148" y="2581516"/>
            <a:ext cx="2928953"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8593528" y="2600965"/>
            <a:ext cx="2505238" cy="1569660"/>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Hopeful</a:t>
            </a:r>
          </a:p>
          <a:p>
            <a:pPr algn="r"/>
            <a:endParaRPr lang="en-US" sz="4800" b="1" spc="324" dirty="0">
              <a:solidFill>
                <a:srgbClr val="5398A2"/>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Rectangle 1">
            <a:extLst>
              <a:ext uri="{FF2B5EF4-FFF2-40B4-BE49-F238E27FC236}">
                <a16:creationId xmlns:a16="http://schemas.microsoft.com/office/drawing/2014/main" id="{D0B701CF-883B-4931-092B-1CB45FEC1C21}"/>
              </a:ext>
            </a:extLst>
          </p:cNvPr>
          <p:cNvSpPr/>
          <p:nvPr/>
        </p:nvSpPr>
        <p:spPr>
          <a:xfrm>
            <a:off x="5810002" y="3542099"/>
            <a:ext cx="5514490"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388A0FAF-9F30-DA49-2A88-36DEB7EB17DF}"/>
              </a:ext>
            </a:extLst>
          </p:cNvPr>
          <p:cNvSpPr txBox="1"/>
          <p:nvPr/>
        </p:nvSpPr>
        <p:spPr>
          <a:xfrm>
            <a:off x="5886570" y="3561548"/>
            <a:ext cx="5212196"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Nature Practices</a:t>
            </a:r>
          </a:p>
        </p:txBody>
      </p:sp>
    </p:spTree>
    <p:extLst>
      <p:ext uri="{BB962C8B-B14F-4D97-AF65-F5344CB8AC3E}">
        <p14:creationId xmlns:p14="http://schemas.microsoft.com/office/powerpoint/2010/main" val="253642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5" y="-8"/>
            <a:ext cx="5595126"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1" y="-1"/>
            <a:ext cx="5038165" cy="2277035"/>
          </a:xfrm>
          <a:prstGeom prst="rect">
            <a:avLst/>
          </a:prstGeom>
          <a:blipFill>
            <a:blip r:embed="rId2">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6" y="777240"/>
            <a:ext cx="4321600"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Make hope a daily practice by cultivating life in your everyday. Growing a garden is one way to do that, and below you can learn about traditional growing practices. </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However, there are many ways to cultivate and care for life, so feel free to consider come up with your own hopeful practices.</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6119512" y="1816605"/>
            <a:ext cx="4961099" cy="36302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80"/>
              </a:lnSpc>
              <a:spcBef>
                <a:spcPts val="0"/>
              </a:spcBef>
              <a:buClr>
                <a:srgbClr val="E6C8C7"/>
              </a:buClr>
              <a:buNone/>
              <a:tabLst>
                <a:tab pos="42592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Learning about </a:t>
            </a:r>
          </a:p>
          <a:p>
            <a:pPr marL="0" indent="0">
              <a:lnSpc>
                <a:spcPts val="2080"/>
              </a:lnSpc>
              <a:spcBef>
                <a:spcPts val="0"/>
              </a:spcBef>
              <a:buClr>
                <a:srgbClr val="E6C8C7"/>
              </a:buClr>
              <a:buNone/>
              <a:tabLst>
                <a:tab pos="42592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Traditional Growing 	10</a:t>
            </a:r>
          </a:p>
          <a:p>
            <a:pPr marL="0" indent="0">
              <a:lnSpc>
                <a:spcPct val="100000"/>
              </a:lnSpc>
              <a:spcBef>
                <a:spcPts val="0"/>
              </a:spcBef>
              <a:buClr>
                <a:srgbClr val="E6C8C7"/>
              </a:buClr>
              <a:buNone/>
              <a:tabLst>
                <a:tab pos="4259263" algn="l"/>
              </a:tabLst>
            </a:pPr>
            <a:endParaRPr lang="sv-SE" sz="1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80"/>
              </a:lnSpc>
              <a:spcBef>
                <a:spcPts val="0"/>
              </a:spcBef>
              <a:buClr>
                <a:srgbClr val="E6C8C7"/>
              </a:buClr>
              <a:buNone/>
              <a:tabLst>
                <a:tab pos="4259263" algn="l"/>
              </a:tabLst>
            </a:pP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Collecting</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planting</a:t>
            </a: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080"/>
              </a:lnSpc>
              <a:spcBef>
                <a:spcPts val="0"/>
              </a:spcBef>
              <a:buClr>
                <a:srgbClr val="E6C8C7"/>
              </a:buClr>
              <a:buNone/>
              <a:tabLst>
                <a:tab pos="4259263" algn="l"/>
              </a:tabLst>
            </a:pP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and </a:t>
            </a: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growing</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seeds</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13</a:t>
            </a:r>
          </a:p>
          <a:p>
            <a:pPr marL="0" indent="0">
              <a:lnSpc>
                <a:spcPct val="200000"/>
              </a:lnSpc>
              <a:spcBef>
                <a:spcPts val="0"/>
              </a:spcBef>
              <a:buClr>
                <a:srgbClr val="E6C8C7"/>
              </a:buClr>
              <a:buNone/>
              <a:tabLst>
                <a:tab pos="4259263" algn="l"/>
              </a:tabLst>
            </a:pP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Companion</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Planting	16</a:t>
            </a:r>
          </a:p>
          <a:p>
            <a:pPr marL="0" indent="0">
              <a:lnSpc>
                <a:spcPct val="200000"/>
              </a:lnSpc>
              <a:spcBef>
                <a:spcPts val="0"/>
              </a:spcBef>
              <a:buClr>
                <a:srgbClr val="E6C8C7"/>
              </a:buClr>
              <a:buNone/>
              <a:tabLst>
                <a:tab pos="4259263" algn="l"/>
              </a:tabLst>
            </a:pP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Composting</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20</a:t>
            </a:r>
          </a:p>
          <a:p>
            <a:pPr marL="0" indent="0">
              <a:lnSpc>
                <a:spcPct val="200000"/>
              </a:lnSpc>
              <a:spcBef>
                <a:spcPts val="0"/>
              </a:spcBef>
              <a:buClr>
                <a:srgbClr val="E6C8C7"/>
              </a:buClr>
              <a:buNone/>
              <a:tabLst>
                <a:tab pos="4259263" algn="l"/>
              </a:tabLst>
            </a:pP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Preserving</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sv-SE" sz="2400" dirty="0" err="1">
                <a:solidFill>
                  <a:srgbClr val="404040"/>
                </a:solidFill>
                <a:latin typeface="Calibri" panose="020F0502020204030204" pitchFamily="34" charset="0"/>
                <a:ea typeface="Calibri" panose="020F0502020204030204" pitchFamily="34" charset="0"/>
                <a:cs typeface="Calibri" panose="020F0502020204030204" pitchFamily="34" charset="0"/>
              </a:rPr>
              <a:t>Food</a:t>
            </a:r>
            <a:r>
              <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rPr>
              <a:t> 	0</a:t>
            </a:r>
          </a:p>
          <a:p>
            <a:pPr marL="0" indent="0">
              <a:lnSpc>
                <a:spcPct val="200000"/>
              </a:lnSpc>
              <a:spcBef>
                <a:spcPts val="0"/>
              </a:spcBef>
              <a:buClr>
                <a:srgbClr val="E6C8C7"/>
              </a:buClr>
              <a:buNone/>
              <a:tabLst>
                <a:tab pos="42592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200000"/>
              </a:lnSpc>
              <a:spcBef>
                <a:spcPts val="0"/>
              </a:spcBef>
              <a:buClr>
                <a:srgbClr val="E6C8C7"/>
              </a:buClr>
              <a:buNone/>
              <a:tabLst>
                <a:tab pos="42592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808063BD-DEFD-10CC-FCAD-0E427896ED46}"/>
              </a:ext>
            </a:extLst>
          </p:cNvPr>
          <p:cNvGrpSpPr/>
          <p:nvPr/>
        </p:nvGrpSpPr>
        <p:grpSpPr>
          <a:xfrm>
            <a:off x="5240760" y="2796149"/>
            <a:ext cx="5760707" cy="767372"/>
            <a:chOff x="5408400" y="3484375"/>
            <a:chExt cx="5760707" cy="767372"/>
          </a:xfrm>
        </p:grpSpPr>
        <p:cxnSp>
          <p:nvCxnSpPr>
            <p:cNvPr id="21" name="Straight Connector 20">
              <a:extLst>
                <a:ext uri="{FF2B5EF4-FFF2-40B4-BE49-F238E27FC236}">
                  <a16:creationId xmlns:a16="http://schemas.microsoft.com/office/drawing/2014/main" id="{1224F50A-B769-A466-2182-C51A64BA72B5}"/>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DC6DCC5-1EC9-5BCE-3BA8-4E4930CD7FB0}"/>
                </a:ext>
              </a:extLst>
            </p:cNvPr>
            <p:cNvGrpSpPr/>
            <p:nvPr/>
          </p:nvGrpSpPr>
          <p:grpSpPr>
            <a:xfrm>
              <a:off x="5408400" y="3484375"/>
              <a:ext cx="735518" cy="767372"/>
              <a:chOff x="6014779" y="1253145"/>
              <a:chExt cx="932855" cy="973255"/>
            </a:xfrm>
          </p:grpSpPr>
          <p:sp>
            <p:nvSpPr>
              <p:cNvPr id="23" name="Oval 22">
                <a:extLst>
                  <a:ext uri="{FF2B5EF4-FFF2-40B4-BE49-F238E27FC236}">
                    <a16:creationId xmlns:a16="http://schemas.microsoft.com/office/drawing/2014/main" id="{1BFE7BD1-4617-C095-7763-8F9D0460DB7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2686A6F0-832E-DF34-5A86-48C11823223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26" name="Group 25">
            <a:extLst>
              <a:ext uri="{FF2B5EF4-FFF2-40B4-BE49-F238E27FC236}">
                <a16:creationId xmlns:a16="http://schemas.microsoft.com/office/drawing/2014/main" id="{458E2B74-8EA6-C836-E823-E63561D135E1}"/>
              </a:ext>
            </a:extLst>
          </p:cNvPr>
          <p:cNvGrpSpPr/>
          <p:nvPr/>
        </p:nvGrpSpPr>
        <p:grpSpPr>
          <a:xfrm>
            <a:off x="5240760" y="2034319"/>
            <a:ext cx="5760707" cy="767372"/>
            <a:chOff x="5408400" y="3484375"/>
            <a:chExt cx="5760707"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31" name="Group 30">
            <a:extLst>
              <a:ext uri="{FF2B5EF4-FFF2-40B4-BE49-F238E27FC236}">
                <a16:creationId xmlns:a16="http://schemas.microsoft.com/office/drawing/2014/main" id="{234905F3-FBAC-2371-5562-22457EA02641}"/>
              </a:ext>
            </a:extLst>
          </p:cNvPr>
          <p:cNvGrpSpPr/>
          <p:nvPr/>
        </p:nvGrpSpPr>
        <p:grpSpPr>
          <a:xfrm>
            <a:off x="5240760" y="3557979"/>
            <a:ext cx="5760707" cy="767372"/>
            <a:chOff x="5408400" y="3484375"/>
            <a:chExt cx="5760707" cy="767372"/>
          </a:xfrm>
        </p:grpSpPr>
        <p:cxnSp>
          <p:nvCxnSpPr>
            <p:cNvPr id="32" name="Straight Connector 31">
              <a:extLst>
                <a:ext uri="{FF2B5EF4-FFF2-40B4-BE49-F238E27FC236}">
                  <a16:creationId xmlns:a16="http://schemas.microsoft.com/office/drawing/2014/main" id="{7A5B6568-2024-A45E-28B1-C3CB297E8126}"/>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581C6F-8E2D-26C4-5B50-91E9CD88EF79}"/>
                </a:ext>
              </a:extLst>
            </p:cNvPr>
            <p:cNvGrpSpPr/>
            <p:nvPr/>
          </p:nvGrpSpPr>
          <p:grpSpPr>
            <a:xfrm>
              <a:off x="5408400" y="3484375"/>
              <a:ext cx="735518" cy="767372"/>
              <a:chOff x="6014779" y="1253145"/>
              <a:chExt cx="932855" cy="973255"/>
            </a:xfrm>
          </p:grpSpPr>
          <p:sp>
            <p:nvSpPr>
              <p:cNvPr id="34" name="Oval 33">
                <a:extLst>
                  <a:ext uri="{FF2B5EF4-FFF2-40B4-BE49-F238E27FC236}">
                    <a16:creationId xmlns:a16="http://schemas.microsoft.com/office/drawing/2014/main" id="{B8AAA320-8313-6E59-11FC-53B7515B741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6003991D-3879-5929-06F0-527F716EBBF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36" name="Group 35">
            <a:extLst>
              <a:ext uri="{FF2B5EF4-FFF2-40B4-BE49-F238E27FC236}">
                <a16:creationId xmlns:a16="http://schemas.microsoft.com/office/drawing/2014/main" id="{90ACEA16-DAD2-B1D9-F9BA-A70DF96A9336}"/>
              </a:ext>
            </a:extLst>
          </p:cNvPr>
          <p:cNvGrpSpPr/>
          <p:nvPr/>
        </p:nvGrpSpPr>
        <p:grpSpPr>
          <a:xfrm>
            <a:off x="5240760" y="4319810"/>
            <a:ext cx="5760707" cy="767372"/>
            <a:chOff x="5408400" y="3484375"/>
            <a:chExt cx="5760707" cy="767372"/>
          </a:xfrm>
        </p:grpSpPr>
        <p:cxnSp>
          <p:nvCxnSpPr>
            <p:cNvPr id="37" name="Straight Connector 36">
              <a:extLst>
                <a:ext uri="{FF2B5EF4-FFF2-40B4-BE49-F238E27FC236}">
                  <a16:creationId xmlns:a16="http://schemas.microsoft.com/office/drawing/2014/main" id="{BDB35DB8-9B66-17A7-C433-AB874AD34623}"/>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0A9783-DDC7-336A-58E2-F776DE59EC68}"/>
                </a:ext>
              </a:extLst>
            </p:cNvPr>
            <p:cNvGrpSpPr/>
            <p:nvPr/>
          </p:nvGrpSpPr>
          <p:grpSpPr>
            <a:xfrm>
              <a:off x="5408400" y="3484375"/>
              <a:ext cx="735518" cy="767372"/>
              <a:chOff x="6014779" y="1253145"/>
              <a:chExt cx="932855" cy="973255"/>
            </a:xfrm>
          </p:grpSpPr>
          <p:sp>
            <p:nvSpPr>
              <p:cNvPr id="39" name="Oval 38">
                <a:extLst>
                  <a:ext uri="{FF2B5EF4-FFF2-40B4-BE49-F238E27FC236}">
                    <a16:creationId xmlns:a16="http://schemas.microsoft.com/office/drawing/2014/main" id="{53239EA6-2A95-6EBA-A89F-99D67487E85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a:extLst>
                  <a:ext uri="{FF2B5EF4-FFF2-40B4-BE49-F238E27FC236}">
                    <a16:creationId xmlns:a16="http://schemas.microsoft.com/office/drawing/2014/main" id="{226D2900-5CAA-DA09-3D4C-688DBEC88DC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grpSp>
        <p:nvGrpSpPr>
          <p:cNvPr id="4" name="Group 3">
            <a:extLst>
              <a:ext uri="{FF2B5EF4-FFF2-40B4-BE49-F238E27FC236}">
                <a16:creationId xmlns:a16="http://schemas.microsoft.com/office/drawing/2014/main" id="{D05B15D9-D967-26A9-1138-7B73304BDE9D}"/>
              </a:ext>
            </a:extLst>
          </p:cNvPr>
          <p:cNvGrpSpPr/>
          <p:nvPr/>
        </p:nvGrpSpPr>
        <p:grpSpPr>
          <a:xfrm>
            <a:off x="5240760" y="5071077"/>
            <a:ext cx="5760707" cy="767372"/>
            <a:chOff x="5408400" y="3484375"/>
            <a:chExt cx="5760707" cy="767372"/>
          </a:xfrm>
        </p:grpSpPr>
        <p:cxnSp>
          <p:nvCxnSpPr>
            <p:cNvPr id="5" name="Straight Connector 4">
              <a:extLst>
                <a:ext uri="{FF2B5EF4-FFF2-40B4-BE49-F238E27FC236}">
                  <a16:creationId xmlns:a16="http://schemas.microsoft.com/office/drawing/2014/main" id="{130A8E15-4646-5EC4-34D8-0CCA77BC508D}"/>
                </a:ext>
              </a:extLst>
            </p:cNvPr>
            <p:cNvCxnSpPr>
              <a:cxnSpLocks/>
            </p:cNvCxnSpPr>
            <p:nvPr/>
          </p:nvCxnSpPr>
          <p:spPr>
            <a:xfrm flipH="1">
              <a:off x="5905995" y="3913830"/>
              <a:ext cx="526311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F68BE24-DCB0-C6A1-217C-39195AA73D97}"/>
                </a:ext>
              </a:extLst>
            </p:cNvPr>
            <p:cNvGrpSpPr/>
            <p:nvPr/>
          </p:nvGrpSpPr>
          <p:grpSpPr>
            <a:xfrm>
              <a:off x="5408400" y="3484375"/>
              <a:ext cx="735518" cy="767372"/>
              <a:chOff x="6014779" y="1253145"/>
              <a:chExt cx="932855" cy="973255"/>
            </a:xfrm>
          </p:grpSpPr>
          <p:sp>
            <p:nvSpPr>
              <p:cNvPr id="7" name="Oval 6">
                <a:extLst>
                  <a:ext uri="{FF2B5EF4-FFF2-40B4-BE49-F238E27FC236}">
                    <a16:creationId xmlns:a16="http://schemas.microsoft.com/office/drawing/2014/main" id="{0822B3E7-1846-9956-9768-1969C50B310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A4186CD3-DA8F-CF44-6DFA-0039A7BDE777}"/>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05</a:t>
                </a:r>
              </a:p>
            </p:txBody>
          </p:sp>
        </p:grpSp>
      </p:grpSp>
    </p:spTree>
    <p:extLst>
      <p:ext uri="{BB962C8B-B14F-4D97-AF65-F5344CB8AC3E}">
        <p14:creationId xmlns:p14="http://schemas.microsoft.com/office/powerpoint/2010/main" val="191235887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5716</TotalTime>
  <Words>3990</Words>
  <Application>Microsoft Macintosh PowerPoint</Application>
  <PresentationFormat>Widescreen</PresentationFormat>
  <Paragraphs>218</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Gillian Keane</cp:lastModifiedBy>
  <cp:revision>316</cp:revision>
  <cp:lastPrinted>2025-06-17T19:28:46Z</cp:lastPrinted>
  <dcterms:created xsi:type="dcterms:W3CDTF">2020-10-14T13:32:04Z</dcterms:created>
  <dcterms:modified xsi:type="dcterms:W3CDTF">2025-06-25T18:15:53Z</dcterms:modified>
</cp:coreProperties>
</file>