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8"/>
  </p:notesMasterIdLst>
  <p:sldIdLst>
    <p:sldId id="4299" r:id="rId2"/>
    <p:sldId id="4303" r:id="rId3"/>
    <p:sldId id="4370" r:id="rId4"/>
    <p:sldId id="4305" r:id="rId5"/>
    <p:sldId id="4368" r:id="rId6"/>
    <p:sldId id="4369" r:id="rId7"/>
    <p:sldId id="4371" r:id="rId8"/>
    <p:sldId id="4372" r:id="rId9"/>
    <p:sldId id="4373" r:id="rId10"/>
    <p:sldId id="4333" r:id="rId11"/>
    <p:sldId id="4374" r:id="rId12"/>
    <p:sldId id="4329" r:id="rId13"/>
    <p:sldId id="4375" r:id="rId14"/>
    <p:sldId id="4376" r:id="rId15"/>
    <p:sldId id="4377" r:id="rId16"/>
    <p:sldId id="4378" r:id="rId17"/>
    <p:sldId id="4379" r:id="rId18"/>
    <p:sldId id="4380" r:id="rId19"/>
    <p:sldId id="4381" r:id="rId20"/>
    <p:sldId id="4382" r:id="rId21"/>
    <p:sldId id="4383" r:id="rId22"/>
    <p:sldId id="4384" r:id="rId23"/>
    <p:sldId id="4385" r:id="rId24"/>
    <p:sldId id="4386" r:id="rId25"/>
    <p:sldId id="4331" r:id="rId26"/>
    <p:sldId id="4387" r:id="rId27"/>
    <p:sldId id="4388" r:id="rId28"/>
    <p:sldId id="4389" r:id="rId29"/>
    <p:sldId id="4390" r:id="rId30"/>
    <p:sldId id="4391" r:id="rId31"/>
    <p:sldId id="4392" r:id="rId32"/>
    <p:sldId id="4393" r:id="rId33"/>
    <p:sldId id="4394" r:id="rId34"/>
    <p:sldId id="4395" r:id="rId35"/>
    <p:sldId id="4396" r:id="rId36"/>
    <p:sldId id="4397" r:id="rId37"/>
    <p:sldId id="4398" r:id="rId38"/>
    <p:sldId id="4342" r:id="rId39"/>
    <p:sldId id="4334" r:id="rId40"/>
    <p:sldId id="4399" r:id="rId41"/>
    <p:sldId id="4400" r:id="rId42"/>
    <p:sldId id="4401" r:id="rId43"/>
    <p:sldId id="4332" r:id="rId44"/>
    <p:sldId id="4402" r:id="rId45"/>
    <p:sldId id="4403" r:id="rId46"/>
    <p:sldId id="4335" r:id="rId47"/>
    <p:sldId id="4404" r:id="rId48"/>
    <p:sldId id="4405" r:id="rId49"/>
    <p:sldId id="4337" r:id="rId50"/>
    <p:sldId id="4336" r:id="rId51"/>
    <p:sldId id="4407" r:id="rId52"/>
    <p:sldId id="4406" r:id="rId53"/>
    <p:sldId id="4408" r:id="rId54"/>
    <p:sldId id="4409" r:id="rId55"/>
    <p:sldId id="4410" r:id="rId56"/>
    <p:sldId id="431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1F8E47"/>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01"/>
    <p:restoredTop sz="95082"/>
  </p:normalViewPr>
  <p:slideViewPr>
    <p:cSldViewPr snapToGrid="0" snapToObjects="1">
      <p:cViewPr>
        <p:scale>
          <a:sx n="75" d="100"/>
          <a:sy n="75" d="100"/>
        </p:scale>
        <p:origin x="56" y="4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grpSp>
        <p:nvGrpSpPr>
          <p:cNvPr id="3" name="Group 2">
            <a:extLst>
              <a:ext uri="{FF2B5EF4-FFF2-40B4-BE49-F238E27FC236}">
                <a16:creationId xmlns:a16="http://schemas.microsoft.com/office/drawing/2014/main" id="{362592C3-E3F7-8493-4B47-D37AF6612DF0}"/>
              </a:ext>
            </a:extLst>
          </p:cNvPr>
          <p:cNvGrpSpPr/>
          <p:nvPr userDrawn="1"/>
        </p:nvGrpSpPr>
        <p:grpSpPr>
          <a:xfrm>
            <a:off x="774156" y="6110227"/>
            <a:ext cx="4781517" cy="400110"/>
            <a:chOff x="441152" y="6867141"/>
            <a:chExt cx="4781517" cy="400110"/>
          </a:xfrm>
        </p:grpSpPr>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216B842C-CBDD-B32A-6DEE-F806E81A31C2}"/>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grpSp>
        <p:nvGrpSpPr>
          <p:cNvPr id="2" name="Group 1">
            <a:extLst>
              <a:ext uri="{FF2B5EF4-FFF2-40B4-BE49-F238E27FC236}">
                <a16:creationId xmlns:a16="http://schemas.microsoft.com/office/drawing/2014/main" id="{BA4CC687-5EF0-468C-A29A-A4E2E7ED4F84}"/>
              </a:ext>
            </a:extLst>
          </p:cNvPr>
          <p:cNvGrpSpPr/>
          <p:nvPr userDrawn="1"/>
        </p:nvGrpSpPr>
        <p:grpSpPr>
          <a:xfrm>
            <a:off x="787883" y="5961855"/>
            <a:ext cx="4781517" cy="400110"/>
            <a:chOff x="441152" y="6867141"/>
            <a:chExt cx="4781517" cy="400110"/>
          </a:xfrm>
        </p:grpSpPr>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306E9F7D-529F-EEBB-3A8D-1E79BD5EA128}"/>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youtu.be/zbjr3kwIJkg?si=JPOExC_Z0Q2hrl60"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instagram.com/reel/C5az4E5BKnq/?utm_source=ig_web_copy_link" TargetMode="External"/><Relationship Id="rId2" Type="http://schemas.openxmlformats.org/officeDocument/2006/relationships/hyperlink" Target="https://www.facebook.com/103990172128093/videos/327155193708149" TargetMode="Externa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www.instagram.com/reel/Cy_hsY8KOSD/?utm_source=ig_web_copy_link" TargetMode="External"/><Relationship Id="rId4" Type="http://schemas.openxmlformats.org/officeDocument/2006/relationships/hyperlink" Target="https://www.facebook.com/reel/532376609323949"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imdb.com/title/tt12888462/" TargetMode="External"/><Relationship Id="rId5" Type="http://schemas.openxmlformats.org/officeDocument/2006/relationships/hyperlink" Target="https://open.spotify.com/episode/6LvV7mSRHDQVwbZOdvMhW6" TargetMode="External"/><Relationship Id="rId4" Type="http://schemas.openxmlformats.org/officeDocument/2006/relationships/hyperlink" Target="https://www.robinwallkimmerer.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lose-up of a person's foot walking on the ground&#10;&#10;AI-generated content may be incorrect.">
            <a:extLst>
              <a:ext uri="{FF2B5EF4-FFF2-40B4-BE49-F238E27FC236}">
                <a16:creationId xmlns:a16="http://schemas.microsoft.com/office/drawing/2014/main" id="{FBBDF3B2-8F01-9A1F-6099-42F0E30BBA49}"/>
              </a:ext>
            </a:extLst>
          </p:cNvPr>
          <p:cNvPicPr>
            <a:picLocks noGrp="1" noChangeAspect="1"/>
          </p:cNvPicPr>
          <p:nvPr>
            <p:ph type="pic" sz="quarter" idx="19"/>
          </p:nvPr>
        </p:nvPicPr>
        <p:blipFill rotWithShape="1">
          <a:blip r:embed="rId2"/>
          <a:srcRect l="1722" t="-172" r="5252" b="172"/>
          <a:stretch/>
        </p:blipFill>
        <p:spPr>
          <a:xfrm>
            <a:off x="5555673" y="337875"/>
            <a:ext cx="6636327" cy="4609194"/>
          </a:xfrm>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600" b="1"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555095" y="2967180"/>
            <a:ext cx="658540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681016" y="2967180"/>
            <a:ext cx="6517618"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2 - Resilience</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How can we build resilience by connecting with ourselves, creativity, and nature?</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5" name="Picture 4" descr="A person swimming in a lake&#10;&#10;AI-generated content may be incorrect.">
            <a:extLst>
              <a:ext uri="{FF2B5EF4-FFF2-40B4-BE49-F238E27FC236}">
                <a16:creationId xmlns:a16="http://schemas.microsoft.com/office/drawing/2014/main" id="{0034CAD4-A4A6-3B28-72AA-9837AD3C0DFE}"/>
              </a:ext>
            </a:extLst>
          </p:cNvPr>
          <p:cNvPicPr>
            <a:picLocks noChangeAspect="1"/>
          </p:cNvPicPr>
          <p:nvPr/>
        </p:nvPicPr>
        <p:blipFill rotWithShape="1">
          <a:blip r:embed="rId2"/>
          <a:srcRect t="12880" b="34808"/>
          <a:stretch/>
        </p:blipFill>
        <p:spPr>
          <a:xfrm>
            <a:off x="6906985" y="10769"/>
            <a:ext cx="5269295" cy="1551216"/>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15722" y="0"/>
            <a:ext cx="12192001"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15722" y="439713"/>
            <a:ext cx="59599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Cold Water Swimming</a:t>
            </a:r>
          </a:p>
        </p:txBody>
      </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315121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Cold water swimming is an invigorating practice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that involves immersing yourself in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natural bodies of water, lakes, rivers, or the sea, when the water is cold.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4131135" y="1849144"/>
            <a:ext cx="737425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While it may sound daunting at first, the initial shock to your system quickly gives way to a sense of calm and clarity. Cold water swimming has become increasingly popular, not just for its physical health benefits, but also for how it helps boost mental well-being.  When you dunk yourself in cold water, your body reacts by releasing endorphins, which naturally improves your mood and energy levels.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The cold water also helps improve circulation and boosts your immune system. But what makes it particularly powerful for managing stress and anxiety is how it pulls you into the present moment. The cold forces you to focus on your breath and body, helping you quiet your mind and let go of anxious thoughts, even if just for a moment.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3892713" y="171036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4" name="Picture 3" descr="A person swimming in a lake&#10;&#10;AI-generated content may be incorrect.">
            <a:extLst>
              <a:ext uri="{FF2B5EF4-FFF2-40B4-BE49-F238E27FC236}">
                <a16:creationId xmlns:a16="http://schemas.microsoft.com/office/drawing/2014/main" id="{E242943F-E26E-1D01-723F-9643AC53475F}"/>
              </a:ext>
            </a:extLst>
          </p:cNvPr>
          <p:cNvPicPr>
            <a:picLocks noChangeAspect="1"/>
          </p:cNvPicPr>
          <p:nvPr/>
        </p:nvPicPr>
        <p:blipFill rotWithShape="1">
          <a:blip r:embed="rId2"/>
          <a:srcRect l="39507" t="27869" r="11638"/>
          <a:stretch/>
        </p:blipFill>
        <p:spPr>
          <a:xfrm>
            <a:off x="6890657" y="-17450"/>
            <a:ext cx="4543227" cy="3774931"/>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8" y="0"/>
            <a:ext cx="1139461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3899031A-83A8-D2AD-7150-ADD06502D8CF}"/>
              </a:ext>
            </a:extLst>
          </p:cNvPr>
          <p:cNvSpPr txBox="1">
            <a:spLocks/>
          </p:cNvSpPr>
          <p:nvPr/>
        </p:nvSpPr>
        <p:spPr>
          <a:xfrm>
            <a:off x="773831" y="2759528"/>
            <a:ext cx="7847655"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If you’re new to cold water swimming,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it’s important to ease into it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Start with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short dips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and always go with a friend or a group for safety.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Over time, this practice can become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a steady source of strength and calm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teaching you how to embrace challenges and find moments of peace in discomfort.</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5B01355-1CFD-0B09-F99E-57BBB9EB4140}"/>
              </a:ext>
            </a:extLst>
          </p:cNvPr>
          <p:cNvSpPr txBox="1">
            <a:spLocks/>
          </p:cNvSpPr>
          <p:nvPr/>
        </p:nvSpPr>
        <p:spPr>
          <a:xfrm>
            <a:off x="-29362" y="987672"/>
            <a:ext cx="59599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Cold Water Swimming</a:t>
            </a:r>
          </a:p>
        </p:txBody>
      </p:sp>
    </p:spTree>
    <p:extLst>
      <p:ext uri="{BB962C8B-B14F-4D97-AF65-F5344CB8AC3E}">
        <p14:creationId xmlns:p14="http://schemas.microsoft.com/office/powerpoint/2010/main" val="228169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2" name="Picture 1" descr="A person swimming in a lake&#10;&#10;AI-generated content may be incorrect.">
            <a:extLst>
              <a:ext uri="{FF2B5EF4-FFF2-40B4-BE49-F238E27FC236}">
                <a16:creationId xmlns:a16="http://schemas.microsoft.com/office/drawing/2014/main" id="{D245F8E9-A7AC-AD7D-8363-5BEDE0A0BBD8}"/>
              </a:ext>
            </a:extLst>
          </p:cNvPr>
          <p:cNvPicPr>
            <a:picLocks noChangeAspect="1"/>
          </p:cNvPicPr>
          <p:nvPr/>
        </p:nvPicPr>
        <p:blipFill rotWithShape="1">
          <a:blip r:embed="rId2"/>
          <a:srcRect l="39507" t="27869" r="11638"/>
          <a:stretch/>
        </p:blipFill>
        <p:spPr>
          <a:xfrm>
            <a:off x="6890657" y="-17450"/>
            <a:ext cx="4543227" cy="3774931"/>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8" y="0"/>
            <a:ext cx="11410325"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837655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Cold Water Swimming:</a:t>
            </a: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Start slow: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you're new to cold water swimming, begin with quick dips and gradually increase the time you spend in the water.</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Swim with a buddy: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Always swim with a friend or group for safety, especially in natural bodies of water.</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Choose safe locations</a:t>
            </a: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for well-known swimming spots with no strong currents or underwater hazards.</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Warm up first: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Light stretching or movement before your swim helps prepare your body for the cold shock.</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Focus on breathing: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Concentrate on deep, steady breaths to help your body adjust to the cold water.</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Layer up afterward</a:t>
            </a: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Bring warm, layered clothes to quickly warm your body once you’re out of the water, as your core temperature will continue to drop.</a:t>
            </a: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13F04950-6020-9772-5857-9E0F35BC0055}"/>
              </a:ext>
            </a:extLst>
          </p:cNvPr>
          <p:cNvPicPr>
            <a:picLocks noChangeAspect="1"/>
          </p:cNvPicPr>
          <p:nvPr/>
        </p:nvPicPr>
        <p:blipFill rotWithShape="1">
          <a:blip r:embed="rId2"/>
          <a:srcRect t="22451" b="54930"/>
          <a:stretch/>
        </p:blipFill>
        <p:spPr>
          <a:xfrm>
            <a:off x="7597598" y="10768"/>
            <a:ext cx="4578683" cy="1551216"/>
          </a:xfrm>
          <a:prstGeom prst="rect">
            <a:avLst/>
          </a:prstGeom>
        </p:spPr>
      </p:pic>
      <p:sp>
        <p:nvSpPr>
          <p:cNvPr id="11" name="Google Shape;133;p1">
            <a:extLst>
              <a:ext uri="{FF2B5EF4-FFF2-40B4-BE49-F238E27FC236}">
                <a16:creationId xmlns:a16="http://schemas.microsoft.com/office/drawing/2014/main" id="{62A42646-41D7-8957-EB08-8330D3E43CCA}"/>
              </a:ext>
            </a:extLst>
          </p:cNvPr>
          <p:cNvSpPr/>
          <p:nvPr/>
        </p:nvSpPr>
        <p:spPr>
          <a:xfrm rot="10800000">
            <a:off x="-15722" y="0"/>
            <a:ext cx="12192002"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591CA89-D26F-94A9-57E4-E113D5F881B1}"/>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D38FF18-2A9B-D69B-8C4A-68F90621B9FF}"/>
              </a:ext>
            </a:extLst>
          </p:cNvPr>
          <p:cNvSpPr txBox="1">
            <a:spLocks/>
          </p:cNvSpPr>
          <p:nvPr/>
        </p:nvSpPr>
        <p:spPr>
          <a:xfrm>
            <a:off x="-15722" y="439713"/>
            <a:ext cx="496327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Nature Watching</a:t>
            </a:r>
          </a:p>
        </p:txBody>
      </p:sp>
      <p:sp>
        <p:nvSpPr>
          <p:cNvPr id="29" name="Text Placeholder 3">
            <a:extLst>
              <a:ext uri="{FF2B5EF4-FFF2-40B4-BE49-F238E27FC236}">
                <a16:creationId xmlns:a16="http://schemas.microsoft.com/office/drawing/2014/main" id="{EE687565-C00D-5AE4-B34D-2744CB051C47}"/>
              </a:ext>
            </a:extLst>
          </p:cNvPr>
          <p:cNvSpPr txBox="1">
            <a:spLocks/>
          </p:cNvSpPr>
          <p:nvPr/>
        </p:nvSpPr>
        <p:spPr>
          <a:xfrm>
            <a:off x="686610" y="1849144"/>
            <a:ext cx="284036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Nature watching is a gentle, calming practice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that invites us to slow down and observe the natural world. </a:t>
            </a:r>
          </a:p>
          <a:p>
            <a:pPr marL="0" indent="0">
              <a:lnSpc>
                <a:spcPts val="2500"/>
              </a:lnSpc>
              <a:spcBef>
                <a:spcPts val="0"/>
              </a:spcBef>
              <a:buNone/>
            </a:pP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A6EDB06-9C40-2335-5DB9-17D9A3747FE8}"/>
              </a:ext>
            </a:extLst>
          </p:cNvPr>
          <p:cNvSpPr txBox="1">
            <a:spLocks/>
          </p:cNvSpPr>
          <p:nvPr/>
        </p:nvSpPr>
        <p:spPr>
          <a:xfrm>
            <a:off x="4131135" y="1849144"/>
            <a:ext cx="737425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Whether you’re watching birds, clouds, waves, or simply sitting quietly and taking in the surroundings, this activity is about being present. It doesn’t require any special equipment-just attention and a willingness to pause.</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By tuning into the natural world, you can step outside the rush of everyday life. The act of observing birds flying between trees or the way clouds move across the sky can offer a sense of peace and stillness. It’s an opportunity to notice the small details, like the sound of leaves rustling or the ripple of water, which all call attention to the present moment and obscure worries about the past or future.</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E1076B2-7F3A-70CA-F923-49722BE889CE}"/>
              </a:ext>
            </a:extLst>
          </p:cNvPr>
          <p:cNvCxnSpPr>
            <a:cxnSpLocks/>
          </p:cNvCxnSpPr>
          <p:nvPr/>
        </p:nvCxnSpPr>
        <p:spPr>
          <a:xfrm>
            <a:off x="3892713" y="171036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3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9" y="0"/>
            <a:ext cx="1139460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31" y="2759528"/>
            <a:ext cx="7847655"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Spending time in nature has been shown t</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o lower stress levels and improve mood.</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Whether you do this on a park bench, on a walk through a garden, or lay by a river, nature watching is a simple way to feel more connected and grounded.</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2DA6C986-3AFA-460B-BF91-E2EE00226B4C}"/>
              </a:ext>
            </a:extLst>
          </p:cNvPr>
          <p:cNvSpPr txBox="1">
            <a:spLocks/>
          </p:cNvSpPr>
          <p:nvPr/>
        </p:nvSpPr>
        <p:spPr>
          <a:xfrm>
            <a:off x="-29362" y="987672"/>
            <a:ext cx="502590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Nature Watching</a:t>
            </a:r>
          </a:p>
        </p:txBody>
      </p:sp>
    </p:spTree>
    <p:extLst>
      <p:ext uri="{BB962C8B-B14F-4D97-AF65-F5344CB8AC3E}">
        <p14:creationId xmlns:p14="http://schemas.microsoft.com/office/powerpoint/2010/main" val="875721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D5141-0E78-EE9D-5B14-47605E17C692}"/>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D30EBAF0-FC8E-E81D-8AEC-D81E3A6778D6}"/>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85E909B7-8B6C-0C48-E109-46751C64E3F8}"/>
              </a:ext>
            </a:extLst>
          </p:cNvPr>
          <p:cNvSpPr/>
          <p:nvPr/>
        </p:nvSpPr>
        <p:spPr>
          <a:xfrm rot="10800000">
            <a:off x="23556" y="0"/>
            <a:ext cx="11394603"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818450C-1D9E-9B29-117B-B2BA55C1766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077A916A-44D8-B6C8-E9AC-A8809A99B53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CCF41429-EB8D-09D9-35CC-5658988BF4E6}"/>
              </a:ext>
            </a:extLst>
          </p:cNvPr>
          <p:cNvSpPr txBox="1">
            <a:spLocks/>
          </p:cNvSpPr>
          <p:nvPr/>
        </p:nvSpPr>
        <p:spPr>
          <a:xfrm>
            <a:off x="2"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Nature Watching:</a:t>
            </a:r>
          </a:p>
        </p:txBody>
      </p:sp>
      <p:sp>
        <p:nvSpPr>
          <p:cNvPr id="27" name="Text Placeholder 3">
            <a:extLst>
              <a:ext uri="{FF2B5EF4-FFF2-40B4-BE49-F238E27FC236}">
                <a16:creationId xmlns:a16="http://schemas.microsoft.com/office/drawing/2014/main" id="{C25F7CEE-BA4E-2828-D5B9-664D835B2DEA}"/>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Find a peaceful spot: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Pick a quiet location where you won’t be disturbed, such as a park, garden, or near water.</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Be patient: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Nature takes its time, so let yourself relax and watch the world unfold without rushing.</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Engage all senses: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Don’t just focus on what you see—listen to the sounds of birds, wind, or water. Notice the textures and smells around you.</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Consider bringing binoculars or a journal: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Binoculars can bring you closer to wildlife, and journaling can help you track and reflect on what you observe.</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Vary your timing: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Try watching at different times of day, like early morning or evening, to see how nature changes. Practice this over the course of a year and observe seasonal variations.</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Disconnect from technology: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Leave your phone aside to stay fully present during your time in nature.</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293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6" name="Picture 5" descr="Close-up of a person's foot walking on the ground&#10;&#10;AI-generated content may be incorrect.">
            <a:extLst>
              <a:ext uri="{FF2B5EF4-FFF2-40B4-BE49-F238E27FC236}">
                <a16:creationId xmlns:a16="http://schemas.microsoft.com/office/drawing/2014/main" id="{CC0FA635-F6E4-5553-9178-037E851D5DF1}"/>
              </a:ext>
            </a:extLst>
          </p:cNvPr>
          <p:cNvPicPr>
            <a:picLocks noChangeAspect="1"/>
          </p:cNvPicPr>
          <p:nvPr/>
        </p:nvPicPr>
        <p:blipFill rotWithShape="1">
          <a:blip r:embed="rId2"/>
          <a:srcRect t="20817" b="20817"/>
          <a:stretch/>
        </p:blipFill>
        <p:spPr>
          <a:xfrm flipH="1">
            <a:off x="8049988" y="0"/>
            <a:ext cx="4142011" cy="1561984"/>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1CF3CB8-259C-8403-8522-C361E0D43C65}"/>
              </a:ext>
            </a:extLst>
          </p:cNvPr>
          <p:cNvSpPr txBox="1">
            <a:spLocks/>
          </p:cNvSpPr>
          <p:nvPr/>
        </p:nvSpPr>
        <p:spPr>
          <a:xfrm>
            <a:off x="-15722" y="439713"/>
            <a:ext cx="718396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Forest Bathing (</a:t>
            </a:r>
            <a:r>
              <a:rPr lang="en-US" sz="3500" dirty="0" err="1">
                <a:solidFill>
                  <a:srgbClr val="5398A2"/>
                </a:solidFill>
              </a:rPr>
              <a:t>Shinrin-yoku</a:t>
            </a:r>
            <a:r>
              <a:rPr lang="en-US" sz="3500" dirty="0">
                <a:solidFill>
                  <a:srgbClr val="5398A2"/>
                </a:solidFill>
              </a:rPr>
              <a:t>)</a:t>
            </a:r>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686609" y="1990929"/>
            <a:ext cx="349562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Forest bathing, or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Shinrin-yoku</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is a Japanese practice that encourages you to spend time in the forest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fully immersing yourself in the sights, sounds, and smells of the natural environment. </a:t>
            </a: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4811495" y="1990929"/>
            <a:ext cx="669389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Unlike hiking or walking with a destination in mind, forest bathing is about being present and letting the forest guide your experience. It’s about slowing down, breathing deeply, and using all of your senses to take in what’s around you.</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Walking through a forest invites you to notice the smallest details—like the way sunlight shines through the trees, the earthy scent of the forest floor, or the sound of a distant stream. This kind of sensory immersion has been proven to reduce stress hormones, lower blood pressure, and improve overall mood. Forests have a unique way of helping us feel calm and balanced, offering a break from the noise and busyness of everyday life.</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4480541"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6" name="Picture 5" descr="Close-up of a person's feet walking on the ground&#10;&#10;AI-generated content may be incorrect.">
            <a:extLst>
              <a:ext uri="{FF2B5EF4-FFF2-40B4-BE49-F238E27FC236}">
                <a16:creationId xmlns:a16="http://schemas.microsoft.com/office/drawing/2014/main" id="{BE35663F-FB36-3468-094A-165249CDA68F}"/>
              </a:ext>
            </a:extLst>
          </p:cNvPr>
          <p:cNvPicPr>
            <a:picLocks noChangeAspect="1"/>
          </p:cNvPicPr>
          <p:nvPr/>
        </p:nvPicPr>
        <p:blipFill rotWithShape="1">
          <a:blip r:embed="rId2"/>
          <a:srcRect t="845" b="845"/>
          <a:stretch/>
        </p:blipFill>
        <p:spPr>
          <a:xfrm flipH="1">
            <a:off x="4637314" y="0"/>
            <a:ext cx="6612230" cy="4151844"/>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3552" y="0"/>
            <a:ext cx="11225991"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F938B711-5B3E-FB72-5785-B9B222E2E9D9}"/>
              </a:ext>
            </a:extLst>
          </p:cNvPr>
          <p:cNvSpPr txBox="1">
            <a:spLocks/>
          </p:cNvSpPr>
          <p:nvPr/>
        </p:nvSpPr>
        <p:spPr>
          <a:xfrm>
            <a:off x="773831" y="2759528"/>
            <a:ext cx="8157898"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To try forest bathing, find a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quiet wooded area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and leave behind distractions, like your phone. Walk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slowly and mindfully,</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paying attention to what you see, hear, and smell.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You might sit on a log, touch the bark of a tree, or simply close your eyes and listen to the sounds of the forest. There’s no goal - just be in the moment and let the forest recharge you, both mentally and physically.</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12FDFBE3-F979-C02B-2C6B-39ECE983F91B}"/>
              </a:ext>
            </a:extLst>
          </p:cNvPr>
          <p:cNvSpPr txBox="1">
            <a:spLocks/>
          </p:cNvSpPr>
          <p:nvPr/>
        </p:nvSpPr>
        <p:spPr>
          <a:xfrm>
            <a:off x="-29362" y="987672"/>
            <a:ext cx="723026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Forest Bathing (</a:t>
            </a:r>
            <a:r>
              <a:rPr lang="en-US" sz="3500" dirty="0" err="1">
                <a:solidFill>
                  <a:srgbClr val="5398A2"/>
                </a:solidFill>
              </a:rPr>
              <a:t>Shinrin-yoku</a:t>
            </a:r>
            <a:r>
              <a:rPr lang="en-US" sz="3500" dirty="0">
                <a:solidFill>
                  <a:srgbClr val="5398A2"/>
                </a:solidFill>
              </a:rPr>
              <a:t>)</a:t>
            </a:r>
          </a:p>
        </p:txBody>
      </p:sp>
    </p:spTree>
    <p:extLst>
      <p:ext uri="{BB962C8B-B14F-4D97-AF65-F5344CB8AC3E}">
        <p14:creationId xmlns:p14="http://schemas.microsoft.com/office/powerpoint/2010/main" val="2008161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E120C-A329-4B1A-A01E-60719DC7272C}"/>
            </a:ext>
          </a:extLst>
        </p:cNvPr>
        <p:cNvGrpSpPr/>
        <p:nvPr/>
      </p:nvGrpSpPr>
      <p:grpSpPr>
        <a:xfrm>
          <a:off x="0" y="0"/>
          <a:ext cx="0" cy="0"/>
          <a:chOff x="0" y="0"/>
          <a:chExt cx="0" cy="0"/>
        </a:xfrm>
      </p:grpSpPr>
      <p:pic>
        <p:nvPicPr>
          <p:cNvPr id="2" name="Picture 1" descr="Close-up of a person's feet walking on the ground&#10;&#10;AI-generated content may be incorrect.">
            <a:extLst>
              <a:ext uri="{FF2B5EF4-FFF2-40B4-BE49-F238E27FC236}">
                <a16:creationId xmlns:a16="http://schemas.microsoft.com/office/drawing/2014/main" id="{1769EBD7-6003-C160-475F-A4E58EB74032}"/>
              </a:ext>
            </a:extLst>
          </p:cNvPr>
          <p:cNvPicPr>
            <a:picLocks noChangeAspect="1"/>
          </p:cNvPicPr>
          <p:nvPr/>
        </p:nvPicPr>
        <p:blipFill rotWithShape="1">
          <a:blip r:embed="rId2"/>
          <a:srcRect t="845" b="845"/>
          <a:stretch/>
        </p:blipFill>
        <p:spPr>
          <a:xfrm flipH="1">
            <a:off x="4871641" y="0"/>
            <a:ext cx="6612230" cy="4151844"/>
          </a:xfrm>
          <a:prstGeom prst="rect">
            <a:avLst/>
          </a:prstGeom>
        </p:spPr>
      </p:pic>
      <p:sp>
        <p:nvSpPr>
          <p:cNvPr id="4" name="Google Shape;133;p1">
            <a:extLst>
              <a:ext uri="{FF2B5EF4-FFF2-40B4-BE49-F238E27FC236}">
                <a16:creationId xmlns:a16="http://schemas.microsoft.com/office/drawing/2014/main" id="{2DE08D0B-71DC-9A73-9CC8-0A494DE70894}"/>
              </a:ext>
            </a:extLst>
          </p:cNvPr>
          <p:cNvSpPr/>
          <p:nvPr/>
        </p:nvSpPr>
        <p:spPr>
          <a:xfrm rot="10800000">
            <a:off x="23552" y="0"/>
            <a:ext cx="11460318"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00B98CB-F1D3-FD01-8BC7-5A871EBAA7D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7B6DE35-0834-23A2-4367-6E4880E43032}"/>
              </a:ext>
            </a:extLst>
          </p:cNvPr>
          <p:cNvSpPr/>
          <p:nvPr/>
        </p:nvSpPr>
        <p:spPr>
          <a:xfrm>
            <a:off x="498765" y="1452265"/>
            <a:ext cx="8628906"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0F99BF59-4B32-47ED-D670-5C99F3230BEA}"/>
              </a:ext>
            </a:extLst>
          </p:cNvPr>
          <p:cNvSpPr txBox="1">
            <a:spLocks/>
          </p:cNvSpPr>
          <p:nvPr/>
        </p:nvSpPr>
        <p:spPr>
          <a:xfrm>
            <a:off x="2" y="568191"/>
            <a:ext cx="682534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Forest Bathing:</a:t>
            </a:r>
          </a:p>
        </p:txBody>
      </p:sp>
      <p:sp>
        <p:nvSpPr>
          <p:cNvPr id="27" name="Text Placeholder 3">
            <a:extLst>
              <a:ext uri="{FF2B5EF4-FFF2-40B4-BE49-F238E27FC236}">
                <a16:creationId xmlns:a16="http://schemas.microsoft.com/office/drawing/2014/main" id="{913F4CA1-8018-FFEC-5F10-465225C2D124}"/>
              </a:ext>
            </a:extLst>
          </p:cNvPr>
          <p:cNvSpPr txBox="1">
            <a:spLocks/>
          </p:cNvSpPr>
          <p:nvPr/>
        </p:nvSpPr>
        <p:spPr>
          <a:xfrm>
            <a:off x="773832" y="1808167"/>
            <a:ext cx="753741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Choose the right location: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Look for a forested area with minimal human-made sounds. The more natural the environment, the better. Be aware of whether you’re in an old-growth forest or a planted forest. Old-growth forests are harder to come by these days, but you’ll certainly notice the difference in levels of biodiversity if you spend enough time in both to notice the differences.</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Go alone or with a small group: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While it’s fine to go with a friend, keeping the group small helps maintain the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tranquility</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of the experience.</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Walk slowly: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Take your time as you walk. There’s no need to hurry - let the forest unfold at its own pace.</a:t>
            </a:r>
          </a:p>
        </p:txBody>
      </p:sp>
    </p:spTree>
    <p:extLst>
      <p:ext uri="{BB962C8B-B14F-4D97-AF65-F5344CB8AC3E}">
        <p14:creationId xmlns:p14="http://schemas.microsoft.com/office/powerpoint/2010/main" val="3565512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C627D-3F30-8DA2-7F2E-2541BD348CE0}"/>
            </a:ext>
          </a:extLst>
        </p:cNvPr>
        <p:cNvGrpSpPr/>
        <p:nvPr/>
      </p:nvGrpSpPr>
      <p:grpSpPr>
        <a:xfrm>
          <a:off x="0" y="0"/>
          <a:ext cx="0" cy="0"/>
          <a:chOff x="0" y="0"/>
          <a:chExt cx="0" cy="0"/>
        </a:xfrm>
      </p:grpSpPr>
      <p:pic>
        <p:nvPicPr>
          <p:cNvPr id="2" name="Picture 1" descr="Close-up of a person's feet walking on the ground&#10;&#10;AI-generated content may be incorrect.">
            <a:extLst>
              <a:ext uri="{FF2B5EF4-FFF2-40B4-BE49-F238E27FC236}">
                <a16:creationId xmlns:a16="http://schemas.microsoft.com/office/drawing/2014/main" id="{AA4E2D69-DC3D-5EF1-3579-11EB03580EFF}"/>
              </a:ext>
            </a:extLst>
          </p:cNvPr>
          <p:cNvPicPr>
            <a:picLocks noChangeAspect="1"/>
          </p:cNvPicPr>
          <p:nvPr/>
        </p:nvPicPr>
        <p:blipFill rotWithShape="1">
          <a:blip r:embed="rId2"/>
          <a:srcRect t="845" b="845"/>
          <a:stretch/>
        </p:blipFill>
        <p:spPr>
          <a:xfrm flipH="1">
            <a:off x="4871641" y="0"/>
            <a:ext cx="6612230" cy="4151844"/>
          </a:xfrm>
          <a:prstGeom prst="rect">
            <a:avLst/>
          </a:prstGeom>
        </p:spPr>
      </p:pic>
      <p:sp>
        <p:nvSpPr>
          <p:cNvPr id="4" name="Google Shape;133;p1">
            <a:extLst>
              <a:ext uri="{FF2B5EF4-FFF2-40B4-BE49-F238E27FC236}">
                <a16:creationId xmlns:a16="http://schemas.microsoft.com/office/drawing/2014/main" id="{3F41DC28-2A2C-F414-B8E7-277C46B420A1}"/>
              </a:ext>
            </a:extLst>
          </p:cNvPr>
          <p:cNvSpPr/>
          <p:nvPr/>
        </p:nvSpPr>
        <p:spPr>
          <a:xfrm rot="10800000">
            <a:off x="23552" y="0"/>
            <a:ext cx="11460318"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91706F0-C686-F981-1708-1CD23D97D49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8B59AB6-4827-657A-B62D-7A109F838EBE}"/>
              </a:ext>
            </a:extLst>
          </p:cNvPr>
          <p:cNvSpPr/>
          <p:nvPr/>
        </p:nvSpPr>
        <p:spPr>
          <a:xfrm>
            <a:off x="498765" y="1452265"/>
            <a:ext cx="8677892"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6DDB24E0-08ED-9A70-AF3C-33303878CB14}"/>
              </a:ext>
            </a:extLst>
          </p:cNvPr>
          <p:cNvSpPr txBox="1">
            <a:spLocks/>
          </p:cNvSpPr>
          <p:nvPr/>
        </p:nvSpPr>
        <p:spPr>
          <a:xfrm>
            <a:off x="773831" y="1808167"/>
            <a:ext cx="814156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Engage your senses: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Notice the sights, sounds, and smells of the forest. Pay attention to how the air feels or the patterns of light shining through the trees. If it helps, you can practice a quick sensory meditation, asking yourself: What are 5 things you see? What are 4 things you hear? What are three things you feel? What are two things you smell? What is one thing you taste?</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Sit and observe: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Find a spot to sit quietly for a while. Lean against a tree, close your eyes, and simply listen to the sounds around you.</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Stay for a while: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Give yourself at least 30 minutes to an hour to truly experience the calming effects of the forest. The longer you stay, the more benefits you invite.</a:t>
            </a:r>
          </a:p>
        </p:txBody>
      </p:sp>
      <p:sp>
        <p:nvSpPr>
          <p:cNvPr id="3" name="Google Shape;145;p2">
            <a:extLst>
              <a:ext uri="{FF2B5EF4-FFF2-40B4-BE49-F238E27FC236}">
                <a16:creationId xmlns:a16="http://schemas.microsoft.com/office/drawing/2014/main" id="{2D57C19F-3ABA-10EB-03E5-99104AD16750}"/>
              </a:ext>
            </a:extLst>
          </p:cNvPr>
          <p:cNvSpPr txBox="1">
            <a:spLocks/>
          </p:cNvSpPr>
          <p:nvPr/>
        </p:nvSpPr>
        <p:spPr>
          <a:xfrm>
            <a:off x="2" y="568191"/>
            <a:ext cx="682534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Forest Bathing:</a:t>
            </a:r>
          </a:p>
        </p:txBody>
      </p:sp>
    </p:spTree>
    <p:extLst>
      <p:ext uri="{BB962C8B-B14F-4D97-AF65-F5344CB8AC3E}">
        <p14:creationId xmlns:p14="http://schemas.microsoft.com/office/powerpoint/2010/main" val="1523380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4" y="549258"/>
            <a:ext cx="6566493"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031684" y="3478818"/>
            <a:ext cx="3959772"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064517"/>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064517"/>
            <a:ext cx="6559003" cy="547147"/>
          </a:xfrm>
          <a:ln>
            <a:noFill/>
          </a:ln>
        </p:spPr>
        <p:txBody>
          <a:bodyPr/>
          <a:lstStyle/>
          <a:p>
            <a:pPr>
              <a:tabLst>
                <a:tab pos="5591175" algn="l"/>
              </a:tabLst>
            </a:pPr>
            <a:r>
              <a:rPr lang="en-US" sz="2400" dirty="0"/>
              <a:t>Introduction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265649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2656493"/>
            <a:ext cx="6559003" cy="547147"/>
          </a:xfrm>
          <a:ln>
            <a:noFill/>
          </a:ln>
        </p:spPr>
        <p:txBody>
          <a:bodyPr/>
          <a:lstStyle/>
          <a:p>
            <a:pPr>
              <a:tabLst>
                <a:tab pos="5591175" algn="l"/>
              </a:tabLst>
            </a:pPr>
            <a:r>
              <a:rPr lang="en-US" sz="2400" dirty="0"/>
              <a:t>Nature Activities to boost resilience	8</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326066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3260661"/>
            <a:ext cx="6559003" cy="547147"/>
          </a:xfrm>
          <a:ln>
            <a:noFill/>
          </a:ln>
        </p:spPr>
        <p:txBody>
          <a:bodyPr/>
          <a:lstStyle/>
          <a:p>
            <a:pPr>
              <a:tabLst>
                <a:tab pos="5591175" algn="l"/>
              </a:tabLst>
            </a:pPr>
            <a:r>
              <a:rPr lang="en-US" sz="2400" dirty="0"/>
              <a:t>Soothing Creative Practices	23</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3889212"/>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3889212"/>
            <a:ext cx="6559003" cy="547147"/>
          </a:xfrm>
          <a:ln>
            <a:noFill/>
          </a:ln>
        </p:spPr>
        <p:txBody>
          <a:bodyPr/>
          <a:lstStyle/>
          <a:p>
            <a:pPr>
              <a:lnSpc>
                <a:spcPts val="2180"/>
              </a:lnSpc>
              <a:spcBef>
                <a:spcPts val="0"/>
              </a:spcBef>
              <a:tabLst>
                <a:tab pos="5591175" algn="l"/>
              </a:tabLst>
            </a:pPr>
            <a:r>
              <a:rPr lang="en-US" sz="2400" dirty="0"/>
              <a:t>Art activities to express emotions </a:t>
            </a:r>
          </a:p>
          <a:p>
            <a:pPr>
              <a:lnSpc>
                <a:spcPts val="2180"/>
              </a:lnSpc>
              <a:spcBef>
                <a:spcPts val="0"/>
              </a:spcBef>
              <a:tabLst>
                <a:tab pos="5591175" algn="l"/>
              </a:tabLst>
            </a:pPr>
            <a:r>
              <a:rPr lang="en-US" sz="2400" dirty="0"/>
              <a:t>&amp; connect with nature	32</a:t>
            </a:r>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a:ln>
              <a:noFill/>
            </a:ln>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a:ln>
              <a:noFill/>
            </a:ln>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86272" y="4505235"/>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43981" y="4505235"/>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Journal Activities 	37</a:t>
            </a:r>
          </a:p>
        </p:txBody>
      </p:sp>
      <p:sp>
        <p:nvSpPr>
          <p:cNvPr id="9" name="Text Placeholder 13">
            <a:extLst>
              <a:ext uri="{FF2B5EF4-FFF2-40B4-BE49-F238E27FC236}">
                <a16:creationId xmlns:a16="http://schemas.microsoft.com/office/drawing/2014/main" id="{52C1383F-6660-D671-3D95-ED6E0AEBA3C8}"/>
              </a:ext>
            </a:extLst>
          </p:cNvPr>
          <p:cNvSpPr txBox="1">
            <a:spLocks/>
          </p:cNvSpPr>
          <p:nvPr/>
        </p:nvSpPr>
        <p:spPr>
          <a:xfrm>
            <a:off x="3586272" y="509721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16" name="Text Placeholder 14">
            <a:extLst>
              <a:ext uri="{FF2B5EF4-FFF2-40B4-BE49-F238E27FC236}">
                <a16:creationId xmlns:a16="http://schemas.microsoft.com/office/drawing/2014/main" id="{E0C5BF72-C468-AC1D-15D8-AACF152DB5F3}"/>
              </a:ext>
            </a:extLst>
          </p:cNvPr>
          <p:cNvSpPr txBox="1">
            <a:spLocks/>
          </p:cNvSpPr>
          <p:nvPr/>
        </p:nvSpPr>
        <p:spPr>
          <a:xfrm>
            <a:off x="4543981" y="5097210"/>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Resources for further exploration 	45</a:t>
            </a:r>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6517618"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2 - Resilience</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4" name="Picture 3" descr="A mushroom growing in the moss&#10;&#10;AI-generated content may be incorrect.">
            <a:extLst>
              <a:ext uri="{FF2B5EF4-FFF2-40B4-BE49-F238E27FC236}">
                <a16:creationId xmlns:a16="http://schemas.microsoft.com/office/drawing/2014/main" id="{2F7B721F-A281-19B4-83EE-7AA5F01DA102}"/>
              </a:ext>
            </a:extLst>
          </p:cNvPr>
          <p:cNvPicPr>
            <a:picLocks noChangeAspect="1"/>
          </p:cNvPicPr>
          <p:nvPr/>
        </p:nvPicPr>
        <p:blipFill rotWithShape="1">
          <a:blip r:embed="rId2"/>
          <a:srcRect t="50000" b="26668"/>
          <a:stretch/>
        </p:blipFill>
        <p:spPr>
          <a:xfrm>
            <a:off x="7759865" y="0"/>
            <a:ext cx="4432135" cy="1551215"/>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52281B90-8887-870A-1E72-0965303E1DD2}"/>
              </a:ext>
            </a:extLst>
          </p:cNvPr>
          <p:cNvSpPr txBox="1">
            <a:spLocks/>
          </p:cNvSpPr>
          <p:nvPr/>
        </p:nvSpPr>
        <p:spPr>
          <a:xfrm>
            <a:off x="-15721" y="439713"/>
            <a:ext cx="773913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Plant &amp; Mushroom Identification</a:t>
            </a:r>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Learning to identify plants and mushrooms in your local environment is a rewarding way to deepen your connection with nature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Whether it’s recognizing trees, flowers, or different fungi, plant and mushroom identification encourages curiosity and helps you notice the intricate details of the world around you. </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It’s about taking the time to really see what’s growing in your surroundings and understanding the role these plants play in the ecosystem.</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This activity requires focus and attention, which can help pull your mind away from stress and anxiety. As you walk through a park, forest, or even your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neighborhood</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you’ll start to notice the wide array of life that often goes unnoticed. There’s something deeply satisfying and grounding about knowing the names and characteristics of the plants and mushrooms around you. Mushrooms add an extra layer of excitement to plant identification because of their incredible diversity, but they do require caution—many mushrooms aren’t safe to touch or eat. </a:t>
            </a: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E407-1C27-BF14-2D92-05781D6044EA}"/>
            </a:ext>
          </a:extLst>
        </p:cNvPr>
        <p:cNvGrpSpPr/>
        <p:nvPr/>
      </p:nvGrpSpPr>
      <p:grpSpPr>
        <a:xfrm>
          <a:off x="0" y="0"/>
          <a:ext cx="0" cy="0"/>
          <a:chOff x="0" y="0"/>
          <a:chExt cx="0" cy="0"/>
        </a:xfrm>
      </p:grpSpPr>
      <p:pic>
        <p:nvPicPr>
          <p:cNvPr id="4" name="Picture 3" descr="A mushroom growing in the moss&#10;&#10;AI-generated content may be incorrect.">
            <a:extLst>
              <a:ext uri="{FF2B5EF4-FFF2-40B4-BE49-F238E27FC236}">
                <a16:creationId xmlns:a16="http://schemas.microsoft.com/office/drawing/2014/main" id="{7A1A6DD6-A42D-12E5-A3D6-27F13242CB8C}"/>
              </a:ext>
            </a:extLst>
          </p:cNvPr>
          <p:cNvPicPr>
            <a:picLocks noChangeAspect="1"/>
          </p:cNvPicPr>
          <p:nvPr/>
        </p:nvPicPr>
        <p:blipFill rotWithShape="1">
          <a:blip r:embed="rId2"/>
          <a:srcRect l="83" t="44525" r="-83" b="9279"/>
          <a:stretch/>
        </p:blipFill>
        <p:spPr>
          <a:xfrm>
            <a:off x="5257800" y="0"/>
            <a:ext cx="5991744" cy="4151844"/>
          </a:xfrm>
          <a:prstGeom prst="rect">
            <a:avLst/>
          </a:prstGeom>
        </p:spPr>
      </p:pic>
      <p:sp>
        <p:nvSpPr>
          <p:cNvPr id="11" name="Google Shape;133;p1">
            <a:extLst>
              <a:ext uri="{FF2B5EF4-FFF2-40B4-BE49-F238E27FC236}">
                <a16:creationId xmlns:a16="http://schemas.microsoft.com/office/drawing/2014/main" id="{3E279D3E-DEEC-8965-48C9-3526E4579146}"/>
              </a:ext>
            </a:extLst>
          </p:cNvPr>
          <p:cNvSpPr/>
          <p:nvPr/>
        </p:nvSpPr>
        <p:spPr>
          <a:xfrm rot="10800000">
            <a:off x="23551" y="6"/>
            <a:ext cx="11225993"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19DC4B-E906-6B4A-E520-2E378238604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14375616-2C37-7AE8-FBFC-1B76426199C7}"/>
              </a:ext>
            </a:extLst>
          </p:cNvPr>
          <p:cNvSpPr txBox="1">
            <a:spLocks/>
          </p:cNvSpPr>
          <p:nvPr/>
        </p:nvSpPr>
        <p:spPr>
          <a:xfrm>
            <a:off x="757502" y="2528861"/>
            <a:ext cx="8990655"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For beginners, it’s a good idea to start with common plants and trees, using trusted human guides wherever possible as well as identification apps or guidebooks to help you identify them. If you’re interested in learning more about mushrooms or rare plant species, joining a local foraging or plant identification group can be a safe and fun way to explore.  The more you learn about the plants in your area, the more connected you’ll feel to the natural world. Each discovery brings a sense of accomplishment and reinforces your relationship with nature. This connection can make your time outdoors more meaningful. </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E0578F7-7631-BF44-AE15-E10B3EBF4232}"/>
              </a:ext>
            </a:extLst>
          </p:cNvPr>
          <p:cNvSpPr txBox="1">
            <a:spLocks/>
          </p:cNvSpPr>
          <p:nvPr/>
        </p:nvSpPr>
        <p:spPr>
          <a:xfrm>
            <a:off x="-29362" y="987672"/>
            <a:ext cx="78507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Plant &amp; Mushroom Identification</a:t>
            </a:r>
          </a:p>
        </p:txBody>
      </p:sp>
    </p:spTree>
    <p:extLst>
      <p:ext uri="{BB962C8B-B14F-4D97-AF65-F5344CB8AC3E}">
        <p14:creationId xmlns:p14="http://schemas.microsoft.com/office/powerpoint/2010/main" val="311605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6EB5-EC52-F815-19C8-CDD7CEC1C5BC}"/>
            </a:ext>
          </a:extLst>
        </p:cNvPr>
        <p:cNvGrpSpPr/>
        <p:nvPr/>
      </p:nvGrpSpPr>
      <p:grpSpPr>
        <a:xfrm>
          <a:off x="0" y="0"/>
          <a:ext cx="0" cy="0"/>
          <a:chOff x="0" y="0"/>
          <a:chExt cx="0" cy="0"/>
        </a:xfrm>
      </p:grpSpPr>
      <p:pic>
        <p:nvPicPr>
          <p:cNvPr id="5" name="Picture 4" descr="A mushroom growing in the moss&#10;&#10;AI-generated content may be incorrect.">
            <a:extLst>
              <a:ext uri="{FF2B5EF4-FFF2-40B4-BE49-F238E27FC236}">
                <a16:creationId xmlns:a16="http://schemas.microsoft.com/office/drawing/2014/main" id="{390F5FA0-0BA6-9850-8B75-EEE6899A0A6B}"/>
              </a:ext>
            </a:extLst>
          </p:cNvPr>
          <p:cNvPicPr>
            <a:picLocks noChangeAspect="1"/>
          </p:cNvPicPr>
          <p:nvPr/>
        </p:nvPicPr>
        <p:blipFill rotWithShape="1">
          <a:blip r:embed="rId2"/>
          <a:srcRect l="83" t="44525" r="-83" b="9279"/>
          <a:stretch/>
        </p:blipFill>
        <p:spPr>
          <a:xfrm>
            <a:off x="5257800" y="0"/>
            <a:ext cx="5991744" cy="4151844"/>
          </a:xfrm>
          <a:prstGeom prst="rect">
            <a:avLst/>
          </a:prstGeom>
        </p:spPr>
      </p:pic>
      <p:sp>
        <p:nvSpPr>
          <p:cNvPr id="6" name="Google Shape;133;p1">
            <a:extLst>
              <a:ext uri="{FF2B5EF4-FFF2-40B4-BE49-F238E27FC236}">
                <a16:creationId xmlns:a16="http://schemas.microsoft.com/office/drawing/2014/main" id="{FEB5A425-D23B-F8B5-E1F4-F092C1188710}"/>
              </a:ext>
            </a:extLst>
          </p:cNvPr>
          <p:cNvSpPr/>
          <p:nvPr/>
        </p:nvSpPr>
        <p:spPr>
          <a:xfrm rot="10800000">
            <a:off x="23549" y="6"/>
            <a:ext cx="11225994"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BBE382-03B9-D9BC-38F9-4820063B045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65D7F2A-CFEF-4B24-B48E-840FF5003ED4}"/>
              </a:ext>
            </a:extLst>
          </p:cNvPr>
          <p:cNvSpPr/>
          <p:nvPr/>
        </p:nvSpPr>
        <p:spPr>
          <a:xfrm>
            <a:off x="498765" y="1452265"/>
            <a:ext cx="9445336"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8C139B40-01B7-C5DB-8A6F-AE3F66BCD6CE}"/>
              </a:ext>
            </a:extLst>
          </p:cNvPr>
          <p:cNvSpPr txBox="1">
            <a:spLocks/>
          </p:cNvSpPr>
          <p:nvPr/>
        </p:nvSpPr>
        <p:spPr>
          <a:xfrm>
            <a:off x="773831" y="1808167"/>
            <a:ext cx="917026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Start with common species: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Focus on identifying familiar plants and trees before moving on to more complex species like mushrooms.</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Use technology or field guidebooks: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Download a plant identification app or carry a field guidebook to help you learn on the go.</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Take photos: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Capture clear images of plants and mushrooms from different angles to study later, especially if you're unsure about identification.</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Be mindful of mushrooms: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Remember that some mushrooms can be toxic. Only touch or consume what you know to be safe.</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Join a group or workshop: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Participating in local foraging or plant identification groups can be a fun way to learn with others.</a:t>
            </a:r>
          </a:p>
          <a:p>
            <a:pPr marL="401638" lvl="0"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Keep a journal: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Document your discoveries in a nature journal to help reinforce your learning and reflect on your experiences.</a:t>
            </a: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B1B3CEBE-5393-7628-0FFD-4AFBDB75EF34}"/>
              </a:ext>
            </a:extLst>
          </p:cNvPr>
          <p:cNvSpPr txBox="1">
            <a:spLocks/>
          </p:cNvSpPr>
          <p:nvPr/>
        </p:nvSpPr>
        <p:spPr>
          <a:xfrm>
            <a:off x="2" y="568191"/>
            <a:ext cx="102706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Plant &amp; Mushroom Identification: </a:t>
            </a:r>
          </a:p>
        </p:txBody>
      </p:sp>
    </p:spTree>
    <p:extLst>
      <p:ext uri="{BB962C8B-B14F-4D97-AF65-F5344CB8AC3E}">
        <p14:creationId xmlns:p14="http://schemas.microsoft.com/office/powerpoint/2010/main" val="229436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61528-F6BC-8A1E-D49B-DD102AD907C7}"/>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3DD69491-2060-2432-D2ED-1B7CF9CC3CA3}"/>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551EB0A-E0E5-8D19-5AD2-E2ACC5B93600}"/>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6F763377-59FB-15BA-D4FA-A86DB35C686C}"/>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CB8AF7C4-D490-D5E3-A008-550DFE1B982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B6E4BFFA-11D8-964D-B4B7-0AF051C76D2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C7B5B4-B464-55E7-AD2B-5E9C1D3CCE48}"/>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EB82E98-438A-D85A-59A6-9EC7F435D4BE}"/>
              </a:ext>
            </a:extLst>
          </p:cNvPr>
          <p:cNvSpPr/>
          <p:nvPr/>
        </p:nvSpPr>
        <p:spPr>
          <a:xfrm>
            <a:off x="8017329" y="2581516"/>
            <a:ext cx="332277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1919973F-991B-3503-BB80-09AFEDAA9C7A}"/>
              </a:ext>
            </a:extLst>
          </p:cNvPr>
          <p:cNvSpPr txBox="1"/>
          <p:nvPr/>
        </p:nvSpPr>
        <p:spPr>
          <a:xfrm>
            <a:off x="8429193" y="2581380"/>
            <a:ext cx="2785314"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Soothing</a:t>
            </a:r>
          </a:p>
        </p:txBody>
      </p:sp>
      <p:pic>
        <p:nvPicPr>
          <p:cNvPr id="29" name="Picture 28">
            <a:extLst>
              <a:ext uri="{FF2B5EF4-FFF2-40B4-BE49-F238E27FC236}">
                <a16:creationId xmlns:a16="http://schemas.microsoft.com/office/drawing/2014/main" id="{9488A53D-AA69-3099-E340-EF273AC768C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74DFDB73-63C1-AA0C-DC64-472D1D7F99C1}"/>
              </a:ext>
            </a:extLst>
          </p:cNvPr>
          <p:cNvSpPr/>
          <p:nvPr/>
        </p:nvSpPr>
        <p:spPr>
          <a:xfrm>
            <a:off x="5421086" y="3542099"/>
            <a:ext cx="590340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E722FD9D-097E-FDCC-CA36-2CADD603A660}"/>
              </a:ext>
            </a:extLst>
          </p:cNvPr>
          <p:cNvSpPr txBox="1"/>
          <p:nvPr/>
        </p:nvSpPr>
        <p:spPr>
          <a:xfrm>
            <a:off x="5583478" y="3541963"/>
            <a:ext cx="5631029"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Creative Practices </a:t>
            </a:r>
          </a:p>
        </p:txBody>
      </p:sp>
    </p:spTree>
    <p:extLst>
      <p:ext uri="{BB962C8B-B14F-4D97-AF65-F5344CB8AC3E}">
        <p14:creationId xmlns:p14="http://schemas.microsoft.com/office/powerpoint/2010/main" val="2232863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A0579-F316-6297-6A89-F04F043E89D7}"/>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BA5E403-BC54-66BD-B0B6-ED4EA428EAF6}"/>
              </a:ext>
            </a:extLst>
          </p:cNvPr>
          <p:cNvSpPr/>
          <p:nvPr/>
        </p:nvSpPr>
        <p:spPr>
          <a:xfrm>
            <a:off x="-10" y="-13"/>
            <a:ext cx="5365664" cy="6858012"/>
          </a:xfrm>
          <a:prstGeom prst="rect">
            <a:avLst/>
          </a:prstGeom>
          <a:gradFill>
            <a:gsLst>
              <a:gs pos="33000">
                <a:srgbClr val="1F8E47"/>
              </a:gs>
              <a:gs pos="93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3104096-0D68-0FB9-0A53-720D27E5988E}"/>
              </a:ext>
            </a:extLst>
          </p:cNvPr>
          <p:cNvSpPr/>
          <p:nvPr/>
        </p:nvSpPr>
        <p:spPr>
          <a:xfrm rot="10800000">
            <a:off x="-17762" y="-3120"/>
            <a:ext cx="4398032" cy="2805314"/>
          </a:xfrm>
          <a:prstGeom prst="rect">
            <a:avLst/>
          </a:prstGeom>
          <a:blipFill>
            <a:blip r:embed="rId2">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71038374-4BC5-7962-22E7-BE222AC112E0}"/>
              </a:ext>
            </a:extLst>
          </p:cNvPr>
          <p:cNvSpPr txBox="1">
            <a:spLocks/>
          </p:cNvSpPr>
          <p:nvPr/>
        </p:nvSpPr>
        <p:spPr>
          <a:xfrm>
            <a:off x="577775" y="578555"/>
            <a:ext cx="3706100" cy="3662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Here are some simple practices you can do regularly for incremental progress. We all need practices that help root us</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The following practices are artistic, creative, and somatic in nature allowing you to connect with the material world and yourself within it, building a sense of personal resilience and agency along the way as you cultivate a practice of care for yourself and your surroundings.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86" name="Text Placeholder 3">
            <a:extLst>
              <a:ext uri="{FF2B5EF4-FFF2-40B4-BE49-F238E27FC236}">
                <a16:creationId xmlns:a16="http://schemas.microsoft.com/office/drawing/2014/main" id="{9A1D11F1-53AD-98B1-73DA-BAD3B297EAAD}"/>
              </a:ext>
            </a:extLst>
          </p:cNvPr>
          <p:cNvSpPr txBox="1">
            <a:spLocks/>
          </p:cNvSpPr>
          <p:nvPr/>
        </p:nvSpPr>
        <p:spPr>
          <a:xfrm>
            <a:off x="5890045" y="540422"/>
            <a:ext cx="5711860" cy="5632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200000"/>
              </a:lnSpc>
              <a:spcBef>
                <a:spcPts val="200"/>
              </a:spcBef>
              <a:buClr>
                <a:srgbClr val="E6C8C7"/>
              </a:buClr>
              <a:buNone/>
              <a:tabLst>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Humming or singing	25</a:t>
            </a:r>
          </a:p>
          <a:p>
            <a:pPr marL="0" lvl="0" indent="0">
              <a:lnSpc>
                <a:spcPct val="200000"/>
              </a:lnSpc>
              <a:spcBef>
                <a:spcPts val="200"/>
              </a:spcBef>
              <a:buClr>
                <a:srgbClr val="E6C8C7"/>
              </a:buClr>
              <a:buNone/>
              <a:tabLst>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Moving your body (aka “dancing”)	26</a:t>
            </a:r>
          </a:p>
          <a:p>
            <a:pPr marL="0" lvl="0" indent="0">
              <a:lnSpc>
                <a:spcPct val="200000"/>
              </a:lnSpc>
              <a:spcBef>
                <a:spcPts val="200"/>
              </a:spcBef>
              <a:buClr>
                <a:srgbClr val="E6C8C7"/>
              </a:buClr>
              <a:buNone/>
              <a:tabLst>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Listening to music	27</a:t>
            </a:r>
          </a:p>
          <a:p>
            <a:pPr marL="0" lvl="0" indent="0">
              <a:lnSpc>
                <a:spcPct val="200000"/>
              </a:lnSpc>
              <a:spcBef>
                <a:spcPts val="200"/>
              </a:spcBef>
              <a:buClr>
                <a:srgbClr val="E6C8C7"/>
              </a:buClr>
              <a:buNone/>
              <a:tabLst>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Making music	28</a:t>
            </a:r>
          </a:p>
          <a:p>
            <a:pPr marL="0" lvl="0" indent="0">
              <a:lnSpc>
                <a:spcPct val="200000"/>
              </a:lnSpc>
              <a:spcBef>
                <a:spcPts val="200"/>
              </a:spcBef>
              <a:buClr>
                <a:srgbClr val="E6C8C7"/>
              </a:buClr>
              <a:buNone/>
              <a:tabLst>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Painting	29</a:t>
            </a:r>
          </a:p>
          <a:p>
            <a:pPr marL="0" lvl="0" indent="0">
              <a:lnSpc>
                <a:spcPct val="200000"/>
              </a:lnSpc>
              <a:spcBef>
                <a:spcPts val="200"/>
              </a:spcBef>
              <a:buClr>
                <a:srgbClr val="E6C8C7"/>
              </a:buClr>
              <a:buNone/>
              <a:tabLst>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Pottery	30</a:t>
            </a:r>
          </a:p>
          <a:p>
            <a:pPr marL="0" lvl="0" indent="0">
              <a:lnSpc>
                <a:spcPct val="200000"/>
              </a:lnSpc>
              <a:spcBef>
                <a:spcPts val="200"/>
              </a:spcBef>
              <a:buClr>
                <a:srgbClr val="E6C8C7"/>
              </a:buClr>
              <a:buNone/>
              <a:tabLst>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Kintsugi or mosaic building or sewing	31</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200"/>
              </a:spcBef>
              <a:buClr>
                <a:srgbClr val="E6C8C7"/>
              </a:buClr>
              <a:buNone/>
              <a:tabLst>
                <a:tab pos="4838700"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7" name="Group 86">
            <a:extLst>
              <a:ext uri="{FF2B5EF4-FFF2-40B4-BE49-F238E27FC236}">
                <a16:creationId xmlns:a16="http://schemas.microsoft.com/office/drawing/2014/main" id="{0B7579EB-C3E0-BF20-0C47-7F68FFAC1C1C}"/>
              </a:ext>
            </a:extLst>
          </p:cNvPr>
          <p:cNvGrpSpPr/>
          <p:nvPr/>
        </p:nvGrpSpPr>
        <p:grpSpPr>
          <a:xfrm>
            <a:off x="5011293" y="1596167"/>
            <a:ext cx="6257595" cy="767372"/>
            <a:chOff x="5408400" y="3484375"/>
            <a:chExt cx="6257595" cy="767372"/>
          </a:xfrm>
        </p:grpSpPr>
        <p:cxnSp>
          <p:nvCxnSpPr>
            <p:cNvPr id="88" name="Straight Connector 87">
              <a:extLst>
                <a:ext uri="{FF2B5EF4-FFF2-40B4-BE49-F238E27FC236}">
                  <a16:creationId xmlns:a16="http://schemas.microsoft.com/office/drawing/2014/main" id="{47C4E527-45BA-1D6B-5BDD-B2B578E2415E}"/>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0EE2A3CB-2E9F-107E-A9DA-B222BD32370B}"/>
                </a:ext>
              </a:extLst>
            </p:cNvPr>
            <p:cNvGrpSpPr/>
            <p:nvPr/>
          </p:nvGrpSpPr>
          <p:grpSpPr>
            <a:xfrm>
              <a:off x="5408400" y="3484375"/>
              <a:ext cx="735518" cy="767372"/>
              <a:chOff x="6014779" y="1253145"/>
              <a:chExt cx="932855" cy="973255"/>
            </a:xfrm>
          </p:grpSpPr>
          <p:sp>
            <p:nvSpPr>
              <p:cNvPr id="90" name="Oval 89">
                <a:extLst>
                  <a:ext uri="{FF2B5EF4-FFF2-40B4-BE49-F238E27FC236}">
                    <a16:creationId xmlns:a16="http://schemas.microsoft.com/office/drawing/2014/main" id="{B959E659-B79E-C0A0-2B84-02CAEFFDC75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3">
                <a:extLst>
                  <a:ext uri="{FF2B5EF4-FFF2-40B4-BE49-F238E27FC236}">
                    <a16:creationId xmlns:a16="http://schemas.microsoft.com/office/drawing/2014/main" id="{C1DF6FA2-F540-E4AF-DB7E-BD81B4478C38}"/>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92" name="Group 91">
            <a:extLst>
              <a:ext uri="{FF2B5EF4-FFF2-40B4-BE49-F238E27FC236}">
                <a16:creationId xmlns:a16="http://schemas.microsoft.com/office/drawing/2014/main" id="{595A6A27-D250-CBD2-3B0B-B4E8FCAA57F0}"/>
              </a:ext>
            </a:extLst>
          </p:cNvPr>
          <p:cNvGrpSpPr/>
          <p:nvPr/>
        </p:nvGrpSpPr>
        <p:grpSpPr>
          <a:xfrm>
            <a:off x="5011293" y="834337"/>
            <a:ext cx="6257595" cy="767372"/>
            <a:chOff x="5408400" y="3484375"/>
            <a:chExt cx="6257595" cy="767372"/>
          </a:xfrm>
        </p:grpSpPr>
        <p:cxnSp>
          <p:nvCxnSpPr>
            <p:cNvPr id="93" name="Straight Connector 92">
              <a:extLst>
                <a:ext uri="{FF2B5EF4-FFF2-40B4-BE49-F238E27FC236}">
                  <a16:creationId xmlns:a16="http://schemas.microsoft.com/office/drawing/2014/main" id="{42BE9EB9-782B-9214-8B69-2DFE7D5BC33E}"/>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D5282680-9C65-1D7F-34EB-283068940137}"/>
                </a:ext>
              </a:extLst>
            </p:cNvPr>
            <p:cNvGrpSpPr/>
            <p:nvPr/>
          </p:nvGrpSpPr>
          <p:grpSpPr>
            <a:xfrm>
              <a:off x="5408400" y="3484375"/>
              <a:ext cx="735518" cy="767372"/>
              <a:chOff x="6014779" y="1253145"/>
              <a:chExt cx="932855" cy="973255"/>
            </a:xfrm>
          </p:grpSpPr>
          <p:sp>
            <p:nvSpPr>
              <p:cNvPr id="95" name="Oval 94">
                <a:extLst>
                  <a:ext uri="{FF2B5EF4-FFF2-40B4-BE49-F238E27FC236}">
                    <a16:creationId xmlns:a16="http://schemas.microsoft.com/office/drawing/2014/main" id="{D4A32FC8-797C-6C4D-D72E-E39CE588C57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23">
                <a:extLst>
                  <a:ext uri="{FF2B5EF4-FFF2-40B4-BE49-F238E27FC236}">
                    <a16:creationId xmlns:a16="http://schemas.microsoft.com/office/drawing/2014/main" id="{559ACCF9-FF38-BADD-5E9F-04072520D63A}"/>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97" name="Group 96">
            <a:extLst>
              <a:ext uri="{FF2B5EF4-FFF2-40B4-BE49-F238E27FC236}">
                <a16:creationId xmlns:a16="http://schemas.microsoft.com/office/drawing/2014/main" id="{BEF5A033-FBC1-540B-0DA4-32992443F9DB}"/>
              </a:ext>
            </a:extLst>
          </p:cNvPr>
          <p:cNvGrpSpPr/>
          <p:nvPr/>
        </p:nvGrpSpPr>
        <p:grpSpPr>
          <a:xfrm>
            <a:off x="5011293" y="2357997"/>
            <a:ext cx="6257595" cy="767372"/>
            <a:chOff x="5408400" y="3484375"/>
            <a:chExt cx="6257595" cy="767372"/>
          </a:xfrm>
        </p:grpSpPr>
        <p:cxnSp>
          <p:nvCxnSpPr>
            <p:cNvPr id="98" name="Straight Connector 97">
              <a:extLst>
                <a:ext uri="{FF2B5EF4-FFF2-40B4-BE49-F238E27FC236}">
                  <a16:creationId xmlns:a16="http://schemas.microsoft.com/office/drawing/2014/main" id="{769720A0-0DD3-0E26-F41A-58835B29B197}"/>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01D1E573-F204-91FC-1EAD-54B70AED5290}"/>
                </a:ext>
              </a:extLst>
            </p:cNvPr>
            <p:cNvGrpSpPr/>
            <p:nvPr/>
          </p:nvGrpSpPr>
          <p:grpSpPr>
            <a:xfrm>
              <a:off x="5408400" y="3484375"/>
              <a:ext cx="735518" cy="767372"/>
              <a:chOff x="6014779" y="1253145"/>
              <a:chExt cx="932855" cy="973255"/>
            </a:xfrm>
          </p:grpSpPr>
          <p:sp>
            <p:nvSpPr>
              <p:cNvPr id="100" name="Oval 99">
                <a:extLst>
                  <a:ext uri="{FF2B5EF4-FFF2-40B4-BE49-F238E27FC236}">
                    <a16:creationId xmlns:a16="http://schemas.microsoft.com/office/drawing/2014/main" id="{1F38C0D1-DE37-B26E-5738-835C3D25F0B2}"/>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 Placeholder 23">
                <a:extLst>
                  <a:ext uri="{FF2B5EF4-FFF2-40B4-BE49-F238E27FC236}">
                    <a16:creationId xmlns:a16="http://schemas.microsoft.com/office/drawing/2014/main" id="{57FE547D-AEC7-64DB-C0C4-EFC743D92E10}"/>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102" name="Group 101">
            <a:extLst>
              <a:ext uri="{FF2B5EF4-FFF2-40B4-BE49-F238E27FC236}">
                <a16:creationId xmlns:a16="http://schemas.microsoft.com/office/drawing/2014/main" id="{DA07D60F-AC89-26FA-4530-6449B8AF1349}"/>
              </a:ext>
            </a:extLst>
          </p:cNvPr>
          <p:cNvGrpSpPr/>
          <p:nvPr/>
        </p:nvGrpSpPr>
        <p:grpSpPr>
          <a:xfrm>
            <a:off x="5011293" y="3119828"/>
            <a:ext cx="6257595" cy="767372"/>
            <a:chOff x="5408400" y="3484375"/>
            <a:chExt cx="6257595" cy="767372"/>
          </a:xfrm>
        </p:grpSpPr>
        <p:cxnSp>
          <p:nvCxnSpPr>
            <p:cNvPr id="103" name="Straight Connector 102">
              <a:extLst>
                <a:ext uri="{FF2B5EF4-FFF2-40B4-BE49-F238E27FC236}">
                  <a16:creationId xmlns:a16="http://schemas.microsoft.com/office/drawing/2014/main" id="{7B4EAB00-5A30-6871-6991-EDCD97CE0D90}"/>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0F31F90E-7EC4-802C-A791-73DCED0A4E6F}"/>
                </a:ext>
              </a:extLst>
            </p:cNvPr>
            <p:cNvGrpSpPr/>
            <p:nvPr/>
          </p:nvGrpSpPr>
          <p:grpSpPr>
            <a:xfrm>
              <a:off x="5408400" y="3484375"/>
              <a:ext cx="735518" cy="767372"/>
              <a:chOff x="6014779" y="1253145"/>
              <a:chExt cx="932855" cy="973255"/>
            </a:xfrm>
          </p:grpSpPr>
          <p:sp>
            <p:nvSpPr>
              <p:cNvPr id="105" name="Oval 104">
                <a:extLst>
                  <a:ext uri="{FF2B5EF4-FFF2-40B4-BE49-F238E27FC236}">
                    <a16:creationId xmlns:a16="http://schemas.microsoft.com/office/drawing/2014/main" id="{6020D534-D8B8-30BE-DA17-321C776D308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 Placeholder 23">
                <a:extLst>
                  <a:ext uri="{FF2B5EF4-FFF2-40B4-BE49-F238E27FC236}">
                    <a16:creationId xmlns:a16="http://schemas.microsoft.com/office/drawing/2014/main" id="{027B802C-FA49-E773-4222-FF239BF0FA2D}"/>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107" name="Group 106">
            <a:extLst>
              <a:ext uri="{FF2B5EF4-FFF2-40B4-BE49-F238E27FC236}">
                <a16:creationId xmlns:a16="http://schemas.microsoft.com/office/drawing/2014/main" id="{75D0C2F2-F689-B1A9-3515-56F9F246E8F4}"/>
              </a:ext>
            </a:extLst>
          </p:cNvPr>
          <p:cNvGrpSpPr/>
          <p:nvPr/>
        </p:nvGrpSpPr>
        <p:grpSpPr>
          <a:xfrm>
            <a:off x="5011293" y="3881657"/>
            <a:ext cx="6257595" cy="767372"/>
            <a:chOff x="5408400" y="3484375"/>
            <a:chExt cx="6257595" cy="767372"/>
          </a:xfrm>
        </p:grpSpPr>
        <p:cxnSp>
          <p:nvCxnSpPr>
            <p:cNvPr id="108" name="Straight Connector 107">
              <a:extLst>
                <a:ext uri="{FF2B5EF4-FFF2-40B4-BE49-F238E27FC236}">
                  <a16:creationId xmlns:a16="http://schemas.microsoft.com/office/drawing/2014/main" id="{D75402B8-2572-A389-F830-24C0CD1F49A8}"/>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988F4BCF-5E2B-ACA7-D166-8E1A4AC600C3}"/>
                </a:ext>
              </a:extLst>
            </p:cNvPr>
            <p:cNvGrpSpPr/>
            <p:nvPr/>
          </p:nvGrpSpPr>
          <p:grpSpPr>
            <a:xfrm>
              <a:off x="5408400" y="3484375"/>
              <a:ext cx="735518" cy="767372"/>
              <a:chOff x="6014779" y="1253145"/>
              <a:chExt cx="932855" cy="973255"/>
            </a:xfrm>
          </p:grpSpPr>
          <p:sp>
            <p:nvSpPr>
              <p:cNvPr id="110" name="Oval 109">
                <a:extLst>
                  <a:ext uri="{FF2B5EF4-FFF2-40B4-BE49-F238E27FC236}">
                    <a16:creationId xmlns:a16="http://schemas.microsoft.com/office/drawing/2014/main" id="{4AD25DC6-D5FC-6F1C-F2DE-3E7E6861627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23">
                <a:extLst>
                  <a:ext uri="{FF2B5EF4-FFF2-40B4-BE49-F238E27FC236}">
                    <a16:creationId xmlns:a16="http://schemas.microsoft.com/office/drawing/2014/main" id="{8C9D566C-A508-E575-5329-BC3FE425BF68}"/>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grpSp>
        <p:nvGrpSpPr>
          <p:cNvPr id="112" name="Group 111">
            <a:extLst>
              <a:ext uri="{FF2B5EF4-FFF2-40B4-BE49-F238E27FC236}">
                <a16:creationId xmlns:a16="http://schemas.microsoft.com/office/drawing/2014/main" id="{9ABDFB82-ADFF-D646-4875-59965619C600}"/>
              </a:ext>
            </a:extLst>
          </p:cNvPr>
          <p:cNvGrpSpPr/>
          <p:nvPr/>
        </p:nvGrpSpPr>
        <p:grpSpPr>
          <a:xfrm>
            <a:off x="5011293" y="4643487"/>
            <a:ext cx="6257595" cy="767372"/>
            <a:chOff x="5408400" y="3484375"/>
            <a:chExt cx="6257595" cy="767372"/>
          </a:xfrm>
        </p:grpSpPr>
        <p:cxnSp>
          <p:nvCxnSpPr>
            <p:cNvPr id="113" name="Straight Connector 112">
              <a:extLst>
                <a:ext uri="{FF2B5EF4-FFF2-40B4-BE49-F238E27FC236}">
                  <a16:creationId xmlns:a16="http://schemas.microsoft.com/office/drawing/2014/main" id="{E126776C-7D61-0AF6-A79D-4A81D931FC76}"/>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6B1CCC0B-3068-A9D5-B270-28DCFFDE68DC}"/>
                </a:ext>
              </a:extLst>
            </p:cNvPr>
            <p:cNvGrpSpPr/>
            <p:nvPr/>
          </p:nvGrpSpPr>
          <p:grpSpPr>
            <a:xfrm>
              <a:off x="5408400" y="3484375"/>
              <a:ext cx="735518" cy="767372"/>
              <a:chOff x="6014779" y="1253145"/>
              <a:chExt cx="932855" cy="973255"/>
            </a:xfrm>
          </p:grpSpPr>
          <p:sp>
            <p:nvSpPr>
              <p:cNvPr id="115" name="Oval 114">
                <a:extLst>
                  <a:ext uri="{FF2B5EF4-FFF2-40B4-BE49-F238E27FC236}">
                    <a16:creationId xmlns:a16="http://schemas.microsoft.com/office/drawing/2014/main" id="{B707130A-1F5C-C1A8-73A6-C1613C194E9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 Placeholder 23">
                <a:extLst>
                  <a:ext uri="{FF2B5EF4-FFF2-40B4-BE49-F238E27FC236}">
                    <a16:creationId xmlns:a16="http://schemas.microsoft.com/office/drawing/2014/main" id="{AE035269-A81B-D683-7114-C2E8A55A919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06</a:t>
                </a:r>
              </a:p>
            </p:txBody>
          </p:sp>
        </p:grpSp>
      </p:grpSp>
      <p:grpSp>
        <p:nvGrpSpPr>
          <p:cNvPr id="117" name="Group 116">
            <a:extLst>
              <a:ext uri="{FF2B5EF4-FFF2-40B4-BE49-F238E27FC236}">
                <a16:creationId xmlns:a16="http://schemas.microsoft.com/office/drawing/2014/main" id="{42AB7A49-9BCB-AD2B-886A-9F89692BC2F0}"/>
              </a:ext>
            </a:extLst>
          </p:cNvPr>
          <p:cNvGrpSpPr/>
          <p:nvPr/>
        </p:nvGrpSpPr>
        <p:grpSpPr>
          <a:xfrm>
            <a:off x="5011293" y="5405318"/>
            <a:ext cx="6257595" cy="767372"/>
            <a:chOff x="5408400" y="3484375"/>
            <a:chExt cx="6257595" cy="767372"/>
          </a:xfrm>
        </p:grpSpPr>
        <p:cxnSp>
          <p:nvCxnSpPr>
            <p:cNvPr id="118" name="Straight Connector 117">
              <a:extLst>
                <a:ext uri="{FF2B5EF4-FFF2-40B4-BE49-F238E27FC236}">
                  <a16:creationId xmlns:a16="http://schemas.microsoft.com/office/drawing/2014/main" id="{AF95D534-7949-E4DD-E0B6-E6EAC169658A}"/>
                </a:ext>
              </a:extLst>
            </p:cNvPr>
            <p:cNvCxnSpPr>
              <a:cxnSpLocks/>
            </p:cNvCxnSpPr>
            <p:nvPr/>
          </p:nvCxnSpPr>
          <p:spPr>
            <a:xfrm flipH="1">
              <a:off x="5905995" y="3913830"/>
              <a:ext cx="576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473EEFF5-8271-C9AF-FBFA-0AE72C38164E}"/>
                </a:ext>
              </a:extLst>
            </p:cNvPr>
            <p:cNvGrpSpPr/>
            <p:nvPr/>
          </p:nvGrpSpPr>
          <p:grpSpPr>
            <a:xfrm>
              <a:off x="5408400" y="3484375"/>
              <a:ext cx="735518" cy="767372"/>
              <a:chOff x="6014779" y="1253145"/>
              <a:chExt cx="932855" cy="973255"/>
            </a:xfrm>
          </p:grpSpPr>
          <p:sp>
            <p:nvSpPr>
              <p:cNvPr id="120" name="Oval 119">
                <a:extLst>
                  <a:ext uri="{FF2B5EF4-FFF2-40B4-BE49-F238E27FC236}">
                    <a16:creationId xmlns:a16="http://schemas.microsoft.com/office/drawing/2014/main" id="{B6DE17C0-C4C4-306F-BC9F-3098261CB38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 Placeholder 23">
                <a:extLst>
                  <a:ext uri="{FF2B5EF4-FFF2-40B4-BE49-F238E27FC236}">
                    <a16:creationId xmlns:a16="http://schemas.microsoft.com/office/drawing/2014/main" id="{9241FAC6-8AC2-9225-5E6C-E399C70D016C}"/>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07</a:t>
                </a:r>
              </a:p>
            </p:txBody>
          </p:sp>
        </p:grpSp>
      </p:grpSp>
    </p:spTree>
    <p:extLst>
      <p:ext uri="{BB962C8B-B14F-4D97-AF65-F5344CB8AC3E}">
        <p14:creationId xmlns:p14="http://schemas.microsoft.com/office/powerpoint/2010/main" val="2288448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D4C9-83B4-3343-70B7-17B41C1306A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A7C6DB9-50B0-C80E-3338-877B3C2A615E}"/>
              </a:ext>
            </a:extLst>
          </p:cNvPr>
          <p:cNvSpPr txBox="1">
            <a:spLocks/>
          </p:cNvSpPr>
          <p:nvPr/>
        </p:nvSpPr>
        <p:spPr>
          <a:xfrm>
            <a:off x="5038164" y="1933936"/>
            <a:ext cx="593463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you want a structured and studied approach to humming, you can try Bhramari pranayama, also known as Bee breathing.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However, humming has been a part of religious and spiritual practices for ages, and upon reflection you might discover a humming or singing practice closer to your daily life and relations (I use a hymn that reminds me of my grandmother.) You can even look into concepts like vocal yoga for further exploration.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5CF3550F-D27F-B7C2-691D-CA240E713092}"/>
              </a:ext>
            </a:extLst>
          </p:cNvPr>
          <p:cNvSpPr txBox="1">
            <a:spLocks/>
          </p:cNvSpPr>
          <p:nvPr/>
        </p:nvSpPr>
        <p:spPr>
          <a:xfrm>
            <a:off x="728351" y="1933936"/>
            <a:ext cx="362774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These simple practices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soothe the nervous system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and can help tune into the vocal chord’s vibrations, allowing you to relax and de-stress.</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8C70782-B340-7181-1AEF-3B140A5E4B16}"/>
              </a:ext>
            </a:extLst>
          </p:cNvPr>
          <p:cNvCxnSpPr>
            <a:cxnSpLocks/>
          </p:cNvCxnSpPr>
          <p:nvPr/>
        </p:nvCxnSpPr>
        <p:spPr>
          <a:xfrm>
            <a:off x="4648522" y="1824986"/>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F9EC8F17-C4BC-67C3-0262-7986F9D9E2C6}"/>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9A537F87-438F-D7DB-9C5F-6DA9628AEE89}"/>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1B760501-2556-EC29-8463-CEF4AE120706}"/>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2E7DD082-8E72-30A1-557E-7299C2376785}"/>
              </a:ext>
            </a:extLst>
          </p:cNvPr>
          <p:cNvSpPr txBox="1">
            <a:spLocks/>
          </p:cNvSpPr>
          <p:nvPr/>
        </p:nvSpPr>
        <p:spPr>
          <a:xfrm>
            <a:off x="-3" y="341438"/>
            <a:ext cx="570653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Humming or singing</a:t>
            </a:r>
          </a:p>
        </p:txBody>
      </p:sp>
    </p:spTree>
    <p:extLst>
      <p:ext uri="{BB962C8B-B14F-4D97-AF65-F5344CB8AC3E}">
        <p14:creationId xmlns:p14="http://schemas.microsoft.com/office/powerpoint/2010/main" val="3316166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0005-0D24-2C4E-B5DB-78DAEC96DFF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88495A6-3482-E9BD-D0C0-6DBE2949B517}"/>
              </a:ext>
            </a:extLst>
          </p:cNvPr>
          <p:cNvSpPr txBox="1">
            <a:spLocks/>
          </p:cNvSpPr>
          <p:nvPr/>
        </p:nvSpPr>
        <p:spPr>
          <a:xfrm>
            <a:off x="5038163" y="1933936"/>
            <a:ext cx="620357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So many non-dancers get so deep in their heads over the aesthetics of what is ‘good’ or ‘bad’ dancing that simply moving their bodies to a rhythm seems unfathomable. Some ways you can create an environment to explore this: turn the lights down really low for 30, 60 or 90 minutes and let your body move along with a variety of music.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For those interested in finding a community to explore with, look up 5 Rhythms dance. Shaking is nature’s way of helping heal trauma or move through challenging physical circumstances. Dancing can be understood like this, too.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EAF0BFA-EA6B-284F-2915-F154CB040158}"/>
              </a:ext>
            </a:extLst>
          </p:cNvPr>
          <p:cNvSpPr txBox="1">
            <a:spLocks/>
          </p:cNvSpPr>
          <p:nvPr/>
        </p:nvSpPr>
        <p:spPr>
          <a:xfrm>
            <a:off x="728351" y="1933936"/>
            <a:ext cx="375898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Whether or not you consider yourself a dancer (I don’t in the traditional sense),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there is nothing quite like the freedom that comes along with listening to your body as it explores movement alongside music. </a:t>
            </a:r>
            <a:endParaRPr lang="sv-S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5A844C59-B491-539D-D101-CA3A152A0259}"/>
              </a:ext>
            </a:extLst>
          </p:cNvPr>
          <p:cNvCxnSpPr>
            <a:cxnSpLocks/>
          </p:cNvCxnSpPr>
          <p:nvPr/>
        </p:nvCxnSpPr>
        <p:spPr>
          <a:xfrm>
            <a:off x="4716254" y="1824986"/>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E9BAD9B7-4EB2-CEB6-364E-6911A2F4A2E3}"/>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4AC69B78-AF35-6946-893D-B248B9CF8EFC}"/>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8BF2E2EE-50D8-454A-E029-CEF6D5A52AAD}"/>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C98300AF-B4D5-8F6C-DE66-CFF0043A6D95}"/>
              </a:ext>
            </a:extLst>
          </p:cNvPr>
          <p:cNvSpPr txBox="1">
            <a:spLocks/>
          </p:cNvSpPr>
          <p:nvPr/>
        </p:nvSpPr>
        <p:spPr>
          <a:xfrm>
            <a:off x="-3" y="341438"/>
            <a:ext cx="826347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Moving your body (aka “dancing”)</a:t>
            </a:r>
          </a:p>
        </p:txBody>
      </p:sp>
    </p:spTree>
    <p:extLst>
      <p:ext uri="{BB962C8B-B14F-4D97-AF65-F5344CB8AC3E}">
        <p14:creationId xmlns:p14="http://schemas.microsoft.com/office/powerpoint/2010/main" val="1647284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5B78-F257-32A4-1821-7962D1D49F6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C319A67-0EE8-C65B-9938-E47B335A7875}"/>
              </a:ext>
            </a:extLst>
          </p:cNvPr>
          <p:cNvSpPr txBox="1">
            <a:spLocks/>
          </p:cNvSpPr>
          <p:nvPr/>
        </p:nvSpPr>
        <p:spPr>
          <a:xfrm>
            <a:off x="5038164" y="1933936"/>
            <a:ext cx="583303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Something you really want to listen to?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if you found some instrumental songs and listened to the music like it was a wave washing over you? Music can also help process emotions - like if you feel sad, it can be helpful to find sad music.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you feel happy, music can help enhance this emotion.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262C7A2-CEB7-B53C-9FD3-AABB1FFA742F}"/>
              </a:ext>
            </a:extLst>
          </p:cNvPr>
          <p:cNvSpPr txBox="1">
            <a:spLocks/>
          </p:cNvSpPr>
          <p:nvPr/>
        </p:nvSpPr>
        <p:spPr>
          <a:xfrm>
            <a:off x="728351" y="1933936"/>
            <a:ext cx="375898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Have you ever considered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music as a form of travel? </a:t>
            </a:r>
          </a:p>
          <a:p>
            <a:pPr marL="0" indent="0">
              <a:lnSpc>
                <a:spcPts val="30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What would it be like to choose something you are curious about? </a:t>
            </a:r>
            <a:endParaRPr lang="sv-S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52E15FD1-70BD-E4D1-EDB9-2E238FB7DCB7}"/>
              </a:ext>
            </a:extLst>
          </p:cNvPr>
          <p:cNvCxnSpPr>
            <a:cxnSpLocks/>
          </p:cNvCxnSpPr>
          <p:nvPr/>
        </p:nvCxnSpPr>
        <p:spPr>
          <a:xfrm>
            <a:off x="4716254" y="1824986"/>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5DBE1A84-4A80-6DC2-F2D2-C90CE984BE67}"/>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B3A883BF-C79E-5942-2884-150FA4C6F365}"/>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2F2781D8-17B2-1C2E-C5B3-43BEEF1E2A00}"/>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89CC7B58-2D6F-95F5-0CB6-DB4F02DF13D5}"/>
              </a:ext>
            </a:extLst>
          </p:cNvPr>
          <p:cNvSpPr txBox="1">
            <a:spLocks/>
          </p:cNvSpPr>
          <p:nvPr/>
        </p:nvSpPr>
        <p:spPr>
          <a:xfrm>
            <a:off x="-3" y="341438"/>
            <a:ext cx="503816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Listening to music</a:t>
            </a:r>
          </a:p>
        </p:txBody>
      </p:sp>
    </p:spTree>
    <p:extLst>
      <p:ext uri="{BB962C8B-B14F-4D97-AF65-F5344CB8AC3E}">
        <p14:creationId xmlns:p14="http://schemas.microsoft.com/office/powerpoint/2010/main" val="139417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533E4-3B4C-BDBE-CFAD-5C2B4828CC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8A021F6-D05A-7536-07B9-9E67EED9348A}"/>
              </a:ext>
            </a:extLst>
          </p:cNvPr>
          <p:cNvSpPr txBox="1">
            <a:spLocks/>
          </p:cNvSpPr>
          <p:nvPr/>
        </p:nvSpPr>
        <p:spPr>
          <a:xfrm>
            <a:off x="5038164" y="1933936"/>
            <a:ext cx="529116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Whether you choose to dedicate time to learn an instrument or you choose to make “music” organically by producing sound with whatever objects are most accessible to you, the practice of making music can open up new worlds.</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Making music can demonstrate our innate creative powers to create and share new worlds, worlds that can survive over generations.</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9292356C-C596-DBAA-9027-2152A5A2AC36}"/>
              </a:ext>
            </a:extLst>
          </p:cNvPr>
          <p:cNvSpPr txBox="1">
            <a:spLocks/>
          </p:cNvSpPr>
          <p:nvPr/>
        </p:nvSpPr>
        <p:spPr>
          <a:xfrm>
            <a:off x="728351" y="1933936"/>
            <a:ext cx="333564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You don’t need to be a musician to make music. </a:t>
            </a:r>
            <a:endParaRPr lang="sv-S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AB1551E-F5E4-A6B0-8458-A21112F97F9C}"/>
              </a:ext>
            </a:extLst>
          </p:cNvPr>
          <p:cNvCxnSpPr>
            <a:cxnSpLocks/>
          </p:cNvCxnSpPr>
          <p:nvPr/>
        </p:nvCxnSpPr>
        <p:spPr>
          <a:xfrm>
            <a:off x="4716254" y="1824986"/>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498B7F8D-CE1E-77CB-C368-0A890650E3D9}"/>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E634DC11-38FB-9301-0E6C-12945E784A88}"/>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474B5960-B52A-5F81-D8BF-252DBB08033B}"/>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FBECD780-4D4A-4A1A-DA7B-F63A0810DB5E}"/>
              </a:ext>
            </a:extLst>
          </p:cNvPr>
          <p:cNvSpPr txBox="1">
            <a:spLocks/>
          </p:cNvSpPr>
          <p:nvPr/>
        </p:nvSpPr>
        <p:spPr>
          <a:xfrm>
            <a:off x="-2" y="341438"/>
            <a:ext cx="448733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Making Music</a:t>
            </a:r>
          </a:p>
        </p:txBody>
      </p:sp>
    </p:spTree>
    <p:extLst>
      <p:ext uri="{BB962C8B-B14F-4D97-AF65-F5344CB8AC3E}">
        <p14:creationId xmlns:p14="http://schemas.microsoft.com/office/powerpoint/2010/main" val="2605894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DF1B-A214-78BA-544F-61F42C04D87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2ACA002-DFA4-1EB1-FC67-9F8062B8B5D9}"/>
              </a:ext>
            </a:extLst>
          </p:cNvPr>
          <p:cNvSpPr txBox="1">
            <a:spLocks/>
          </p:cNvSpPr>
          <p:nvPr/>
        </p:nvSpPr>
        <p:spPr>
          <a:xfrm>
            <a:off x="4351870" y="1933936"/>
            <a:ext cx="723052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Painting is a form of play and can incorporate material studies spent mixing paints to produce various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colors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along their spectrums as well as mixing various natural materials to produce paint. It can also involve learning techniques like treating your own canvas or painting on a variety of found materials to see what feels fun and good to you.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 wet paint on (presumably) dry surfaces can help guide you toward a full sensory experience that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centers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you in place and time, allowing you to tap into your creative energy and release the intellectual, analytical, critical energy that so frequently arises when exploring a new creative medium. To the critic we say: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center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play,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center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curiosity,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center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exploration and let the paint teach you. You’re not here to impress anyone.</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0FBE921E-6D2E-0949-B8FB-7DD951C3CA27}"/>
              </a:ext>
            </a:extLst>
          </p:cNvPr>
          <p:cNvSpPr txBox="1">
            <a:spLocks/>
          </p:cNvSpPr>
          <p:nvPr/>
        </p:nvSpPr>
        <p:spPr>
          <a:xfrm>
            <a:off x="728352" y="1933936"/>
            <a:ext cx="304778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Painting is a spiritual act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regardless of how technically “good” a painting may be. </a:t>
            </a:r>
            <a:endParaRPr lang="sv-S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1EE51C6-3E57-39D4-4AA3-8C511747E7DE}"/>
              </a:ext>
            </a:extLst>
          </p:cNvPr>
          <p:cNvCxnSpPr>
            <a:cxnSpLocks/>
          </p:cNvCxnSpPr>
          <p:nvPr/>
        </p:nvCxnSpPr>
        <p:spPr>
          <a:xfrm>
            <a:off x="3988121" y="1757253"/>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C93AE925-0D2D-949C-8CCF-055E32C7F66A}"/>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BDEB3D02-1A09-5199-76F5-08188DC978D6}"/>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3A5BCD1C-6986-9E6B-782B-DC5460CB49B4}"/>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38BD357E-5870-1053-BB48-BDC2F4C87D7C}"/>
              </a:ext>
            </a:extLst>
          </p:cNvPr>
          <p:cNvSpPr txBox="1">
            <a:spLocks/>
          </p:cNvSpPr>
          <p:nvPr/>
        </p:nvSpPr>
        <p:spPr>
          <a:xfrm>
            <a:off x="-2" y="341438"/>
            <a:ext cx="33866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Painting  </a:t>
            </a:r>
          </a:p>
        </p:txBody>
      </p:sp>
    </p:spTree>
    <p:extLst>
      <p:ext uri="{BB962C8B-B14F-4D97-AF65-F5344CB8AC3E}">
        <p14:creationId xmlns:p14="http://schemas.microsoft.com/office/powerpoint/2010/main" val="367949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B5F0B-E12F-1E7C-3938-EE4541C10F8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D577B21-A9D4-005B-8506-24DDED9479E1}"/>
              </a:ext>
            </a:extLst>
          </p:cNvPr>
          <p:cNvSpPr txBox="1">
            <a:spLocks/>
          </p:cNvSpPr>
          <p:nvPr/>
        </p:nvSpPr>
        <p:spPr>
          <a:xfrm>
            <a:off x="5317066" y="1933936"/>
            <a:ext cx="626532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Pottery can occasionally feel inaccessible due to the instruments frequently required. If a pottery wheel is out of reach, we encourage you to seek out materials to develop a hand-building practice.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 internet has a library of videos to help you identify tools and methods to explore this. </a:t>
            </a:r>
          </a:p>
          <a:p>
            <a:pPr marL="0" indent="0">
              <a:lnSpc>
                <a:spcPts val="2200"/>
              </a:lnSpc>
              <a:spcBef>
                <a:spcPts val="0"/>
              </a:spcBef>
              <a:buNone/>
            </a:pPr>
            <a:endPar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endParaRPr>
          </a:p>
          <a:p>
            <a:pPr marL="0" indent="0">
              <a:lnSpc>
                <a:spcPts val="2200"/>
              </a:lnSpc>
              <a:spcBef>
                <a:spcPts val="0"/>
              </a:spcBef>
              <a:buNone/>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Here is one example.</a:t>
            </a:r>
            <a:endPar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97329212-B03E-E7D8-9016-B15E9869387B}"/>
              </a:ext>
            </a:extLst>
          </p:cNvPr>
          <p:cNvSpPr txBox="1">
            <a:spLocks/>
          </p:cNvSpPr>
          <p:nvPr/>
        </p:nvSpPr>
        <p:spPr>
          <a:xfrm>
            <a:off x="728351" y="1933936"/>
            <a:ext cx="362351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With clay as its primary medium,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pottery is a form of art-making that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centers</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the earth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playing the earth in the palm of your hands.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CEA08DB-471C-654D-2F5B-91A0A2B43CFC}"/>
              </a:ext>
            </a:extLst>
          </p:cNvPr>
          <p:cNvCxnSpPr>
            <a:cxnSpLocks/>
          </p:cNvCxnSpPr>
          <p:nvPr/>
        </p:nvCxnSpPr>
        <p:spPr>
          <a:xfrm>
            <a:off x="4902522" y="1757253"/>
            <a:ext cx="0" cy="422021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2D8155B3-FD03-797C-AD52-A76513448B1D}"/>
              </a:ext>
            </a:extLst>
          </p:cNvPr>
          <p:cNvPicPr>
            <a:picLocks noChangeAspect="1"/>
          </p:cNvPicPr>
          <p:nvPr/>
        </p:nvPicPr>
        <p:blipFill rotWithShape="1">
          <a:blip r:embed="rId3"/>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FB3C7B8A-86A2-3540-BCBE-C7327D123B21}"/>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A84DE04A-8EBF-97F6-DDD7-687040750E07}"/>
              </a:ext>
            </a:extLst>
          </p:cNvPr>
          <p:cNvSpPr/>
          <p:nvPr/>
        </p:nvSpPr>
        <p:spPr>
          <a:xfrm rot="10800000">
            <a:off x="-2" y="-2"/>
            <a:ext cx="5038165" cy="1351861"/>
          </a:xfrm>
          <a:prstGeom prst="rect">
            <a:avLst/>
          </a:prstGeom>
          <a:blipFill>
            <a:blip r:embed="rId4">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B919FE84-265F-31FF-10C5-E58F66843EB6}"/>
              </a:ext>
            </a:extLst>
          </p:cNvPr>
          <p:cNvSpPr txBox="1">
            <a:spLocks/>
          </p:cNvSpPr>
          <p:nvPr/>
        </p:nvSpPr>
        <p:spPr>
          <a:xfrm>
            <a:off x="-2" y="341438"/>
            <a:ext cx="33866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06.  Pottery  </a:t>
            </a:r>
          </a:p>
        </p:txBody>
      </p:sp>
    </p:spTree>
    <p:extLst>
      <p:ext uri="{BB962C8B-B14F-4D97-AF65-F5344CB8AC3E}">
        <p14:creationId xmlns:p14="http://schemas.microsoft.com/office/powerpoint/2010/main" val="982619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53F3-D6FC-8965-A7FF-0AC45AD4DBF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86F7624-C733-D8F4-653A-16D7856127E2}"/>
              </a:ext>
            </a:extLst>
          </p:cNvPr>
          <p:cNvSpPr txBox="1">
            <a:spLocks/>
          </p:cNvSpPr>
          <p:nvPr/>
        </p:nvSpPr>
        <p:spPr>
          <a:xfrm>
            <a:off x="4775205" y="1933936"/>
            <a:ext cx="634999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Each of these creative practices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center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the concept of mending, a poetic analogy for the seemingly broken times through which we are living. Where Kintsugi is a traditional Japanese practice of mending broken vessels and sealing them with gold, mosaic-building utilizes broken pieces to build larger beautiful pieces - from tiles to murals.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Sewing needs no explanation but can take many forms, from learning basic sewing skills to produce your own textile projects (clothing, quilting, practical home goods) to learning the art of embroidery to learning how to mend torn or off-fit items to give them new life.</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5EAF15F-AF2E-1008-E05E-413827627D10}"/>
              </a:ext>
            </a:extLst>
          </p:cNvPr>
          <p:cNvSpPr txBox="1">
            <a:spLocks/>
          </p:cNvSpPr>
          <p:nvPr/>
        </p:nvSpPr>
        <p:spPr>
          <a:xfrm>
            <a:off x="728352" y="1933936"/>
            <a:ext cx="3488048"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If you have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resources in your community to build kintsugi or mosaic-building or sewing practice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we encourage you to do so and learn the method(s).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C81E2C9F-6FD5-BB41-0D89-00211758FFED}"/>
              </a:ext>
            </a:extLst>
          </p:cNvPr>
          <p:cNvCxnSpPr>
            <a:cxnSpLocks/>
          </p:cNvCxnSpPr>
          <p:nvPr/>
        </p:nvCxnSpPr>
        <p:spPr>
          <a:xfrm>
            <a:off x="4326788" y="1757253"/>
            <a:ext cx="0" cy="475930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7246E98C-6FDD-BB0D-A1D7-69C9E49D4E5C}"/>
              </a:ext>
            </a:extLst>
          </p:cNvPr>
          <p:cNvPicPr>
            <a:picLocks noChangeAspect="1"/>
          </p:cNvPicPr>
          <p:nvPr/>
        </p:nvPicPr>
        <p:blipFill rotWithShape="1">
          <a:blip r:embed="rId2"/>
          <a:srcRect l="-16994" t="48092" r="16994" b="35486"/>
          <a:stretch/>
        </p:blipFill>
        <p:spPr>
          <a:xfrm>
            <a:off x="6688680" y="2806"/>
            <a:ext cx="5487602" cy="1351862"/>
          </a:xfrm>
          <a:prstGeom prst="rect">
            <a:avLst/>
          </a:prstGeom>
        </p:spPr>
      </p:pic>
      <p:sp>
        <p:nvSpPr>
          <p:cNvPr id="15" name="Google Shape;133;p1">
            <a:extLst>
              <a:ext uri="{FF2B5EF4-FFF2-40B4-BE49-F238E27FC236}">
                <a16:creationId xmlns:a16="http://schemas.microsoft.com/office/drawing/2014/main" id="{89A5EFA6-3768-A48F-3400-C18E448510E4}"/>
              </a:ext>
            </a:extLst>
          </p:cNvPr>
          <p:cNvSpPr/>
          <p:nvPr/>
        </p:nvSpPr>
        <p:spPr>
          <a:xfrm rot="10800000">
            <a:off x="-3" y="-5"/>
            <a:ext cx="12192001" cy="135467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D5EE7FCB-A2A5-3EFC-FDBB-0BF4805A6CCB}"/>
              </a:ext>
            </a:extLst>
          </p:cNvPr>
          <p:cNvSpPr/>
          <p:nvPr/>
        </p:nvSpPr>
        <p:spPr>
          <a:xfrm rot="10800000">
            <a:off x="-2" y="-2"/>
            <a:ext cx="5038165" cy="1351861"/>
          </a:xfrm>
          <a:prstGeom prst="rect">
            <a:avLst/>
          </a:prstGeom>
          <a:blipFill>
            <a:blip r:embed="rId3">
              <a:alphaModFix amt="73000"/>
            </a:blip>
            <a:srcRect/>
            <a:stretch>
              <a:fillRect l="18129" t="-212240" r="-13942" b="-453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BB69ABFD-F01B-0FCF-2660-8F5E0F7ABEDD}"/>
              </a:ext>
            </a:extLst>
          </p:cNvPr>
          <p:cNvSpPr txBox="1">
            <a:spLocks/>
          </p:cNvSpPr>
          <p:nvPr/>
        </p:nvSpPr>
        <p:spPr>
          <a:xfrm>
            <a:off x="-1" y="341438"/>
            <a:ext cx="87376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07.  Kintsugi or mosaic building or sewing  </a:t>
            </a:r>
          </a:p>
        </p:txBody>
      </p:sp>
    </p:spTree>
    <p:extLst>
      <p:ext uri="{BB962C8B-B14F-4D97-AF65-F5344CB8AC3E}">
        <p14:creationId xmlns:p14="http://schemas.microsoft.com/office/powerpoint/2010/main" val="704314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F9D98-54A6-98B2-779F-DA0F3DC912A7}"/>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C4189B45-71A1-1214-60FF-A05AD4960512}"/>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31A9301-E004-0F20-AFFF-F02B2936B0C3}"/>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A7FE8B-D140-8059-8781-2D5DB60492A5}"/>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5D643928-A0E7-11B6-E112-050B4A580E0A}"/>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5AAD68D4-26CD-6ED0-27C6-D50AB27873D6}"/>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4A2104-AF77-B78C-5BDA-63FCA852074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12F361D-7A1E-318A-468C-29D66DB34FFC}"/>
              </a:ext>
            </a:extLst>
          </p:cNvPr>
          <p:cNvSpPr/>
          <p:nvPr/>
        </p:nvSpPr>
        <p:spPr>
          <a:xfrm>
            <a:off x="6582717" y="2581516"/>
            <a:ext cx="492671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64EBD85-4F7E-D84B-A55D-F3522876AC84}"/>
              </a:ext>
            </a:extLst>
          </p:cNvPr>
          <p:cNvSpPr txBox="1"/>
          <p:nvPr/>
        </p:nvSpPr>
        <p:spPr>
          <a:xfrm>
            <a:off x="6582717" y="2581380"/>
            <a:ext cx="4801122"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Art activities to</a:t>
            </a:r>
          </a:p>
        </p:txBody>
      </p:sp>
      <p:pic>
        <p:nvPicPr>
          <p:cNvPr id="29" name="Picture 28">
            <a:extLst>
              <a:ext uri="{FF2B5EF4-FFF2-40B4-BE49-F238E27FC236}">
                <a16:creationId xmlns:a16="http://schemas.microsoft.com/office/drawing/2014/main" id="{4C6BDA18-19E2-E3F0-5D50-756709DCC4AA}"/>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950DA1DA-83EA-8E40-A1DF-B1332DEE10B3}"/>
              </a:ext>
            </a:extLst>
          </p:cNvPr>
          <p:cNvSpPr/>
          <p:nvPr/>
        </p:nvSpPr>
        <p:spPr>
          <a:xfrm>
            <a:off x="5403933" y="3542099"/>
            <a:ext cx="608989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C7940C26-C7C8-F350-4B88-CAEA7493361F}"/>
              </a:ext>
            </a:extLst>
          </p:cNvPr>
          <p:cNvSpPr txBox="1"/>
          <p:nvPr/>
        </p:nvSpPr>
        <p:spPr>
          <a:xfrm>
            <a:off x="5403933" y="3541963"/>
            <a:ext cx="5979906"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express emotions &amp;</a:t>
            </a:r>
          </a:p>
        </p:txBody>
      </p:sp>
      <p:sp>
        <p:nvSpPr>
          <p:cNvPr id="5" name="Rectangle 4">
            <a:extLst>
              <a:ext uri="{FF2B5EF4-FFF2-40B4-BE49-F238E27FC236}">
                <a16:creationId xmlns:a16="http://schemas.microsoft.com/office/drawing/2014/main" id="{BD578DA8-99B3-2BB0-CF09-64C387F3A94A}"/>
              </a:ext>
            </a:extLst>
          </p:cNvPr>
          <p:cNvSpPr/>
          <p:nvPr/>
        </p:nvSpPr>
        <p:spPr>
          <a:xfrm>
            <a:off x="5074608" y="4503063"/>
            <a:ext cx="640360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47FB1502-562C-10A8-7CC0-E2384C83F8F0}"/>
              </a:ext>
            </a:extLst>
          </p:cNvPr>
          <p:cNvSpPr txBox="1"/>
          <p:nvPr/>
        </p:nvSpPr>
        <p:spPr>
          <a:xfrm>
            <a:off x="5241672" y="4502927"/>
            <a:ext cx="6126550"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connect with nature</a:t>
            </a:r>
          </a:p>
        </p:txBody>
      </p:sp>
    </p:spTree>
    <p:extLst>
      <p:ext uri="{BB962C8B-B14F-4D97-AF65-F5344CB8AC3E}">
        <p14:creationId xmlns:p14="http://schemas.microsoft.com/office/powerpoint/2010/main" val="3255013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6FA2C-1BF1-1189-7A79-017206146A9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263B585E-DB92-7A09-7EF1-2CA422BCECD3}"/>
              </a:ext>
            </a:extLst>
          </p:cNvPr>
          <p:cNvSpPr/>
          <p:nvPr/>
        </p:nvSpPr>
        <p:spPr>
          <a:xfrm>
            <a:off x="-11" y="-12"/>
            <a:ext cx="12192011" cy="2157164"/>
          </a:xfrm>
          <a:prstGeom prst="rect">
            <a:avLst/>
          </a:prstGeom>
          <a:gradFill>
            <a:gsLst>
              <a:gs pos="33000">
                <a:srgbClr val="1F8E47"/>
              </a:gs>
              <a:gs pos="93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0D50488-D354-7881-F048-7C7AB41E29B7}"/>
              </a:ext>
            </a:extLst>
          </p:cNvPr>
          <p:cNvSpPr/>
          <p:nvPr/>
        </p:nvSpPr>
        <p:spPr>
          <a:xfrm rot="10800000" flipH="1">
            <a:off x="7907856" y="-1264038"/>
            <a:ext cx="4284144" cy="3429000"/>
          </a:xfrm>
          <a:prstGeom prst="rect">
            <a:avLst/>
          </a:prstGeom>
          <a:blipFill>
            <a:blip r:embed="rId2">
              <a:alphaModFix amt="73000"/>
            </a:blip>
            <a:srcRect/>
            <a:stretch>
              <a:fillRect l="35083" t="-77453" r="-32983" b="54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D52B98B-64B2-2C5D-5125-E7DEBA3488BA}"/>
              </a:ext>
            </a:extLst>
          </p:cNvPr>
          <p:cNvSpPr txBox="1">
            <a:spLocks/>
          </p:cNvSpPr>
          <p:nvPr/>
        </p:nvSpPr>
        <p:spPr>
          <a:xfrm>
            <a:off x="577774" y="578555"/>
            <a:ext cx="10834056" cy="3662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sz="4300" b="1" dirty="0">
                <a:solidFill>
                  <a:schemeClr val="bg1"/>
                </a:solidFill>
                <a:latin typeface="Calibri" panose="020F0502020204030204" pitchFamily="34" charset="0"/>
                <a:ea typeface="Calibri" panose="020F0502020204030204" pitchFamily="34" charset="0"/>
                <a:cs typeface="Calibri" panose="020F0502020204030204" pitchFamily="34" charset="0"/>
              </a:rPr>
              <a:t>“The opposite of depression is expression” </a:t>
            </a:r>
          </a:p>
          <a:p>
            <a:pPr marL="0" indent="0">
              <a:lnSpc>
                <a:spcPts val="2700"/>
              </a:lnSpc>
              <a:spcBef>
                <a:spcPts val="0"/>
              </a:spcBef>
              <a:buNone/>
            </a:pPr>
            <a:endParaRPr lang="en-IE" sz="3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psychologist Edith Eger wrote</a:t>
            </a:r>
            <a:r>
              <a:rPr lang="en-IE" sz="3800"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sv-SE" sz="3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638260D3-EC86-8F3B-49B4-0C1FC91768CF}"/>
              </a:ext>
            </a:extLst>
          </p:cNvPr>
          <p:cNvSpPr txBox="1">
            <a:spLocks/>
          </p:cNvSpPr>
          <p:nvPr/>
        </p:nvSpPr>
        <p:spPr>
          <a:xfrm>
            <a:off x="580632" y="2523797"/>
            <a:ext cx="5097426" cy="4977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rPr>
              <a:t>You will find ideas on how to combine artistic expression with natural materials.</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These activities can be done as a one-off activity or woven into your creative practice, whenever you need a calming and fun way to express your emotions. This section explores concepts raised above by intentionally directing us to meld tapping into our creative capacity to our relationship with nature.</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A900955-1BB2-A557-CE78-5C2168EA65FC}"/>
              </a:ext>
            </a:extLst>
          </p:cNvPr>
          <p:cNvCxnSpPr>
            <a:cxnSpLocks/>
          </p:cNvCxnSpPr>
          <p:nvPr/>
        </p:nvCxnSpPr>
        <p:spPr>
          <a:xfrm>
            <a:off x="6513944" y="2286000"/>
            <a:ext cx="0" cy="425164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53D1DE9D-DF0E-30B0-24E1-55D987FB5D40}"/>
              </a:ext>
            </a:extLst>
          </p:cNvPr>
          <p:cNvSpPr txBox="1">
            <a:spLocks/>
          </p:cNvSpPr>
          <p:nvPr/>
        </p:nvSpPr>
        <p:spPr>
          <a:xfrm>
            <a:off x="7004045" y="2735719"/>
            <a:ext cx="4825729" cy="32310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200"/>
              </a:spcBef>
              <a:buClr>
                <a:srgbClr val="E6C8C7"/>
              </a:buClr>
              <a:buNone/>
              <a:tabLst>
                <a:tab pos="3911600" algn="l"/>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Mini-nature swing 	0 </a:t>
            </a:r>
          </a:p>
          <a:p>
            <a:pPr marL="0" indent="0">
              <a:lnSpc>
                <a:spcPct val="200000"/>
              </a:lnSpc>
              <a:spcBef>
                <a:spcPts val="200"/>
              </a:spcBef>
              <a:buClr>
                <a:srgbClr val="E6C8C7"/>
              </a:buClr>
              <a:buNone/>
              <a:tabLst>
                <a:tab pos="3911600" algn="l"/>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Plant prints 	0</a:t>
            </a:r>
          </a:p>
          <a:p>
            <a:pPr marL="0" indent="0">
              <a:lnSpc>
                <a:spcPct val="200000"/>
              </a:lnSpc>
              <a:spcBef>
                <a:spcPts val="200"/>
              </a:spcBef>
              <a:buClr>
                <a:srgbClr val="E6C8C7"/>
              </a:buClr>
              <a:buNone/>
              <a:tabLst>
                <a:tab pos="3911600" algn="l"/>
                <a:tab pos="4841875"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Drying and arranging flowers	0 </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200"/>
              </a:spcBef>
              <a:buClr>
                <a:srgbClr val="E6C8C7"/>
              </a:buClr>
              <a:buNone/>
              <a:tabLst>
                <a:tab pos="3911600" algn="l"/>
                <a:tab pos="4841875"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7081F000-2646-28B7-3057-C04E80F7A0FF}"/>
              </a:ext>
            </a:extLst>
          </p:cNvPr>
          <p:cNvGrpSpPr/>
          <p:nvPr/>
        </p:nvGrpSpPr>
        <p:grpSpPr>
          <a:xfrm>
            <a:off x="6125293" y="3791464"/>
            <a:ext cx="5177595" cy="767372"/>
            <a:chOff x="5408400" y="3484375"/>
            <a:chExt cx="5177595" cy="767372"/>
          </a:xfrm>
        </p:grpSpPr>
        <p:cxnSp>
          <p:nvCxnSpPr>
            <p:cNvPr id="26" name="Straight Connector 25">
              <a:extLst>
                <a:ext uri="{FF2B5EF4-FFF2-40B4-BE49-F238E27FC236}">
                  <a16:creationId xmlns:a16="http://schemas.microsoft.com/office/drawing/2014/main" id="{1A2F6A75-6509-3FC9-C1C0-B2E5EF4EF116}"/>
                </a:ext>
              </a:extLst>
            </p:cNvPr>
            <p:cNvCxnSpPr>
              <a:cxnSpLocks/>
            </p:cNvCxnSpPr>
            <p:nvPr/>
          </p:nvCxnSpPr>
          <p:spPr>
            <a:xfrm flipH="1">
              <a:off x="5905995" y="3913830"/>
              <a:ext cx="468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2A5D658-D781-8B63-CB33-447D62C7899B}"/>
                </a:ext>
              </a:extLst>
            </p:cNvPr>
            <p:cNvGrpSpPr/>
            <p:nvPr/>
          </p:nvGrpSpPr>
          <p:grpSpPr>
            <a:xfrm>
              <a:off x="5408400" y="3484375"/>
              <a:ext cx="735518" cy="767372"/>
              <a:chOff x="6014779" y="1253145"/>
              <a:chExt cx="932855" cy="973255"/>
            </a:xfrm>
          </p:grpSpPr>
          <p:sp>
            <p:nvSpPr>
              <p:cNvPr id="28" name="Oval 27">
                <a:extLst>
                  <a:ext uri="{FF2B5EF4-FFF2-40B4-BE49-F238E27FC236}">
                    <a16:creationId xmlns:a16="http://schemas.microsoft.com/office/drawing/2014/main" id="{0D88F0EC-DA64-9E22-8048-13D27D0933D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a:extLst>
                  <a:ext uri="{FF2B5EF4-FFF2-40B4-BE49-F238E27FC236}">
                    <a16:creationId xmlns:a16="http://schemas.microsoft.com/office/drawing/2014/main" id="{095C4EF8-3824-E3F5-F0A7-5DE276217B9D}"/>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30" name="Group 29">
            <a:extLst>
              <a:ext uri="{FF2B5EF4-FFF2-40B4-BE49-F238E27FC236}">
                <a16:creationId xmlns:a16="http://schemas.microsoft.com/office/drawing/2014/main" id="{9036C048-F8C5-9A34-9E2D-42C250DDA2A5}"/>
              </a:ext>
            </a:extLst>
          </p:cNvPr>
          <p:cNvGrpSpPr/>
          <p:nvPr/>
        </p:nvGrpSpPr>
        <p:grpSpPr>
          <a:xfrm>
            <a:off x="6125293" y="3029634"/>
            <a:ext cx="5177595" cy="767372"/>
            <a:chOff x="5408400" y="3484375"/>
            <a:chExt cx="5177595" cy="767372"/>
          </a:xfrm>
        </p:grpSpPr>
        <p:cxnSp>
          <p:nvCxnSpPr>
            <p:cNvPr id="31" name="Straight Connector 30">
              <a:extLst>
                <a:ext uri="{FF2B5EF4-FFF2-40B4-BE49-F238E27FC236}">
                  <a16:creationId xmlns:a16="http://schemas.microsoft.com/office/drawing/2014/main" id="{5AD08733-FC75-5217-5765-EAB00BD30803}"/>
                </a:ext>
              </a:extLst>
            </p:cNvPr>
            <p:cNvCxnSpPr>
              <a:cxnSpLocks/>
            </p:cNvCxnSpPr>
            <p:nvPr/>
          </p:nvCxnSpPr>
          <p:spPr>
            <a:xfrm flipH="1">
              <a:off x="5905995" y="3913830"/>
              <a:ext cx="468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64759B4-4061-4533-D751-B298EBF64D17}"/>
                </a:ext>
              </a:extLst>
            </p:cNvPr>
            <p:cNvGrpSpPr/>
            <p:nvPr/>
          </p:nvGrpSpPr>
          <p:grpSpPr>
            <a:xfrm>
              <a:off x="5408400" y="3484375"/>
              <a:ext cx="735518" cy="767372"/>
              <a:chOff x="6014779" y="1253145"/>
              <a:chExt cx="932855" cy="973255"/>
            </a:xfrm>
          </p:grpSpPr>
          <p:sp>
            <p:nvSpPr>
              <p:cNvPr id="33" name="Oval 32">
                <a:extLst>
                  <a:ext uri="{FF2B5EF4-FFF2-40B4-BE49-F238E27FC236}">
                    <a16:creationId xmlns:a16="http://schemas.microsoft.com/office/drawing/2014/main" id="{32FE730B-AC14-FA14-2E29-7CD20A2707E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a:extLst>
                  <a:ext uri="{FF2B5EF4-FFF2-40B4-BE49-F238E27FC236}">
                    <a16:creationId xmlns:a16="http://schemas.microsoft.com/office/drawing/2014/main" id="{76CEB0D3-E843-2E06-DF90-C2D657B3DE0E}"/>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5" name="Group 34">
            <a:extLst>
              <a:ext uri="{FF2B5EF4-FFF2-40B4-BE49-F238E27FC236}">
                <a16:creationId xmlns:a16="http://schemas.microsoft.com/office/drawing/2014/main" id="{2CB71826-D4E1-2C83-FECD-185C8DCAFA72}"/>
              </a:ext>
            </a:extLst>
          </p:cNvPr>
          <p:cNvGrpSpPr/>
          <p:nvPr/>
        </p:nvGrpSpPr>
        <p:grpSpPr>
          <a:xfrm>
            <a:off x="6125293" y="4553294"/>
            <a:ext cx="5177595" cy="767372"/>
            <a:chOff x="5408400" y="3484375"/>
            <a:chExt cx="5177595" cy="767372"/>
          </a:xfrm>
        </p:grpSpPr>
        <p:cxnSp>
          <p:nvCxnSpPr>
            <p:cNvPr id="36" name="Straight Connector 35">
              <a:extLst>
                <a:ext uri="{FF2B5EF4-FFF2-40B4-BE49-F238E27FC236}">
                  <a16:creationId xmlns:a16="http://schemas.microsoft.com/office/drawing/2014/main" id="{226CE0D6-7661-DB07-2939-8D3B87AAF1EC}"/>
                </a:ext>
              </a:extLst>
            </p:cNvPr>
            <p:cNvCxnSpPr>
              <a:cxnSpLocks/>
            </p:cNvCxnSpPr>
            <p:nvPr/>
          </p:nvCxnSpPr>
          <p:spPr>
            <a:xfrm flipH="1">
              <a:off x="5905995" y="3913830"/>
              <a:ext cx="468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2B14C09-13BD-0923-FC97-43BEF3C08C99}"/>
                </a:ext>
              </a:extLst>
            </p:cNvPr>
            <p:cNvGrpSpPr/>
            <p:nvPr/>
          </p:nvGrpSpPr>
          <p:grpSpPr>
            <a:xfrm>
              <a:off x="5408400" y="3484375"/>
              <a:ext cx="735518" cy="767372"/>
              <a:chOff x="6014779" y="1253145"/>
              <a:chExt cx="932855" cy="973255"/>
            </a:xfrm>
          </p:grpSpPr>
          <p:sp>
            <p:nvSpPr>
              <p:cNvPr id="38" name="Oval 37">
                <a:extLst>
                  <a:ext uri="{FF2B5EF4-FFF2-40B4-BE49-F238E27FC236}">
                    <a16:creationId xmlns:a16="http://schemas.microsoft.com/office/drawing/2014/main" id="{19A87EBD-C7A3-310A-681E-77BF384C9A62}"/>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23">
                <a:extLst>
                  <a:ext uri="{FF2B5EF4-FFF2-40B4-BE49-F238E27FC236}">
                    <a16:creationId xmlns:a16="http://schemas.microsoft.com/office/drawing/2014/main" id="{ADA8B45B-1DD6-1E49-1F23-1293D2B896F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spTree>
    <p:extLst>
      <p:ext uri="{BB962C8B-B14F-4D97-AF65-F5344CB8AC3E}">
        <p14:creationId xmlns:p14="http://schemas.microsoft.com/office/powerpoint/2010/main" val="952648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068D-8443-6C54-63B9-6EEDC1F97F99}"/>
            </a:ext>
          </a:extLst>
        </p:cNvPr>
        <p:cNvGrpSpPr/>
        <p:nvPr/>
      </p:nvGrpSpPr>
      <p:grpSpPr>
        <a:xfrm>
          <a:off x="0" y="0"/>
          <a:ext cx="0" cy="0"/>
          <a:chOff x="0" y="0"/>
          <a:chExt cx="0" cy="0"/>
        </a:xfrm>
      </p:grpSpPr>
      <p:sp>
        <p:nvSpPr>
          <p:cNvPr id="2" name="Google Shape;133;p1">
            <a:extLst>
              <a:ext uri="{FF2B5EF4-FFF2-40B4-BE49-F238E27FC236}">
                <a16:creationId xmlns:a16="http://schemas.microsoft.com/office/drawing/2014/main" id="{493AA8AD-C7AF-27F2-CC13-F3D64D4D9F5B}"/>
              </a:ext>
            </a:extLst>
          </p:cNvPr>
          <p:cNvSpPr/>
          <p:nvPr/>
        </p:nvSpPr>
        <p:spPr>
          <a:xfrm rot="10800000">
            <a:off x="-3" y="-6"/>
            <a:ext cx="5672670" cy="6858005"/>
          </a:xfrm>
          <a:prstGeom prst="rect">
            <a:avLst/>
          </a:prstGeom>
          <a:gradFill>
            <a:gsLst>
              <a:gs pos="33000">
                <a:srgbClr val="1F8E47"/>
              </a:gs>
              <a:gs pos="74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45;p2">
            <a:extLst>
              <a:ext uri="{FF2B5EF4-FFF2-40B4-BE49-F238E27FC236}">
                <a16:creationId xmlns:a16="http://schemas.microsoft.com/office/drawing/2014/main" id="{162E2CCB-AA63-8C10-F43F-6AC91766944D}"/>
              </a:ext>
            </a:extLst>
          </p:cNvPr>
          <p:cNvSpPr txBox="1">
            <a:spLocks/>
          </p:cNvSpPr>
          <p:nvPr/>
        </p:nvSpPr>
        <p:spPr>
          <a:xfrm>
            <a:off x="0" y="643468"/>
            <a:ext cx="53170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Mini-nature swing: </a:t>
            </a:r>
          </a:p>
        </p:txBody>
      </p:sp>
      <p:sp>
        <p:nvSpPr>
          <p:cNvPr id="9" name="Text Placeholder 3">
            <a:extLst>
              <a:ext uri="{FF2B5EF4-FFF2-40B4-BE49-F238E27FC236}">
                <a16:creationId xmlns:a16="http://schemas.microsoft.com/office/drawing/2014/main" id="{70EEA721-2FF3-64B3-3C01-055C80C0185F}"/>
              </a:ext>
            </a:extLst>
          </p:cNvPr>
          <p:cNvSpPr txBox="1">
            <a:spLocks/>
          </p:cNvSpPr>
          <p:nvPr/>
        </p:nvSpPr>
        <p:spPr>
          <a:xfrm>
            <a:off x="6094793" y="643468"/>
            <a:ext cx="5487602" cy="4834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Find a rectangular piece of wood that you can use as a foundation for the swing. Drill a hole in the bottom of the branch. If you have the right equipment, drill a hole in the rock (alternatively you can attach the rock using a fishing line or hemp rope). Carve out a space for the rock in the bottom half of the piece of wood. Attach the branch and the rock to a metal rod. Make an incision at the top of the piece of wood and place the rod on top. </a:t>
            </a:r>
          </a:p>
          <a:p>
            <a:pPr marL="0" lv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DACB8"/>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How to drill a hole in a rock:</a:t>
            </a:r>
          </a:p>
          <a:p>
            <a:pPr>
              <a:lnSpc>
                <a:spcPts val="2200"/>
              </a:lnSpc>
              <a:spcBef>
                <a:spcPts val="0"/>
              </a:spcBef>
              <a:buClr>
                <a:srgbClr val="5DACB8"/>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https://</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www.youtube.com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watch?v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bxIYOugoE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a:t>
            </a:r>
          </a:p>
          <a:p>
            <a:pPr>
              <a:lnSpc>
                <a:spcPts val="2200"/>
              </a:lnSpc>
              <a:spcBef>
                <a:spcPts val="0"/>
              </a:spcBef>
              <a:buClr>
                <a:srgbClr val="5DACB8"/>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DACB8"/>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Example of a nature swing:</a:t>
            </a:r>
          </a:p>
          <a:p>
            <a:pPr>
              <a:lnSpc>
                <a:spcPts val="2200"/>
              </a:lnSpc>
              <a:spcBef>
                <a:spcPts val="0"/>
              </a:spcBef>
              <a:buClr>
                <a:srgbClr val="5DACB8"/>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https://</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www.facebook.com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/reel/1343369839649099 </a:t>
            </a:r>
          </a:p>
          <a:p>
            <a:pPr marL="0" lv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A3636CA-82E8-DF61-4C11-A202B629D3E3}"/>
              </a:ext>
            </a:extLst>
          </p:cNvPr>
          <p:cNvSpPr/>
          <p:nvPr/>
        </p:nvSpPr>
        <p:spPr>
          <a:xfrm rot="10800000">
            <a:off x="-11" y="3429000"/>
            <a:ext cx="4284144" cy="3429000"/>
          </a:xfrm>
          <a:prstGeom prst="rect">
            <a:avLst/>
          </a:prstGeom>
          <a:blipFill>
            <a:blip r:embed="rId2">
              <a:alphaModFix amt="73000"/>
            </a:blip>
            <a:srcRect/>
            <a:stretch>
              <a:fillRect l="35083" t="-77453" r="-32983" b="54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E6C65B11-ECD3-6D9B-ABA6-5BF08BA77E4B}"/>
              </a:ext>
            </a:extLst>
          </p:cNvPr>
          <p:cNvSpPr txBox="1">
            <a:spLocks/>
          </p:cNvSpPr>
          <p:nvPr/>
        </p:nvSpPr>
        <p:spPr>
          <a:xfrm>
            <a:off x="609607" y="1901347"/>
            <a:ext cx="458871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Swings remind us that finding equilibrium can require some back-and-forth. </a:t>
            </a:r>
          </a:p>
          <a:p>
            <a:pPr marL="0" indent="0">
              <a:lnSpc>
                <a:spcPts val="29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9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To build your own nature swing,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find a small sturdy branch and rock from a place or environment that is important to you somehow</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3220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4731B-079B-8035-EA1E-EAD41798CF45}"/>
            </a:ext>
          </a:extLst>
        </p:cNvPr>
        <p:cNvGrpSpPr/>
        <p:nvPr/>
      </p:nvGrpSpPr>
      <p:grpSpPr>
        <a:xfrm>
          <a:off x="0" y="0"/>
          <a:ext cx="0" cy="0"/>
          <a:chOff x="0" y="0"/>
          <a:chExt cx="0" cy="0"/>
        </a:xfrm>
      </p:grpSpPr>
      <p:sp>
        <p:nvSpPr>
          <p:cNvPr id="2" name="Google Shape;133;p1">
            <a:extLst>
              <a:ext uri="{FF2B5EF4-FFF2-40B4-BE49-F238E27FC236}">
                <a16:creationId xmlns:a16="http://schemas.microsoft.com/office/drawing/2014/main" id="{D6A5D9CC-18B2-7BF7-9A8C-C3E41B7E7C90}"/>
              </a:ext>
            </a:extLst>
          </p:cNvPr>
          <p:cNvSpPr/>
          <p:nvPr/>
        </p:nvSpPr>
        <p:spPr>
          <a:xfrm rot="10800000">
            <a:off x="-3" y="-7"/>
            <a:ext cx="5046136" cy="6858005"/>
          </a:xfrm>
          <a:prstGeom prst="rect">
            <a:avLst/>
          </a:prstGeom>
          <a:gradFill>
            <a:gsLst>
              <a:gs pos="33000">
                <a:srgbClr val="1F8E47"/>
              </a:gs>
              <a:gs pos="74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45;p2">
            <a:extLst>
              <a:ext uri="{FF2B5EF4-FFF2-40B4-BE49-F238E27FC236}">
                <a16:creationId xmlns:a16="http://schemas.microsoft.com/office/drawing/2014/main" id="{10A8790C-71B9-1018-D126-5A295FB7D27D}"/>
              </a:ext>
            </a:extLst>
          </p:cNvPr>
          <p:cNvSpPr txBox="1">
            <a:spLocks/>
          </p:cNvSpPr>
          <p:nvPr/>
        </p:nvSpPr>
        <p:spPr>
          <a:xfrm>
            <a:off x="0" y="643468"/>
            <a:ext cx="408093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Plant prints: </a:t>
            </a:r>
          </a:p>
        </p:txBody>
      </p:sp>
      <p:sp>
        <p:nvSpPr>
          <p:cNvPr id="9" name="Text Placeholder 3">
            <a:extLst>
              <a:ext uri="{FF2B5EF4-FFF2-40B4-BE49-F238E27FC236}">
                <a16:creationId xmlns:a16="http://schemas.microsoft.com/office/drawing/2014/main" id="{F46E7E42-5B93-88F0-BB7C-47C763092428}"/>
              </a:ext>
            </a:extLst>
          </p:cNvPr>
          <p:cNvSpPr txBox="1">
            <a:spLocks/>
          </p:cNvSpPr>
          <p:nvPr/>
        </p:nvSpPr>
        <p:spPr>
          <a:xfrm>
            <a:off x="5520278" y="643469"/>
            <a:ext cx="5926647" cy="4834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Choose paint with 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color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that expresses how the print inspires you. Apply the paint to the print, cover it with paper or fabric, and add pressure to the paper/fabric before you remove it to reveal the plant print.</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Example of leaf print:</a:t>
            </a:r>
          </a:p>
          <a:p>
            <a:pPr>
              <a:lnSpc>
                <a:spcPts val="2200"/>
              </a:lnSpc>
              <a:spcBef>
                <a:spcPts val="0"/>
              </a:spcBef>
              <a:buClr>
                <a:srgbClr val="5398A2"/>
              </a:buClr>
            </a:pP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https://www.facebook.com/103990172128093/videos/327155193708149</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
                <a:srgbClr val="5398A2"/>
              </a:buClr>
            </a:pPr>
            <a:endParaRPr lang="en-IE" sz="80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Example of fruit print:</a:t>
            </a:r>
          </a:p>
          <a:p>
            <a:pPr>
              <a:lnSpc>
                <a:spcPts val="2200"/>
              </a:lnSpc>
              <a:spcBef>
                <a:spcPts val="0"/>
              </a:spcBef>
              <a:buClr>
                <a:srgbClr val="5398A2"/>
              </a:buClr>
            </a:pP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https://www.instagram.com/reel/C5az4E5BKnq/?utm_source=ig_web_copy_link</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
                <a:srgbClr val="5398A2"/>
              </a:buClr>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Example of trunk print:</a:t>
            </a:r>
          </a:p>
          <a:p>
            <a:pPr>
              <a:lnSpc>
                <a:spcPts val="2200"/>
              </a:lnSpc>
              <a:spcBef>
                <a:spcPts val="0"/>
              </a:spcBef>
              <a:buClr>
                <a:srgbClr val="5398A2"/>
              </a:buClr>
            </a:pP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https://www.facebook.com/reel/532376609323949</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
                <a:srgbClr val="5398A2"/>
              </a:buClr>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Example of straw print:</a:t>
            </a:r>
          </a:p>
          <a:p>
            <a:pPr>
              <a:lnSpc>
                <a:spcPts val="2200"/>
              </a:lnSpc>
              <a:spcBef>
                <a:spcPts val="0"/>
              </a:spcBef>
              <a:buClr>
                <a:srgbClr val="5398A2"/>
              </a:buClr>
            </a:pP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https://www.instagram.com/reel/Cy_hsY8KOSD/?utm_source=ig_web_copy_link</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1E3966E-2630-D624-E4B5-AD54FC67BA54}"/>
              </a:ext>
            </a:extLst>
          </p:cNvPr>
          <p:cNvSpPr/>
          <p:nvPr/>
        </p:nvSpPr>
        <p:spPr>
          <a:xfrm rot="10800000">
            <a:off x="-11" y="3429000"/>
            <a:ext cx="4284144" cy="3429000"/>
          </a:xfrm>
          <a:prstGeom prst="rect">
            <a:avLst/>
          </a:prstGeom>
          <a:blipFill>
            <a:blip r:embed="rId6">
              <a:alphaModFix amt="73000"/>
            </a:blip>
            <a:srcRect/>
            <a:stretch>
              <a:fillRect l="35083" t="-77453" r="-32983" b="54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DC246882-E822-CF6E-8A31-2ADED7D01106}"/>
              </a:ext>
            </a:extLst>
          </p:cNvPr>
          <p:cNvSpPr txBox="1">
            <a:spLocks/>
          </p:cNvSpPr>
          <p:nvPr/>
        </p:nvSpPr>
        <p:spPr>
          <a:xfrm>
            <a:off x="609608" y="1901347"/>
            <a:ext cx="389466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Find a part of a plant with a print you want to capture. </a:t>
            </a:r>
          </a:p>
          <a:p>
            <a:pPr marL="0" indent="0">
              <a:lnSpc>
                <a:spcPts val="29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9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The print can be a leaf, a flower, a fruit or the trunk of a dead tree.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313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2B69F-FACB-BCBE-1FD7-CECDF85FCF4C}"/>
            </a:ext>
          </a:extLst>
        </p:cNvPr>
        <p:cNvGrpSpPr/>
        <p:nvPr/>
      </p:nvGrpSpPr>
      <p:grpSpPr>
        <a:xfrm>
          <a:off x="0" y="0"/>
          <a:ext cx="0" cy="0"/>
          <a:chOff x="0" y="0"/>
          <a:chExt cx="0" cy="0"/>
        </a:xfrm>
      </p:grpSpPr>
      <p:sp>
        <p:nvSpPr>
          <p:cNvPr id="2" name="Google Shape;133;p1">
            <a:extLst>
              <a:ext uri="{FF2B5EF4-FFF2-40B4-BE49-F238E27FC236}">
                <a16:creationId xmlns:a16="http://schemas.microsoft.com/office/drawing/2014/main" id="{B3B8C623-C721-7949-3591-1FF1B028FF9A}"/>
              </a:ext>
            </a:extLst>
          </p:cNvPr>
          <p:cNvSpPr/>
          <p:nvPr/>
        </p:nvSpPr>
        <p:spPr>
          <a:xfrm rot="10800000">
            <a:off x="-3" y="-7"/>
            <a:ext cx="5046136" cy="6858005"/>
          </a:xfrm>
          <a:prstGeom prst="rect">
            <a:avLst/>
          </a:prstGeom>
          <a:gradFill>
            <a:gsLst>
              <a:gs pos="33000">
                <a:srgbClr val="1F8E47"/>
              </a:gs>
              <a:gs pos="74000">
                <a:srgbClr val="1F8E47"/>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45;p2">
            <a:extLst>
              <a:ext uri="{FF2B5EF4-FFF2-40B4-BE49-F238E27FC236}">
                <a16:creationId xmlns:a16="http://schemas.microsoft.com/office/drawing/2014/main" id="{15D10AF0-77D4-4EF9-08BC-2DF8ACD86A87}"/>
              </a:ext>
            </a:extLst>
          </p:cNvPr>
          <p:cNvSpPr txBox="1">
            <a:spLocks/>
          </p:cNvSpPr>
          <p:nvPr/>
        </p:nvSpPr>
        <p:spPr>
          <a:xfrm>
            <a:off x="0" y="643468"/>
            <a:ext cx="369146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Drying and</a:t>
            </a:r>
          </a:p>
        </p:txBody>
      </p:sp>
      <p:sp>
        <p:nvSpPr>
          <p:cNvPr id="9" name="Text Placeholder 3">
            <a:extLst>
              <a:ext uri="{FF2B5EF4-FFF2-40B4-BE49-F238E27FC236}">
                <a16:creationId xmlns:a16="http://schemas.microsoft.com/office/drawing/2014/main" id="{A424EBE3-E851-9655-833A-98E684A84F3A}"/>
              </a:ext>
            </a:extLst>
          </p:cNvPr>
          <p:cNvSpPr txBox="1">
            <a:spLocks/>
          </p:cNvSpPr>
          <p:nvPr/>
        </p:nvSpPr>
        <p:spPr>
          <a:xfrm>
            <a:off x="5418678" y="2670349"/>
            <a:ext cx="5926647" cy="33608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Some flowers lose their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color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when dried, and others lose their shape, so you may have to experiment with different flower species before you find those that will work well as a dried floral arrangement. </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Typical flowers that look beautiful when dried are lavender, sage, strawflowers, and roses. When dried, arrange the flowers in a bouquet, a wreath, or other creative shape.</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7EE6C375-F66D-78C9-1452-4A988E2BE943}"/>
              </a:ext>
            </a:extLst>
          </p:cNvPr>
          <p:cNvSpPr/>
          <p:nvPr/>
        </p:nvSpPr>
        <p:spPr>
          <a:xfrm rot="10800000">
            <a:off x="-11" y="3429000"/>
            <a:ext cx="4284144" cy="3429000"/>
          </a:xfrm>
          <a:prstGeom prst="rect">
            <a:avLst/>
          </a:prstGeom>
          <a:blipFill>
            <a:blip r:embed="rId2">
              <a:alphaModFix amt="73000"/>
            </a:blip>
            <a:srcRect/>
            <a:stretch>
              <a:fillRect l="35083" t="-77453" r="-32983" b="54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BD11706-EB12-E994-F071-579E2D8F10AF}"/>
              </a:ext>
            </a:extLst>
          </p:cNvPr>
          <p:cNvSpPr txBox="1">
            <a:spLocks/>
          </p:cNvSpPr>
          <p:nvPr/>
        </p:nvSpPr>
        <p:spPr>
          <a:xfrm>
            <a:off x="618079" y="2670349"/>
            <a:ext cx="3894660"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Pick some flowers you like. Remove unnecessary leaves, and hang the flowers in a bouquet upside down for 2-4 weeks in a dark, dry and well-ventilated space.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145;p2">
            <a:extLst>
              <a:ext uri="{FF2B5EF4-FFF2-40B4-BE49-F238E27FC236}">
                <a16:creationId xmlns:a16="http://schemas.microsoft.com/office/drawing/2014/main" id="{F8A95168-B166-56A6-0893-78D852E32999}"/>
              </a:ext>
            </a:extLst>
          </p:cNvPr>
          <p:cNvSpPr txBox="1">
            <a:spLocks/>
          </p:cNvSpPr>
          <p:nvPr/>
        </p:nvSpPr>
        <p:spPr>
          <a:xfrm>
            <a:off x="-12" y="1395915"/>
            <a:ext cx="42841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arranging flowers: </a:t>
            </a:r>
          </a:p>
        </p:txBody>
      </p:sp>
    </p:spTree>
    <p:extLst>
      <p:ext uri="{BB962C8B-B14F-4D97-AF65-F5344CB8AC3E}">
        <p14:creationId xmlns:p14="http://schemas.microsoft.com/office/powerpoint/2010/main" val="1438932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42B7-2D6D-905F-187E-73C964D4F6E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3643D2DC-A44C-84DE-27AC-67BBE18BC45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C9C5349-9C3F-D429-48CA-E93FD0E7CE6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FA0C822C-0F8C-D0C8-2484-723E8B9F3157}"/>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4E41AD8-210C-7123-A46D-B046258BE3E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37B1BFE6-8375-6E20-CB67-62868E4DFD5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DD80831-6E42-0B8B-8947-A386BAFBC3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A706B98C-1084-F624-7874-DCF39E9B2343}"/>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E65D7BB-A8BF-E2E6-53BE-1F90C5008E51}"/>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E6A9CB22-AF25-2EB6-FE27-A82176EA307B}"/>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 Activities </a:t>
            </a:r>
          </a:p>
        </p:txBody>
      </p:sp>
    </p:spTree>
    <p:extLst>
      <p:ext uri="{BB962C8B-B14F-4D97-AF65-F5344CB8AC3E}">
        <p14:creationId xmlns:p14="http://schemas.microsoft.com/office/powerpoint/2010/main" val="3462993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028A-61D9-47F9-87F1-F579FAE626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2D443C-EA97-5FEF-FB3C-7A328BC38324}"/>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53086CA-7801-FC0A-AD81-3D448C782DD0}"/>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82E2F8E-1452-158D-A2B4-D66CFD190EE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0BA4834-3AAF-678C-2162-A3F1E5559E9D}"/>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Instructions:</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Read the sentences in section A (1 min)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Read section B and fill the empty spaces with nature elements (2 min)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Read section C and fill the empathy spaces with nature elements and emotions (3 min)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Read section A, B and C out loud while recording your voice with your phone or other device. Close your eyes, listen to your voice while paying attention to your breath. If you are doing this exercise with a friend, you can read for each other instead of recording your own voice.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DF75377-6672-CA77-D7D9-81F0BA2A69B9}"/>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This journal activity is a small mediation exercise where we connect nature and our emotions through breathing, inspired by Zen-practices.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D0B1808-B7CD-1BCD-752E-F05880E485C1}"/>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9743A1AD-F891-0BBE-90A6-2E6315668E34}"/>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
        <p:nvSpPr>
          <p:cNvPr id="2" name="Google Shape;145;p2">
            <a:extLst>
              <a:ext uri="{FF2B5EF4-FFF2-40B4-BE49-F238E27FC236}">
                <a16:creationId xmlns:a16="http://schemas.microsoft.com/office/drawing/2014/main" id="{C9614DFB-AB0D-94C5-F595-EADAAA2DC302}"/>
              </a:ext>
            </a:extLst>
          </p:cNvPr>
          <p:cNvSpPr txBox="1">
            <a:spLocks/>
          </p:cNvSpPr>
          <p:nvPr/>
        </p:nvSpPr>
        <p:spPr>
          <a:xfrm>
            <a:off x="-5865" y="1311182"/>
            <a:ext cx="64887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Water – Earth – Sky – Growth </a:t>
            </a:r>
          </a:p>
        </p:txBody>
      </p:sp>
    </p:spTree>
    <p:extLst>
      <p:ext uri="{BB962C8B-B14F-4D97-AF65-F5344CB8AC3E}">
        <p14:creationId xmlns:p14="http://schemas.microsoft.com/office/powerpoint/2010/main" val="1343188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32B-C3B3-65F7-4E2E-0418CA7ACF9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037287A-196E-51FE-8BC9-9BBA993B12A7}"/>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CE39D22C-6C55-6F84-F003-A65E3FF953A3}"/>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76690CD-38CE-AEC8-4E7E-27F7385055D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4B55794-28CA-965F-68D6-A736FED04C75}"/>
              </a:ext>
            </a:extLst>
          </p:cNvPr>
          <p:cNvSpPr/>
          <p:nvPr/>
        </p:nvSpPr>
        <p:spPr>
          <a:xfrm>
            <a:off x="480835" y="1005875"/>
            <a:ext cx="10261226" cy="4182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C04B5FBB-BDFA-4B0E-331F-D80CAA3CECF3}"/>
              </a:ext>
            </a:extLst>
          </p:cNvPr>
          <p:cNvSpPr txBox="1">
            <a:spLocks/>
          </p:cNvSpPr>
          <p:nvPr/>
        </p:nvSpPr>
        <p:spPr>
          <a:xfrm>
            <a:off x="773831" y="2374240"/>
            <a:ext cx="9582964"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lake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 breath out and feel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calm</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 mountain, I breath out and feel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grounded</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sun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 breath out and feel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warm</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straw</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 breath out and feel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soft</a:t>
            </a:r>
          </a:p>
        </p:txBody>
      </p:sp>
      <p:sp>
        <p:nvSpPr>
          <p:cNvPr id="16" name="Google Shape;145;p2">
            <a:extLst>
              <a:ext uri="{FF2B5EF4-FFF2-40B4-BE49-F238E27FC236}">
                <a16:creationId xmlns:a16="http://schemas.microsoft.com/office/drawing/2014/main" id="{EDD6F2BF-A15D-D852-6E42-E96562E7A498}"/>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A:</a:t>
            </a:r>
          </a:p>
        </p:txBody>
      </p:sp>
    </p:spTree>
    <p:extLst>
      <p:ext uri="{BB962C8B-B14F-4D97-AF65-F5344CB8AC3E}">
        <p14:creationId xmlns:p14="http://schemas.microsoft.com/office/powerpoint/2010/main" val="2855425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1482994"/>
            <a:ext cx="5104589" cy="4404173"/>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20"/>
              </a:lnSpc>
              <a:spcBef>
                <a:spcPts val="0"/>
              </a:spcBef>
            </a:pPr>
            <a:r>
              <a:rPr lang="en-US" sz="3200" i="0" dirty="0"/>
              <a:t>Lately I’ve been reflecting on a phrase from an old film about the fear of apocalypse: </a:t>
            </a:r>
            <a:r>
              <a:rPr lang="en-US" sz="3200" b="1" i="0" dirty="0"/>
              <a:t>“How I Learned to Stop Worrying and Love the Bomb”</a:t>
            </a:r>
            <a:r>
              <a:rPr lang="en-US" sz="3200" i="0" dirty="0"/>
              <a:t>. </a:t>
            </a:r>
          </a:p>
          <a:p>
            <a:pPr algn="l">
              <a:lnSpc>
                <a:spcPts val="2920"/>
              </a:lnSpc>
              <a:spcBef>
                <a:spcPts val="0"/>
              </a:spcBef>
            </a:pPr>
            <a:endParaRPr lang="en-US" sz="3200" i="0" dirty="0"/>
          </a:p>
          <a:p>
            <a:pPr algn="l">
              <a:lnSpc>
                <a:spcPts val="2920"/>
              </a:lnSpc>
              <a:spcBef>
                <a:spcPts val="0"/>
              </a:spcBef>
            </a:pPr>
            <a:r>
              <a:rPr lang="en-US" sz="3200" i="0" dirty="0"/>
              <a:t>Using satire, the title excerpt toys with the concept of developing resilience. </a:t>
            </a:r>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3823" b="-38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55C8-9BDB-A7D2-827E-CD407973686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015C04A-96D3-E68F-21AF-5C32504B3197}"/>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0B50E6E5-E727-697F-B6CB-BFA4904D3842}"/>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71388B2-3985-FE2F-C8F2-012309EBD9F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4BED7C8-EDDE-A43F-0BE1-368CD171660F}"/>
              </a:ext>
            </a:extLst>
          </p:cNvPr>
          <p:cNvSpPr/>
          <p:nvPr/>
        </p:nvSpPr>
        <p:spPr>
          <a:xfrm>
            <a:off x="480835" y="1005875"/>
            <a:ext cx="10261226" cy="4182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AE80D096-A2F7-62C9-2078-42AC39A361D7}"/>
              </a:ext>
            </a:extLst>
          </p:cNvPr>
          <p:cNvSpPr txBox="1">
            <a:spLocks/>
          </p:cNvSpPr>
          <p:nvPr/>
        </p:nvSpPr>
        <p:spPr>
          <a:xfrm>
            <a:off x="773831" y="2374240"/>
            <a:ext cx="9582964"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river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 breath out and feel </a:t>
            </a:r>
            <a:r>
              <a:rPr lang="en-IE" sz="1200" dirty="0">
                <a:solidFill>
                  <a:srgbClr val="404040"/>
                </a:solidFill>
                <a:latin typeface="Calibri" panose="020F0502020204030204" pitchFamily="34" charset="0"/>
                <a:ea typeface="Calibri" panose="020F0502020204030204" pitchFamily="34" charset="0"/>
                <a:cs typeface="Calibri" panose="020F0502020204030204" pitchFamily="34" charset="0"/>
              </a:rPr>
              <a:t>______________________</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sand,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out and feel </a:t>
            </a:r>
            <a:r>
              <a:rPr lang="en-IE" sz="1200" dirty="0">
                <a:solidFill>
                  <a:srgbClr val="404040"/>
                </a:solidFill>
                <a:latin typeface="Calibri" panose="020F0502020204030204" pitchFamily="34" charset="0"/>
                <a:ea typeface="Calibri" panose="020F0502020204030204" pitchFamily="34" charset="0"/>
                <a:cs typeface="Calibri" panose="020F0502020204030204" pitchFamily="34" charset="0"/>
              </a:rPr>
              <a:t>_________________________</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cloud</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 breath out and feel </a:t>
            </a:r>
            <a:r>
              <a:rPr lang="en-IE" sz="1200" dirty="0">
                <a:solidFill>
                  <a:srgbClr val="404040"/>
                </a:solidFill>
                <a:latin typeface="Calibri" panose="020F0502020204030204" pitchFamily="34" charset="0"/>
                <a:ea typeface="Calibri" panose="020F0502020204030204" pitchFamily="34" charset="0"/>
                <a:cs typeface="Calibri" panose="020F0502020204030204" pitchFamily="34" charset="0"/>
              </a:rPr>
              <a:t>_____________________</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tree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 breath out and feel </a:t>
            </a:r>
            <a:r>
              <a:rPr lang="en-IE" sz="1200" dirty="0">
                <a:solidFill>
                  <a:srgbClr val="404040"/>
                </a:solidFill>
                <a:latin typeface="Calibri" panose="020F0502020204030204" pitchFamily="34" charset="0"/>
                <a:ea typeface="Calibri" panose="020F0502020204030204" pitchFamily="34" charset="0"/>
                <a:cs typeface="Calibri" panose="020F0502020204030204" pitchFamily="34" charset="0"/>
              </a:rPr>
              <a:t>________________________</a:t>
            </a:r>
          </a:p>
          <a:p>
            <a:pPr marL="457200" indent="-457200">
              <a:lnSpc>
                <a:spcPct val="150000"/>
              </a:lnSpc>
              <a:spcBef>
                <a:spcPts val="0"/>
              </a:spcBef>
              <a:buClr>
                <a:srgbClr val="5398A2"/>
              </a:buClr>
            </a:pP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Google Shape;145;p2">
            <a:extLst>
              <a:ext uri="{FF2B5EF4-FFF2-40B4-BE49-F238E27FC236}">
                <a16:creationId xmlns:a16="http://schemas.microsoft.com/office/drawing/2014/main" id="{C7332718-CA9D-4671-D2F3-6FB48E93FC22}"/>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B:</a:t>
            </a:r>
          </a:p>
        </p:txBody>
      </p:sp>
    </p:spTree>
    <p:extLst>
      <p:ext uri="{BB962C8B-B14F-4D97-AF65-F5344CB8AC3E}">
        <p14:creationId xmlns:p14="http://schemas.microsoft.com/office/powerpoint/2010/main" val="3800842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49B3-8F2D-C72D-C47E-7FE8C3DBC33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DC017EB-8CBB-F15C-7FAD-E504B1B82CDB}"/>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0644210E-0857-3A7E-60FE-BA7BDBBD1651}"/>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A95BFD5-50AE-98D5-1F8E-D428B0E1A22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C3FDBC4-8A88-1C49-661C-C5D7450CCF63}"/>
              </a:ext>
            </a:extLst>
          </p:cNvPr>
          <p:cNvSpPr/>
          <p:nvPr/>
        </p:nvSpPr>
        <p:spPr>
          <a:xfrm>
            <a:off x="480835" y="1005875"/>
            <a:ext cx="10261226" cy="4182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3F7D666-2B73-F70D-47CD-5BD4FD18F0EB}"/>
              </a:ext>
            </a:extLst>
          </p:cNvPr>
          <p:cNvSpPr txBox="1">
            <a:spLocks/>
          </p:cNvSpPr>
          <p:nvPr/>
        </p:nvSpPr>
        <p:spPr>
          <a:xfrm>
            <a:off x="773831" y="2374240"/>
            <a:ext cx="9582964"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 _______, I breath out and feel _______</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_______, I breath out and feel _______</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 _______, I breath out and feel _______</a:t>
            </a:r>
          </a:p>
          <a:p>
            <a:pPr marL="457200" indent="-457200">
              <a:lnSpc>
                <a:spcPct val="1500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breath in and see myself as a _______, I breath out and feel _______</a:t>
            </a:r>
          </a:p>
          <a:p>
            <a:pPr marL="457200" indent="-457200">
              <a:lnSpc>
                <a:spcPct val="150000"/>
              </a:lnSpc>
              <a:spcBef>
                <a:spcPts val="0"/>
              </a:spcBef>
              <a:buClr>
                <a:srgbClr val="5398A2"/>
              </a:buClr>
            </a:pPr>
            <a:endParaRPr lang="en-IE" sz="1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50000"/>
              </a:lnSpc>
              <a:spcBef>
                <a:spcPts val="0"/>
              </a:spcBef>
              <a:buClr>
                <a:srgbClr val="5398A2"/>
              </a:buClr>
            </a:pP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Google Shape;145;p2">
            <a:extLst>
              <a:ext uri="{FF2B5EF4-FFF2-40B4-BE49-F238E27FC236}">
                <a16:creationId xmlns:a16="http://schemas.microsoft.com/office/drawing/2014/main" id="{EFA990EE-69CA-B693-F4D5-A437FFF32E7E}"/>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C:</a:t>
            </a:r>
          </a:p>
        </p:txBody>
      </p:sp>
    </p:spTree>
    <p:extLst>
      <p:ext uri="{BB962C8B-B14F-4D97-AF65-F5344CB8AC3E}">
        <p14:creationId xmlns:p14="http://schemas.microsoft.com/office/powerpoint/2010/main" val="2875859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34FAE-5608-87E9-D276-D8C36C4109C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1C1962C-3F50-E23B-6D1C-18F39D91CAB3}"/>
              </a:ext>
            </a:extLst>
          </p:cNvPr>
          <p:cNvSpPr txBox="1">
            <a:spLocks/>
          </p:cNvSpPr>
          <p:nvPr/>
        </p:nvSpPr>
        <p:spPr>
          <a:xfrm>
            <a:off x="4919630" y="2855088"/>
            <a:ext cx="663248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 get grounded, take a deep breath and repeat this to yourself a few times. </a:t>
            </a: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“I am safe. All that I love is safe.”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Take another deep breath. Imagine yourself</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 setting of your choosing. </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Describe it in as much detail as possible.</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Where are you? What do you see? What do you smell? What do you touch or feel? What do you hear? What do you taste?</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Who and what is with you?</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spend your time?</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 you feel on the inside?</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makes you feel safe here?</a:t>
            </a:r>
          </a:p>
          <a:p>
            <a:pPr>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8DEE6F51-2469-ED9E-B4AD-9427E00FF215}"/>
              </a:ext>
            </a:extLst>
          </p:cNvPr>
          <p:cNvSpPr txBox="1">
            <a:spLocks/>
          </p:cNvSpPr>
          <p:nvPr/>
        </p:nvSpPr>
        <p:spPr>
          <a:xfrm>
            <a:off x="639882" y="2820995"/>
            <a:ext cx="370807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When we feel safe, we open up to new possibilities. Find a place you feel comfortable and undisturbed. It can be quiet or not so long as you feel comfortable. </a:t>
            </a:r>
          </a:p>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59ADAAAE-9748-E15D-53CF-34FEC3868DB0}"/>
              </a:ext>
            </a:extLst>
          </p:cNvPr>
          <p:cNvCxnSpPr>
            <a:cxnSpLocks/>
          </p:cNvCxnSpPr>
          <p:nvPr/>
        </p:nvCxnSpPr>
        <p:spPr>
          <a:xfrm>
            <a:off x="4466492" y="2630438"/>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Placeholder 13">
            <a:extLst>
              <a:ext uri="{FF2B5EF4-FFF2-40B4-BE49-F238E27FC236}">
                <a16:creationId xmlns:a16="http://schemas.microsoft.com/office/drawing/2014/main" id="{96422574-F6ED-AC7D-02C5-481C09FB5C61}"/>
              </a:ext>
            </a:extLst>
          </p:cNvPr>
          <p:cNvPicPr>
            <a:picLocks noChangeAspect="1"/>
          </p:cNvPicPr>
          <p:nvPr/>
        </p:nvPicPr>
        <p:blipFill rotWithShape="1">
          <a:blip r:embed="rId2"/>
          <a:srcRect l="-16994" t="48092" r="16994" b="20511"/>
          <a:stretch/>
        </p:blipFill>
        <p:spPr>
          <a:xfrm>
            <a:off x="7332134" y="2806"/>
            <a:ext cx="4844148" cy="2281482"/>
          </a:xfrm>
          <a:prstGeom prst="rect">
            <a:avLst/>
          </a:prstGeom>
        </p:spPr>
      </p:pic>
      <p:sp>
        <p:nvSpPr>
          <p:cNvPr id="6" name="Google Shape;133;p1">
            <a:extLst>
              <a:ext uri="{FF2B5EF4-FFF2-40B4-BE49-F238E27FC236}">
                <a16:creationId xmlns:a16="http://schemas.microsoft.com/office/drawing/2014/main" id="{4CAC98A6-6BEC-839F-877F-DEF4A5C37D53}"/>
              </a:ext>
            </a:extLst>
          </p:cNvPr>
          <p:cNvSpPr/>
          <p:nvPr/>
        </p:nvSpPr>
        <p:spPr>
          <a:xfrm rot="10800000">
            <a:off x="-4" y="-8"/>
            <a:ext cx="12176285" cy="227703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6F5DCF2E-96C3-E54C-C359-23C4F0B0E7B6}"/>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4F473391-C6AD-1DFA-C2A3-D1EB9D4B201D}"/>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#2:</a:t>
            </a:r>
          </a:p>
        </p:txBody>
      </p:sp>
      <p:sp>
        <p:nvSpPr>
          <p:cNvPr id="13" name="Google Shape;145;p2">
            <a:extLst>
              <a:ext uri="{FF2B5EF4-FFF2-40B4-BE49-F238E27FC236}">
                <a16:creationId xmlns:a16="http://schemas.microsoft.com/office/drawing/2014/main" id="{7FE9A3AC-2F03-6144-FE4C-168055987301}"/>
              </a:ext>
            </a:extLst>
          </p:cNvPr>
          <p:cNvSpPr txBox="1">
            <a:spLocks/>
          </p:cNvSpPr>
          <p:nvPr/>
        </p:nvSpPr>
        <p:spPr>
          <a:xfrm>
            <a:off x="-5865" y="1311182"/>
            <a:ext cx="550918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Safe-place visualizations </a:t>
            </a:r>
          </a:p>
        </p:txBody>
      </p:sp>
    </p:spTree>
    <p:extLst>
      <p:ext uri="{BB962C8B-B14F-4D97-AF65-F5344CB8AC3E}">
        <p14:creationId xmlns:p14="http://schemas.microsoft.com/office/powerpoint/2010/main" val="336950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351-34B1-7DAB-E425-345C83C1890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DBB252B-DF28-AE9D-1D0F-500B3AF47371}"/>
              </a:ext>
            </a:extLst>
          </p:cNvPr>
          <p:cNvPicPr>
            <a:picLocks noChangeAspect="1"/>
          </p:cNvPicPr>
          <p:nvPr/>
        </p:nvPicPr>
        <p:blipFill rotWithShape="1">
          <a:blip r:embed="rId2"/>
          <a:srcRect l="-16994" t="48092" r="16994" b="20511"/>
          <a:stretch/>
        </p:blipFill>
        <p:spPr>
          <a:xfrm>
            <a:off x="7332134" y="2806"/>
            <a:ext cx="4844148" cy="2281482"/>
          </a:xfrm>
          <a:prstGeom prst="rect">
            <a:avLst/>
          </a:prstGeom>
        </p:spPr>
      </p:pic>
      <p:sp>
        <p:nvSpPr>
          <p:cNvPr id="11" name="Google Shape;133;p1">
            <a:extLst>
              <a:ext uri="{FF2B5EF4-FFF2-40B4-BE49-F238E27FC236}">
                <a16:creationId xmlns:a16="http://schemas.microsoft.com/office/drawing/2014/main" id="{DE07E671-3E29-DFAB-D223-558E5AE75584}"/>
              </a:ext>
            </a:extLst>
          </p:cNvPr>
          <p:cNvSpPr/>
          <p:nvPr/>
        </p:nvSpPr>
        <p:spPr>
          <a:xfrm rot="10800000">
            <a:off x="-4" y="-8"/>
            <a:ext cx="12176285" cy="227703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23FA7-5470-5D1E-EFDB-5B581D20E25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B0E1D285-1A5A-3D45-C495-31B5C8D9D0F8}"/>
              </a:ext>
            </a:extLst>
          </p:cNvPr>
          <p:cNvSpPr txBox="1">
            <a:spLocks/>
          </p:cNvSpPr>
          <p:nvPr/>
        </p:nvSpPr>
        <p:spPr>
          <a:xfrm>
            <a:off x="5503321" y="2561027"/>
            <a:ext cx="573460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you feel so inclined, you can create a physical representation of this space/place, whether it be in the form of a poem or a drawing or a small object. You can attach your association to a beloved item. Regardless of whether or not you choose to have a physical representation associated with your safe place, know that no matter whether you keep or lose the physical representation, this safe place can be accessed inside of you no matter what. As you continue to grow in your life, you might find your safe place visualization will evolve. That’s okay! Your safe place will grow along with you. It is yours for the taking.</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75C0E03-5446-8661-168B-7017D25ECD28}"/>
              </a:ext>
            </a:extLst>
          </p:cNvPr>
          <p:cNvSpPr txBox="1">
            <a:spLocks/>
          </p:cNvSpPr>
          <p:nvPr/>
        </p:nvSpPr>
        <p:spPr>
          <a:xfrm>
            <a:off x="724545" y="2561027"/>
            <a:ext cx="3965987"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Write down what comes up. This is your safe place. When things are challenging and you need a break, you can return to this place in your mind anytime you need. You can imagine your loved ones meeting you. </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E80E7FE5-4EFD-D15D-0E71-1A1A24388CC6}"/>
              </a:ext>
            </a:extLst>
          </p:cNvPr>
          <p:cNvCxnSpPr>
            <a:cxnSpLocks/>
          </p:cNvCxnSpPr>
          <p:nvPr/>
        </p:nvCxnSpPr>
        <p:spPr>
          <a:xfrm>
            <a:off x="5077831" y="2561027"/>
            <a:ext cx="0" cy="392444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2" name="Google Shape;145;p2">
            <a:extLst>
              <a:ext uri="{FF2B5EF4-FFF2-40B4-BE49-F238E27FC236}">
                <a16:creationId xmlns:a16="http://schemas.microsoft.com/office/drawing/2014/main" id="{A24B0886-A3EB-3EAD-FBC8-E785CB42261D}"/>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#2:</a:t>
            </a:r>
          </a:p>
        </p:txBody>
      </p:sp>
      <p:sp>
        <p:nvSpPr>
          <p:cNvPr id="3" name="Google Shape;145;p2">
            <a:extLst>
              <a:ext uri="{FF2B5EF4-FFF2-40B4-BE49-F238E27FC236}">
                <a16:creationId xmlns:a16="http://schemas.microsoft.com/office/drawing/2014/main" id="{BEFB30A4-492F-80CB-DEDD-9EC95E14FAC0}"/>
              </a:ext>
            </a:extLst>
          </p:cNvPr>
          <p:cNvSpPr txBox="1">
            <a:spLocks/>
          </p:cNvSpPr>
          <p:nvPr/>
        </p:nvSpPr>
        <p:spPr>
          <a:xfrm>
            <a:off x="-5865" y="1311182"/>
            <a:ext cx="550918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Safe-place visualizations </a:t>
            </a:r>
          </a:p>
        </p:txBody>
      </p:sp>
    </p:spTree>
    <p:extLst>
      <p:ext uri="{BB962C8B-B14F-4D97-AF65-F5344CB8AC3E}">
        <p14:creationId xmlns:p14="http://schemas.microsoft.com/office/powerpoint/2010/main" val="4288243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7DC1F-71EB-D326-7BD5-97826698F3A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305FD4-6488-887B-CD89-7691DFE8AD8C}"/>
              </a:ext>
            </a:extLst>
          </p:cNvPr>
          <p:cNvPicPr>
            <a:picLocks noChangeAspect="1"/>
          </p:cNvPicPr>
          <p:nvPr/>
        </p:nvPicPr>
        <p:blipFill rotWithShape="1">
          <a:blip r:embed="rId2"/>
          <a:srcRect l="-16994" t="48092" r="16994" b="20511"/>
          <a:stretch/>
        </p:blipFill>
        <p:spPr>
          <a:xfrm>
            <a:off x="7332134" y="2806"/>
            <a:ext cx="4844148" cy="2281482"/>
          </a:xfrm>
          <a:prstGeom prst="rect">
            <a:avLst/>
          </a:prstGeom>
        </p:spPr>
      </p:pic>
      <p:sp>
        <p:nvSpPr>
          <p:cNvPr id="11" name="Google Shape;133;p1">
            <a:extLst>
              <a:ext uri="{FF2B5EF4-FFF2-40B4-BE49-F238E27FC236}">
                <a16:creationId xmlns:a16="http://schemas.microsoft.com/office/drawing/2014/main" id="{E95C42EC-CED6-0AFA-1478-976503035A7A}"/>
              </a:ext>
            </a:extLst>
          </p:cNvPr>
          <p:cNvSpPr/>
          <p:nvPr/>
        </p:nvSpPr>
        <p:spPr>
          <a:xfrm rot="10800000">
            <a:off x="-4" y="-8"/>
            <a:ext cx="12176285" cy="227703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DA30DBC-632A-DE9B-7BA2-B949BB5BDBE5}"/>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501753E0-D51D-EE64-CF0D-A92883719682}"/>
              </a:ext>
            </a:extLst>
          </p:cNvPr>
          <p:cNvSpPr txBox="1">
            <a:spLocks/>
          </p:cNvSpPr>
          <p:nvPr/>
        </p:nvSpPr>
        <p:spPr>
          <a:xfrm>
            <a:off x="5568693" y="3088070"/>
            <a:ext cx="5734609" cy="29857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ts val="0"/>
              </a:spcBef>
              <a:buNone/>
            </a:pP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I dream…</a:t>
            </a:r>
          </a:p>
          <a:p>
            <a:pPr marL="0" indent="0">
              <a:lnSpc>
                <a:spcPts val="3200"/>
              </a:lnSpc>
              <a:spcBef>
                <a:spcPts val="0"/>
              </a:spcBef>
              <a:buNone/>
            </a:pP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3200"/>
              </a:lnSpc>
              <a:spcBef>
                <a:spcPts val="0"/>
              </a:spcBef>
              <a:buNone/>
            </a:pP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Change happens…</a:t>
            </a:r>
          </a:p>
          <a:p>
            <a:pPr marL="0" indent="0">
              <a:lnSpc>
                <a:spcPts val="3200"/>
              </a:lnSpc>
              <a:spcBef>
                <a:spcPts val="0"/>
              </a:spcBef>
              <a:buNone/>
            </a:pP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What if…</a:t>
            </a:r>
            <a:b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br>
            <a:b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br>
            <a: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t>We can…</a:t>
            </a:r>
            <a:br>
              <a:rPr lang="en-IE" sz="4000" b="1" i="1" dirty="0">
                <a:solidFill>
                  <a:srgbClr val="1F8E47"/>
                </a:solidFill>
                <a:latin typeface="Calibri" panose="020F0502020204030204" pitchFamily="34" charset="0"/>
                <a:ea typeface="Calibri" panose="020F0502020204030204" pitchFamily="34" charset="0"/>
                <a:cs typeface="Calibri" panose="020F0502020204030204" pitchFamily="34" charset="0"/>
              </a:rPr>
            </a:br>
            <a:endParaRPr lang="sv-SE" sz="4000" b="1" i="1" dirty="0">
              <a:solidFill>
                <a:srgbClr val="1F8E47"/>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0504A241-2A12-EF92-86A0-BF0EC314977C}"/>
              </a:ext>
            </a:extLst>
          </p:cNvPr>
          <p:cNvSpPr txBox="1">
            <a:spLocks/>
          </p:cNvSpPr>
          <p:nvPr/>
        </p:nvSpPr>
        <p:spPr>
          <a:xfrm>
            <a:off x="789917" y="3088070"/>
            <a:ext cx="3965987"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Here are a few simple prompts to close with to further unlock your imagination. Find your safe place and spend 5 minutes responding to each prompt. </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91E0799-5C05-FA83-BF80-054D02433FBA}"/>
              </a:ext>
            </a:extLst>
          </p:cNvPr>
          <p:cNvCxnSpPr>
            <a:cxnSpLocks/>
          </p:cNvCxnSpPr>
          <p:nvPr/>
        </p:nvCxnSpPr>
        <p:spPr>
          <a:xfrm>
            <a:off x="5143203" y="3088070"/>
            <a:ext cx="0" cy="328097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2" name="Google Shape;145;p2">
            <a:extLst>
              <a:ext uri="{FF2B5EF4-FFF2-40B4-BE49-F238E27FC236}">
                <a16:creationId xmlns:a16="http://schemas.microsoft.com/office/drawing/2014/main" id="{76975F66-FD1E-459B-6720-619ACB42D9AA}"/>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#3:</a:t>
            </a:r>
          </a:p>
        </p:txBody>
      </p:sp>
      <p:sp>
        <p:nvSpPr>
          <p:cNvPr id="3" name="Google Shape;145;p2">
            <a:extLst>
              <a:ext uri="{FF2B5EF4-FFF2-40B4-BE49-F238E27FC236}">
                <a16:creationId xmlns:a16="http://schemas.microsoft.com/office/drawing/2014/main" id="{21D3FD43-54E5-3035-522B-6CA3A2BF13B8}"/>
              </a:ext>
            </a:extLst>
          </p:cNvPr>
          <p:cNvSpPr txBox="1">
            <a:spLocks/>
          </p:cNvSpPr>
          <p:nvPr/>
        </p:nvSpPr>
        <p:spPr>
          <a:xfrm>
            <a:off x="-5865" y="1311182"/>
            <a:ext cx="715970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Unlock our imaginations (20 min) </a:t>
            </a:r>
          </a:p>
        </p:txBody>
      </p:sp>
    </p:spTree>
    <p:extLst>
      <p:ext uri="{BB962C8B-B14F-4D97-AF65-F5344CB8AC3E}">
        <p14:creationId xmlns:p14="http://schemas.microsoft.com/office/powerpoint/2010/main" val="1654793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E8B0-FC53-45A8-1321-D156B829383D}"/>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0C8A6E5-84F8-4A32-E9E6-7328BD264B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62F1291E-0C23-9B5E-2C0B-B7DB1CE90D6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DC010C4-1EEE-DAD6-BE5A-895CED5135DC}"/>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F7F7B113-CA76-99B9-514C-4E15357D90D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FF1355B1-656D-897A-05B3-1B76E5FE6A79}"/>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EBAE431-3492-CFCF-ACCE-545AAD8C4C43}"/>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C025314-4167-3B83-4DA4-EC93E0BD50B5}"/>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85AB23-5EDE-D453-4F70-C9939140C460}"/>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DE42088C-D284-A24B-E4E9-27A33F8714A1}"/>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Resources </a:t>
            </a:r>
          </a:p>
        </p:txBody>
      </p:sp>
      <p:sp>
        <p:nvSpPr>
          <p:cNvPr id="5" name="Rectangle 4">
            <a:extLst>
              <a:ext uri="{FF2B5EF4-FFF2-40B4-BE49-F238E27FC236}">
                <a16:creationId xmlns:a16="http://schemas.microsoft.com/office/drawing/2014/main" id="{A2399B65-3A2A-4400-1313-848A6226BACC}"/>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DFB86BDD-024F-4342-7CA3-FE755F5A3DAF}"/>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further</a:t>
            </a:r>
          </a:p>
        </p:txBody>
      </p:sp>
      <p:sp>
        <p:nvSpPr>
          <p:cNvPr id="9" name="Rectangle 8">
            <a:extLst>
              <a:ext uri="{FF2B5EF4-FFF2-40B4-BE49-F238E27FC236}">
                <a16:creationId xmlns:a16="http://schemas.microsoft.com/office/drawing/2014/main" id="{20B56C69-B593-441F-3C52-D1E386AA9994}"/>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302C955E-7367-F5D2-9B90-54025783A36E}"/>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exploration </a:t>
            </a:r>
          </a:p>
        </p:txBody>
      </p:sp>
    </p:spTree>
    <p:extLst>
      <p:ext uri="{BB962C8B-B14F-4D97-AF65-F5344CB8AC3E}">
        <p14:creationId xmlns:p14="http://schemas.microsoft.com/office/powerpoint/2010/main" val="266083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58BEB-7F7F-5BB6-24A5-470EBBA771A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9946165-DAB8-DA40-9231-6EAC12582A2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B736AF9-B7CD-7969-75A9-3B79BF856E52}"/>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34448E5-D405-72E3-E6AC-DE0CC3352B6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5F25E9-632F-D075-4C6B-162CAC282A33}"/>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A6ACF9C-B1F4-9BF4-5B63-817B0DA80CF4}"/>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spcBef>
                <a:spcPts val="8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Read (several hours): </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Braiding Sweetgrass: Indigenous Wisdom, Scientific Knowledge, and the Teachings of Plants - a collection of essays by </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Robin Wall Kimmerer</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 Robin is a mother, scientist, decorated professor, and enrolled member of the Citizen Potawatomi Nation. She says about the book: “I could hand you a piece of sweet braided grass, as thick and shining as the plait that hung down my grandmother’s back. But it is not mine to give, nor yours to take. </a:t>
            </a:r>
            <a:r>
              <a:rPr lang="en-IE" sz="2300" u="none" strike="noStrike" dirty="0" err="1">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Wiingaashk</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 belongs to herself. So I offer, in its place, a braid of stories meant to heal our relationship to the world.”</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380"/>
              </a:lnSpc>
              <a:spcBef>
                <a:spcPts val="8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Listen (49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How to treat trauma, anxiety, and chronic illness without medication</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a podcast episode featuring journalist Julia Holtz. In the episode, Julia says: “Nature is one of the only things that can capture our attention without taxing it.”</a:t>
            </a:r>
          </a:p>
          <a:p>
            <a:pPr>
              <a:lnSpc>
                <a:spcPts val="2380"/>
              </a:lnSpc>
              <a:spcBef>
                <a:spcPts val="8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Watch (1h, 30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My Octopus Teacher</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a documentary about a filmmaker who forges an unusual friendship with an octopus living in a South African kelp forest, learning as the animal shares the mysteries of her world.</a:t>
            </a:r>
          </a:p>
        </p:txBody>
      </p:sp>
    </p:spTree>
    <p:extLst>
      <p:ext uri="{BB962C8B-B14F-4D97-AF65-F5344CB8AC3E}">
        <p14:creationId xmlns:p14="http://schemas.microsoft.com/office/powerpoint/2010/main" val="3701579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D461-08CA-6AE6-99FA-7D491BD26FB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3FBA970-2742-B4E1-C5A3-4DCCC8F2A252}"/>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8653708-CADC-F176-6DFB-7E502C4632F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DA97BDF-7D51-2065-A38E-8D8BADA24BE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DA61D26-4735-04DE-C866-899E0D785ADB}"/>
              </a:ext>
            </a:extLst>
          </p:cNvPr>
          <p:cNvSpPr/>
          <p:nvPr/>
        </p:nvSpPr>
        <p:spPr>
          <a:xfrm>
            <a:off x="534735" y="524933"/>
            <a:ext cx="103703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3E7FCB05-78F3-6137-AB47-87B30564F15C}"/>
              </a:ext>
            </a:extLst>
          </p:cNvPr>
          <p:cNvSpPr txBox="1">
            <a:spLocks/>
          </p:cNvSpPr>
          <p:nvPr/>
        </p:nvSpPr>
        <p:spPr>
          <a:xfrm>
            <a:off x="773847" y="1047090"/>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380"/>
              </a:lnSpc>
              <a:spcBef>
                <a:spcPts val="500"/>
              </a:spcBef>
              <a:buClr>
                <a:srgbClr val="5398A2"/>
              </a:buClr>
              <a:buNone/>
            </a:pP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The </a:t>
            </a:r>
            <a:r>
              <a:rPr lang="en-IE" sz="2300" b="1" u="none" strike="noStrike" dirty="0">
                <a:solidFill>
                  <a:srgbClr val="5398A2"/>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Heart, Hand, Head game </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offers a dynamic way to help participants engage with resilience-building concepts from emotional, practical, and intellectual perspectives. This game can help foster a holistic understanding of resilience by allowing participants to reflect on how climate change affects them personally and identify what practical steps they can take to build resilience.</a:t>
            </a:r>
          </a:p>
          <a:p>
            <a:pPr marL="371475" lvl="0" indent="-371475">
              <a:lnSpc>
                <a:spcPts val="2380"/>
              </a:lnSpc>
              <a:spcBef>
                <a:spcPts val="500"/>
              </a:spcBef>
              <a:buClr>
                <a:srgbClr val="5398A2"/>
              </a:buClr>
            </a:pPr>
            <a:r>
              <a:rPr lang="en-IE" sz="2300" b="1" u="none" strike="noStrike" dirty="0">
                <a:solidFill>
                  <a:srgbClr val="5398A2"/>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Emotional Engagement (Heart): </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Climate resilience is not only a logical response to climate risks but also an emotionally important </a:t>
            </a:r>
            <a:r>
              <a:rPr lang="en-IE" sz="2300" u="none" strike="noStrike" dirty="0" err="1">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endeavor</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 especially for those experiencing climate-anxiety. Engaging emotionally can foster a sense of purpose and motivation.</a:t>
            </a:r>
          </a:p>
          <a:p>
            <a:pPr marL="371475" lvl="0" indent="-371475">
              <a:lnSpc>
                <a:spcPts val="2380"/>
              </a:lnSpc>
              <a:spcBef>
                <a:spcPts val="500"/>
              </a:spcBef>
              <a:buClr>
                <a:srgbClr val="5398A2"/>
              </a:buClr>
            </a:pPr>
            <a:r>
              <a:rPr lang="en-IE" sz="2300" b="1" u="none" strike="noStrike" dirty="0">
                <a:solidFill>
                  <a:srgbClr val="5398A2"/>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Practical Action (Hand): </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The game emphasizes that resilience is actionable. Participants leave with tangible ideas for improving their personal or community resilience, reinforcing the belief that they can make a difference.</a:t>
            </a:r>
          </a:p>
          <a:p>
            <a:pPr marL="371475" lvl="0" indent="-371475">
              <a:lnSpc>
                <a:spcPts val="2380"/>
              </a:lnSpc>
              <a:spcBef>
                <a:spcPts val="500"/>
              </a:spcBef>
              <a:buClr>
                <a:srgbClr val="5398A2"/>
              </a:buClr>
            </a:pPr>
            <a:r>
              <a:rPr lang="en-IE" sz="2300" b="1" u="none" strike="noStrike" dirty="0">
                <a:solidFill>
                  <a:srgbClr val="5398A2"/>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Critical Understanding (Head): </a:t>
            </a:r>
            <a:r>
              <a:rPr lang="en-IE" sz="2300" u="none" strike="noStrike" dirty="0">
                <a:solidFill>
                  <a:srgbClr val="404040"/>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By exploring the intellectual side, participants gain a clearer understanding of the scientific and systemic processes underpinning climate resilience. This enhances their ability to advocate for necessary changes and long-term planning.</a:t>
            </a:r>
          </a:p>
          <a:p>
            <a:pPr lvl="0">
              <a:lnSpc>
                <a:spcPts val="2380"/>
              </a:lnSpc>
              <a:spcBef>
                <a:spcPts val="8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F2C11C2B-B9CA-E639-5C6F-A2C566028721}"/>
              </a:ext>
            </a:extLst>
          </p:cNvPr>
          <p:cNvSpPr txBox="1">
            <a:spLocks/>
          </p:cNvSpPr>
          <p:nvPr/>
        </p:nvSpPr>
        <p:spPr>
          <a:xfrm>
            <a:off x="7835" y="18904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PLAY</a:t>
            </a:r>
          </a:p>
        </p:txBody>
      </p:sp>
    </p:spTree>
    <p:extLst>
      <p:ext uri="{BB962C8B-B14F-4D97-AF65-F5344CB8AC3E}">
        <p14:creationId xmlns:p14="http://schemas.microsoft.com/office/powerpoint/2010/main" val="2224129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97BE-146E-EB55-9BE1-841B81AA7A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4FB1F1C0-3119-E3A3-C5DC-6FC626762C3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FEDC339-1AA5-6E7A-0487-F38966CF925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301CC71B-659A-A162-2DDA-3F15E863467D}"/>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D2B43F7-FF0F-ED83-8BD7-AD3D991A050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07</a:t>
            </a:r>
          </a:p>
        </p:txBody>
      </p:sp>
      <p:cxnSp>
        <p:nvCxnSpPr>
          <p:cNvPr id="20" name="Straight Connector 19">
            <a:extLst>
              <a:ext uri="{FF2B5EF4-FFF2-40B4-BE49-F238E27FC236}">
                <a16:creationId xmlns:a16="http://schemas.microsoft.com/office/drawing/2014/main" id="{BDD1D5EE-67D9-580B-7590-59533DD6493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3DD790F-A62B-E07F-0C2F-5A90C1396EE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48F8C3B9-87C1-529C-9BB8-8C08C57043F5}"/>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263197F-8BE7-67A4-E7FD-9082178779A1}"/>
              </a:ext>
            </a:extLst>
          </p:cNvPr>
          <p:cNvSpPr/>
          <p:nvPr/>
        </p:nvSpPr>
        <p:spPr>
          <a:xfrm>
            <a:off x="6231466" y="2581516"/>
            <a:ext cx="4183969"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Rectangle 4">
            <a:extLst>
              <a:ext uri="{FF2B5EF4-FFF2-40B4-BE49-F238E27FC236}">
                <a16:creationId xmlns:a16="http://schemas.microsoft.com/office/drawing/2014/main" id="{57FCAB64-B0E3-E813-4870-10ACA353B812}"/>
              </a:ext>
            </a:extLst>
          </p:cNvPr>
          <p:cNvSpPr/>
          <p:nvPr/>
        </p:nvSpPr>
        <p:spPr>
          <a:xfrm>
            <a:off x="7218105" y="3547652"/>
            <a:ext cx="31758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2B173521-53D8-F4C6-1F2C-9B7C02D918C6}"/>
              </a:ext>
            </a:extLst>
          </p:cNvPr>
          <p:cNvSpPr txBox="1"/>
          <p:nvPr/>
        </p:nvSpPr>
        <p:spPr>
          <a:xfrm>
            <a:off x="7196667" y="3571498"/>
            <a:ext cx="31758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Guide for</a:t>
            </a:r>
          </a:p>
        </p:txBody>
      </p:sp>
      <p:sp>
        <p:nvSpPr>
          <p:cNvPr id="9" name="Rectangle 8">
            <a:extLst>
              <a:ext uri="{FF2B5EF4-FFF2-40B4-BE49-F238E27FC236}">
                <a16:creationId xmlns:a16="http://schemas.microsoft.com/office/drawing/2014/main" id="{9B28E836-924F-E739-34FF-8FBBC00E8E67}"/>
              </a:ext>
            </a:extLst>
          </p:cNvPr>
          <p:cNvSpPr/>
          <p:nvPr/>
        </p:nvSpPr>
        <p:spPr>
          <a:xfrm>
            <a:off x="7196667" y="4533085"/>
            <a:ext cx="31758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9B6108FE-B950-DFE5-D92C-2F066CF4BD45}"/>
              </a:ext>
            </a:extLst>
          </p:cNvPr>
          <p:cNvSpPr txBox="1"/>
          <p:nvPr/>
        </p:nvSpPr>
        <p:spPr>
          <a:xfrm>
            <a:off x="6925733" y="4556931"/>
            <a:ext cx="3425388"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Educators</a:t>
            </a:r>
          </a:p>
        </p:txBody>
      </p:sp>
      <p:sp>
        <p:nvSpPr>
          <p:cNvPr id="11" name="TextBox 10">
            <a:extLst>
              <a:ext uri="{FF2B5EF4-FFF2-40B4-BE49-F238E27FC236}">
                <a16:creationId xmlns:a16="http://schemas.microsoft.com/office/drawing/2014/main" id="{8A796A84-2C2B-A9A7-E0FF-716B1F0B9FE0}"/>
              </a:ext>
            </a:extLst>
          </p:cNvPr>
          <p:cNvSpPr txBox="1"/>
          <p:nvPr/>
        </p:nvSpPr>
        <p:spPr>
          <a:xfrm>
            <a:off x="5554133" y="2605362"/>
            <a:ext cx="483986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Step-by-Step</a:t>
            </a:r>
          </a:p>
        </p:txBody>
      </p:sp>
    </p:spTree>
    <p:extLst>
      <p:ext uri="{BB962C8B-B14F-4D97-AF65-F5344CB8AC3E}">
        <p14:creationId xmlns:p14="http://schemas.microsoft.com/office/powerpoint/2010/main" val="3350982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73569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Step-by-Step Guide for Educators: </a:t>
            </a: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6503342" y="1930116"/>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7B09A5C6-835D-3961-5D9C-6BE186511364}"/>
              </a:ext>
            </a:extLst>
          </p:cNvPr>
          <p:cNvSpPr txBox="1">
            <a:spLocks/>
          </p:cNvSpPr>
          <p:nvPr/>
        </p:nvSpPr>
        <p:spPr>
          <a:xfrm>
            <a:off x="948504" y="1897636"/>
            <a:ext cx="5361993"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Objective: </a:t>
            </a:r>
          </a:p>
          <a:p>
            <a:pPr marL="0" indent="0">
              <a:lnSpc>
                <a:spcPts val="2500"/>
              </a:lnSpc>
              <a:spcBef>
                <a:spcPts val="0"/>
              </a:spcBef>
              <a:buClr>
                <a:srgbClr val="E6C8C7"/>
              </a:buClr>
              <a:buNone/>
            </a:pPr>
            <a:endPar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To encourage participants to explore climate resilience through emotional engagement, practical action, and intellectual understanding. This helps participants identify personal motivations and strategies for building resilience in the face of climate change, both on a personal and community level.</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A2E55C68-4999-F9FE-396F-2C71312E3444}"/>
              </a:ext>
            </a:extLst>
          </p:cNvPr>
          <p:cNvSpPr txBox="1">
            <a:spLocks/>
          </p:cNvSpPr>
          <p:nvPr/>
        </p:nvSpPr>
        <p:spPr>
          <a:xfrm>
            <a:off x="6914776" y="2599271"/>
            <a:ext cx="3899098"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Time: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30-45 minutes</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Number of Participants: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Small groups (5-10)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or an entire class</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Materials: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Whiteboard or flipchart, markers, sticky notes</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653764" y="738919"/>
            <a:ext cx="4109965"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 spoke with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a young woman who lives in a mountain community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exposed to climate change induced extreme weather. Recently she was standing by the window in her family home as she saw her </a:t>
            </a:r>
            <a:r>
              <a:rPr lang="en-IE" b="1" dirty="0" err="1">
                <a:solidFill>
                  <a:schemeClr val="bg1"/>
                </a:solidFill>
                <a:latin typeface="Calibri" panose="020F0502020204030204" pitchFamily="34" charset="0"/>
                <a:ea typeface="Calibri" panose="020F0502020204030204" pitchFamily="34" charset="0"/>
                <a:cs typeface="Calibri" panose="020F0502020204030204" pitchFamily="34" charset="0"/>
              </a:rPr>
              <a:t>neighbors’</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 houses being torn away in a landslide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She said she felt nature has become a ticking bomb that can explode at any moment. </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5220929" y="738919"/>
            <a:ext cx="6681019"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While we don’t recommend anyone literally love climate change or love bombs or love apocalypse of any kind, the excerpt invites us to learn how to move beyond the constant state of alarm while we wait for the “bomb”. We will have to live with the impacts of climate change all our lives, so we might as well embrace the crisis and work to overcome whatever challenges we are presented with. In times of multiple overlapping crises, it’s easy for our nervous system to become dysregulated – to get worn down and feel depleted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hypoarousal</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or go into an overactive state of feeling constantly alarmed (hyperarousal). Both mental-emotional states make it harder to respond to stress in ways that can access reason and emotion at once, enabling motivation and action. The resilience window below illustrates this relationship </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4921703" y="28439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213360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STEPS:</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4640" y="277114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Introduce the concept of climate resilience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 with a brief explanation of climate resilience - the ability to withstand, adapt, and recover from the effects of climate change. Explain that resilience is not only about responding to immediate threats but also about strengthening individuals and communities to thrive in changing environments.</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311365"/>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3005663"/>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277250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45441" y="746887"/>
            <a:ext cx="8668560"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Explain the Game's Structure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Divide the class into three main reflection zones -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Heart, Hand, and Head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and explain what each zone represents:</a:t>
            </a: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Heart: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Emotional engagement. What personal connections do participants feel to the idea of climate resilience? How does climate change make them feel, and why is resilience important for our emotional wellbeing?</a:t>
            </a: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Hand: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Practical action. What tangible actions can they take to build personal resilience? This could involve individual actions like building creative practices or spending time in nature, or community-level initiatives like starting a local resilience project, for example, a compost program.</a:t>
            </a: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Head: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Logical understanding. How can resilience be rationalized? What strategies or scientific principles support resilience-building? How can the risks and solutions to climate change be understood in a logical and systematic way?</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1517981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Heart Reflection (Emotional Connection)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Ask participants to reflect on their emotional connection to climate resilience.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Possible prompts include: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does the concept of resilience sit with you? Is it something you already feel is important to you? Why or why not?</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emotions do you feel when thinking about climate change and the future?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can building resilience make you feel empowered or hopeful?</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Participants can write their thoughts on sticky notes and place them under the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Heart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section on a shared board or flipchart. This process encourages them to articulate their emotional stakes in climate resilience.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0BC-C70C-B2A9-9449-6CD0766D779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3480F29-DCA1-B938-A01B-6210CA19F45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A5536E96-7284-E909-8C16-607B795DABC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7311F32-6E57-3E38-9ACF-179A63B832A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676FEB-C8F6-0CEE-F5EE-73D947D4109D}"/>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B8C5823F-520A-E639-DD3B-99D304E44B96}"/>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Hand Reflection (Practical Action)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Transition to the Hand section by asking participants to focus on practical, actionable strategies. </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Prompts could include: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specific actions can you take to build your personal resilience)? (If you already went through some of the previous activities or have other practices you follow, share them here.)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can your community prepare for climate-related challenges? How might you be able to or want to contribute?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steps have already been taken, and what more can be done to become more resilient on a personal and collective level?</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Participants will brainstorm practical actions and place their suggestions in the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Hand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section.</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07ECD4A-F934-D030-CB15-E476C9906776}"/>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C643452-80FE-4E01-2445-9DBAC0D84CF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615D19F2-32BA-9204-5282-A47C307A5B9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C222DE0-DA94-7E2D-D159-0CBFBE3CF8A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266662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764B4-7E2F-FC2F-CCFF-374F778E556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47D53D1-141D-6825-F6C8-B2FB7A1A191D}"/>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854D987-2364-5C1B-0CDC-929810035471}"/>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30B8621-2927-F28A-65CC-95A26E35A2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F7316EC-184B-265B-CA8B-F5E1D9C5800F}"/>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B45740D-CBFF-3D06-8E33-BE4395B1A05B}"/>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Head Reflection (Logical Understanding)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Move on to the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Head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portion by discussing the intellectual, scientific, or policy-based understanding of resilience.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Prompts may include: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can help explain why personal resilience is necessary, especially if it’s hard to see why, for example, painting can lead to climate action?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What’s the value of our personal well-being in relation to fostering climate action?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What other strategies can be considered to strengthen resilience at other scales beyond the personal?</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This phase allows participants to approach the concept of resilience from a critical standpoint, offering a clearer understanding of the topic's importance.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7BDD3620-F443-C60A-A116-B421727CE4B4}"/>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ABC5021-051C-27C1-DF7C-5ED73302C8ED}"/>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DFA94CFC-0EDA-A87B-8AD5-685C9865868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EE98AE1E-B247-E4F4-C462-BB2CB0D7B3E9}"/>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339461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6EE9F-C963-A370-6048-23D2450A4CF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93DAC5A-3F39-5099-1976-793ACFFD07DF}"/>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268F123-CBA8-0FD5-7860-4C3BF0322CE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326F062-D9DF-9DB4-3BF1-8F1FD698D75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0B7AB98-48A6-4022-D67D-1FCAD2D6A3C3}"/>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2F0A709F-4C9A-DDE4-5E9D-46D5AF9EA1D5}"/>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Group Discussion</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After each group has posted their reflections, facilitate a discussion that ties together the Heart, Hand, and Head perspectives. Guide participants in exploring the connections between emotional investment, practical solutions, and rational planning. Encourage them to consider how these perspectives inform one another.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Conclusion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Conclude the activity by highlighting the importance of integrating these three perspectives when addressing climate resilience. Encourage participants to take what they’ve learned from this multi-dimensional reflection and apply it in real-world scenarios, whether through personal choices, community engagement, or advocating for policy changes.</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F70CE625-80B1-94E0-6F1B-6313D0E64AF9}"/>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E50B1DB-518F-4E7D-D918-8B8C56807317}"/>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90C88FA7-DD4F-8DFA-B6DD-914C7A38669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B36821B-34E9-3104-088D-09C85535BBF9}"/>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cxnSp>
        <p:nvCxnSpPr>
          <p:cNvPr id="3" name="Straight Connector 2">
            <a:extLst>
              <a:ext uri="{FF2B5EF4-FFF2-40B4-BE49-F238E27FC236}">
                <a16:creationId xmlns:a16="http://schemas.microsoft.com/office/drawing/2014/main" id="{B94C4785-2287-EFDC-FC97-F71D9FDF48D4}"/>
              </a:ext>
            </a:extLst>
          </p:cNvPr>
          <p:cNvCxnSpPr>
            <a:cxnSpLocks/>
          </p:cNvCxnSpPr>
          <p:nvPr/>
        </p:nvCxnSpPr>
        <p:spPr>
          <a:xfrm flipH="1">
            <a:off x="1382219" y="407318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85C4581-4530-C5E8-21B2-37190CDB88BC}"/>
              </a:ext>
            </a:extLst>
          </p:cNvPr>
          <p:cNvGrpSpPr/>
          <p:nvPr/>
        </p:nvGrpSpPr>
        <p:grpSpPr>
          <a:xfrm>
            <a:off x="420278" y="3767486"/>
            <a:ext cx="1420700" cy="893966"/>
            <a:chOff x="5728181" y="1253145"/>
            <a:chExt cx="1546707" cy="973255"/>
          </a:xfrm>
        </p:grpSpPr>
        <p:sp>
          <p:nvSpPr>
            <p:cNvPr id="6" name="Oval 5">
              <a:extLst>
                <a:ext uri="{FF2B5EF4-FFF2-40B4-BE49-F238E27FC236}">
                  <a16:creationId xmlns:a16="http://schemas.microsoft.com/office/drawing/2014/main" id="{E3F026A7-5FDC-7DB0-63F9-EBF0159961A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DB0FC7D9-FB52-9E94-6EC2-358EC887737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Tree>
    <p:extLst>
      <p:ext uri="{BB962C8B-B14F-4D97-AF65-F5344CB8AC3E}">
        <p14:creationId xmlns:p14="http://schemas.microsoft.com/office/powerpoint/2010/main" val="2521876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Any Questions?</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4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676452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Climate change brings a range of new challenges while amplifying existing hardships</a:t>
            </a:r>
            <a:r>
              <a:rPr lang="en-IE" sz="2600" dirty="0">
                <a:solidFill>
                  <a:srgbClr val="5398A2"/>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Resilience is all about our ability to face challenges, learn from tough experiences, and adapt to new situations. It’s about finding ways to cope and thrive, even when things are hard. By working on our resilience, we can emerge from climate challenges with renewed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vigor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So, when we talk about resilience, we’re really talking about how we can use a host of tools we’ve been given to help us ground, grow, and respond to the world around us in a way that builds strength and flexibility. These tools include our imagination, creativity, and connection to the world around us; each of these can help us handle climate anxiety and other life challenges.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979E017-91EF-270F-002F-118735AF3DF1}"/>
              </a:ext>
            </a:extLst>
          </p:cNvPr>
          <p:cNvGrpSpPr/>
          <p:nvPr/>
        </p:nvGrpSpPr>
        <p:grpSpPr>
          <a:xfrm>
            <a:off x="6416358" y="1374981"/>
            <a:ext cx="5759924" cy="5480212"/>
            <a:chOff x="5316659" y="1540021"/>
            <a:chExt cx="5051457" cy="4806149"/>
          </a:xfrm>
        </p:grpSpPr>
        <p:pic>
          <p:nvPicPr>
            <p:cNvPr id="2" name="Picture 1">
              <a:extLst>
                <a:ext uri="{FF2B5EF4-FFF2-40B4-BE49-F238E27FC236}">
                  <a16:creationId xmlns:a16="http://schemas.microsoft.com/office/drawing/2014/main" id="{A29BA496-08C6-0BC6-C594-00569A20C26C}"/>
                </a:ext>
              </a:extLst>
            </p:cNvPr>
            <p:cNvPicPr>
              <a:picLocks noChangeAspect="1"/>
            </p:cNvPicPr>
            <p:nvPr/>
          </p:nvPicPr>
          <p:blipFill rotWithShape="1">
            <a:blip r:embed="rId4"/>
            <a:srcRect l="-1235" t="9683" r="40771" b="16399"/>
            <a:stretch/>
          </p:blipFill>
          <p:spPr>
            <a:xfrm>
              <a:off x="5316659" y="1540021"/>
              <a:ext cx="5051457" cy="4806149"/>
            </a:xfrm>
            <a:prstGeom prst="rect">
              <a:avLst/>
            </a:prstGeom>
          </p:spPr>
        </p:pic>
        <p:pic>
          <p:nvPicPr>
            <p:cNvPr id="8" name="image1.png">
              <a:extLst>
                <a:ext uri="{FF2B5EF4-FFF2-40B4-BE49-F238E27FC236}">
                  <a16:creationId xmlns:a16="http://schemas.microsoft.com/office/drawing/2014/main" id="{617ACCAE-328C-E801-5710-469C032FB820}"/>
                </a:ext>
              </a:extLst>
            </p:cNvPr>
            <p:cNvPicPr/>
            <p:nvPr/>
          </p:nvPicPr>
          <p:blipFill>
            <a:blip r:embed="rId5"/>
            <a:srcRect/>
            <a:stretch>
              <a:fillRect/>
            </a:stretch>
          </p:blipFill>
          <p:spPr>
            <a:xfrm>
              <a:off x="6827967" y="2077221"/>
              <a:ext cx="3540149" cy="3540149"/>
            </a:xfrm>
            <a:prstGeom prst="rect">
              <a:avLst/>
            </a:prstGeom>
            <a:ln/>
          </p:spPr>
        </p:pic>
      </p:gr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6688680" y="2806"/>
            <a:ext cx="5487602" cy="2799389"/>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9" y="-12"/>
            <a:ext cx="12176290" cy="280220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7762" y="-3120"/>
            <a:ext cx="4398032" cy="2805314"/>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91921" y="678426"/>
            <a:ext cx="7965382" cy="3662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By trying out different nature activities that help us be more mindful and present, we can build a deeper connection with ourselves and our surroundings. Nature can be both calming and invigorating: watching the clouds can help you calm down, while a cold water swim can help bring your body out of shut down.</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17B0FBBD-9D59-6F03-2A65-B143221B59F9}"/>
              </a:ext>
            </a:extLst>
          </p:cNvPr>
          <p:cNvSpPr txBox="1">
            <a:spLocks/>
          </p:cNvSpPr>
          <p:nvPr/>
        </p:nvSpPr>
        <p:spPr>
          <a:xfrm>
            <a:off x="684061" y="3232849"/>
            <a:ext cx="1080815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 simple creative practices outlined below can help us regulate our nervous system through art and expression, tapping into joy, beauty, spirituality and tradition. </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It is perfectly normal to feel a bit nervous or silly when you start doing these practices and activities but, over time, they will become more and more comfortable. Remember, resilience isn’t just about being strong, it’s also about challenging ourselves, learning, and adapting to the reality before us. It’s also about nourishment and ensuring our nervous systems get the attention they deserve. The following activities focus primarily on the ladder, providing ways to bring you back into the window of tolerance by providing gateways to reconnect with yourself, reconnect with nature, and reconnect with your innate creative capacities to move forward.</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5825612" y="2581516"/>
            <a:ext cx="5514489"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6085732" y="2581380"/>
            <a:ext cx="5156796"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Nature Activities</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D0B701CF-883B-4931-092B-1CB45FEC1C21}"/>
              </a:ext>
            </a:extLst>
          </p:cNvPr>
          <p:cNvSpPr/>
          <p:nvPr/>
        </p:nvSpPr>
        <p:spPr>
          <a:xfrm>
            <a:off x="5324168" y="3542099"/>
            <a:ext cx="600032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388A0FAF-9F30-DA49-2A88-36DEB7EB17DF}"/>
              </a:ext>
            </a:extLst>
          </p:cNvPr>
          <p:cNvSpPr txBox="1"/>
          <p:nvPr/>
        </p:nvSpPr>
        <p:spPr>
          <a:xfrm>
            <a:off x="5583478" y="3541963"/>
            <a:ext cx="5659050"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to boost resilience</a:t>
            </a: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4961098"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1" y="-1"/>
            <a:ext cx="5038165" cy="2277035"/>
          </a:xfrm>
          <a:prstGeom prst="rect">
            <a:avLst/>
          </a:prstGeom>
          <a:blipFill>
            <a:blip r:embed="rId2">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6" y="738919"/>
            <a:ext cx="4038430"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Spending </a:t>
            </a:r>
            <a:r>
              <a:rPr lang="en-IE" sz="3000" b="1" dirty="0">
                <a:solidFill>
                  <a:schemeClr val="bg1"/>
                </a:solidFill>
                <a:latin typeface="Calibri" panose="020F0502020204030204" pitchFamily="34" charset="0"/>
                <a:ea typeface="Calibri" panose="020F0502020204030204" pitchFamily="34" charset="0"/>
                <a:cs typeface="Calibri" panose="020F0502020204030204" pitchFamily="34" charset="0"/>
              </a:rPr>
              <a:t>time in nature can be a powerful way to help us feel more grounded </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and less overwhelmed. Whether plunging into cold water, quietly observing wildlife, or learning about plants and mushrooms in your area, nature gives us ample space and opportunity to slow down and reconnect with ourselves and the world around us. </a:t>
            </a:r>
          </a:p>
        </p:txBody>
      </p:sp>
      <p:sp>
        <p:nvSpPr>
          <p:cNvPr id="8" name="Text Placeholder 3">
            <a:extLst>
              <a:ext uri="{FF2B5EF4-FFF2-40B4-BE49-F238E27FC236}">
                <a16:creationId xmlns:a16="http://schemas.microsoft.com/office/drawing/2014/main" id="{855DB641-590A-14BD-90F5-9376D4E75DE8}"/>
              </a:ext>
            </a:extLst>
          </p:cNvPr>
          <p:cNvSpPr txBox="1">
            <a:spLocks/>
          </p:cNvSpPr>
          <p:nvPr/>
        </p:nvSpPr>
        <p:spPr>
          <a:xfrm>
            <a:off x="5293203" y="738919"/>
            <a:ext cx="6451491"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These activities are not just about relaxation (it’s hard to imagine anyone thinking that plunging into a cold pool does it just to “relax”!).  These activities can boost our mood, calm our minds, and even help build our self-esteem by moving through challenging things and showing us what we’re truly capable of.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287152" y="2861651"/>
            <a:ext cx="4961099"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Cold Water Swimming	10</a:t>
            </a:r>
          </a:p>
          <a:p>
            <a:pPr marL="0" indent="0">
              <a:lnSpc>
                <a:spcPct val="20000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Nature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Watching</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13</a:t>
            </a:r>
          </a:p>
          <a:p>
            <a:pPr marL="0" indent="0">
              <a:lnSpc>
                <a:spcPct val="20000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Forest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Bathing</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Shinrin-yoku</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16</a:t>
            </a:r>
          </a:p>
          <a:p>
            <a:pPr marL="0" indent="0">
              <a:lnSpc>
                <a:spcPct val="20000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Plant &amp;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Mushroom</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Identification</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20</a:t>
            </a: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408400" y="3917395"/>
            <a:ext cx="5760707" cy="767372"/>
            <a:chOff x="5408400" y="3484375"/>
            <a:chExt cx="5760707"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408400" y="3155565"/>
            <a:ext cx="5760707" cy="767372"/>
            <a:chOff x="5408400" y="3484375"/>
            <a:chExt cx="576070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408400" y="4679225"/>
            <a:ext cx="5760707" cy="767372"/>
            <a:chOff x="5408400" y="3484375"/>
            <a:chExt cx="5760707"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408400" y="5441056"/>
            <a:ext cx="5760707" cy="767372"/>
            <a:chOff x="5408400" y="3484375"/>
            <a:chExt cx="5760707"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5258</TotalTime>
  <Words>6039</Words>
  <Application>Microsoft Macintosh PowerPoint</Application>
  <PresentationFormat>Widescreen</PresentationFormat>
  <Paragraphs>356</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Gillian Keane</cp:lastModifiedBy>
  <cp:revision>301</cp:revision>
  <cp:lastPrinted>2025-06-17T19:28:46Z</cp:lastPrinted>
  <dcterms:created xsi:type="dcterms:W3CDTF">2020-10-14T13:32:04Z</dcterms:created>
  <dcterms:modified xsi:type="dcterms:W3CDTF">2025-06-25T10:26:48Z</dcterms:modified>
</cp:coreProperties>
</file>