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4"/>
  </p:notesMasterIdLst>
  <p:sldIdLst>
    <p:sldId id="4299" r:id="rId2"/>
    <p:sldId id="4305" r:id="rId3"/>
    <p:sldId id="4303" r:id="rId4"/>
    <p:sldId id="4324" r:id="rId5"/>
    <p:sldId id="4329" r:id="rId6"/>
    <p:sldId id="4333" r:id="rId7"/>
    <p:sldId id="4331" r:id="rId8"/>
    <p:sldId id="4332" r:id="rId9"/>
    <p:sldId id="4334" r:id="rId10"/>
    <p:sldId id="4335" r:id="rId11"/>
    <p:sldId id="4337" r:id="rId12"/>
    <p:sldId id="4336" r:id="rId13"/>
    <p:sldId id="4338" r:id="rId14"/>
    <p:sldId id="4339" r:id="rId15"/>
    <p:sldId id="4340" r:id="rId16"/>
    <p:sldId id="4341" r:id="rId17"/>
    <p:sldId id="4342" r:id="rId18"/>
    <p:sldId id="4343" r:id="rId19"/>
    <p:sldId id="4344" r:id="rId20"/>
    <p:sldId id="4345" r:id="rId21"/>
    <p:sldId id="4346" r:id="rId22"/>
    <p:sldId id="4347" r:id="rId23"/>
    <p:sldId id="4348" r:id="rId24"/>
    <p:sldId id="4349" r:id="rId25"/>
    <p:sldId id="4350" r:id="rId26"/>
    <p:sldId id="4352" r:id="rId27"/>
    <p:sldId id="4351" r:id="rId28"/>
    <p:sldId id="4353" r:id="rId29"/>
    <p:sldId id="4354" r:id="rId30"/>
    <p:sldId id="4355" r:id="rId31"/>
    <p:sldId id="4356" r:id="rId32"/>
    <p:sldId id="4357" r:id="rId33"/>
    <p:sldId id="4358" r:id="rId34"/>
    <p:sldId id="4359" r:id="rId35"/>
    <p:sldId id="4360" r:id="rId36"/>
    <p:sldId id="4361" r:id="rId37"/>
    <p:sldId id="4362" r:id="rId38"/>
    <p:sldId id="4363" r:id="rId39"/>
    <p:sldId id="4364" r:id="rId40"/>
    <p:sldId id="4365" r:id="rId41"/>
    <p:sldId id="4367" r:id="rId42"/>
    <p:sldId id="431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1F8E47"/>
    <a:srgbClr val="404040"/>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1"/>
    <p:restoredTop sz="95082"/>
  </p:normalViewPr>
  <p:slideViewPr>
    <p:cSldViewPr snapToGrid="0" snapToObjects="1">
      <p:cViewPr varScale="1">
        <p:scale>
          <a:sx n="87" d="100"/>
          <a:sy n="87" d="100"/>
        </p:scale>
        <p:origin x="936"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grpSp>
        <p:nvGrpSpPr>
          <p:cNvPr id="3" name="Group 2">
            <a:extLst>
              <a:ext uri="{FF2B5EF4-FFF2-40B4-BE49-F238E27FC236}">
                <a16:creationId xmlns:a16="http://schemas.microsoft.com/office/drawing/2014/main" id="{362592C3-E3F7-8493-4B47-D37AF6612DF0}"/>
              </a:ext>
            </a:extLst>
          </p:cNvPr>
          <p:cNvGrpSpPr/>
          <p:nvPr userDrawn="1"/>
        </p:nvGrpSpPr>
        <p:grpSpPr>
          <a:xfrm>
            <a:off x="774156" y="6110227"/>
            <a:ext cx="4781517" cy="400110"/>
            <a:chOff x="441152" y="6867141"/>
            <a:chExt cx="4781517" cy="400110"/>
          </a:xfrm>
        </p:grpSpPr>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216B842C-CBDD-B32A-6DEE-F806E81A31C2}"/>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grpSp>
        <p:nvGrpSpPr>
          <p:cNvPr id="2" name="Group 1">
            <a:extLst>
              <a:ext uri="{FF2B5EF4-FFF2-40B4-BE49-F238E27FC236}">
                <a16:creationId xmlns:a16="http://schemas.microsoft.com/office/drawing/2014/main" id="{BA4CC687-5EF0-468C-A29A-A4E2E7ED4F84}"/>
              </a:ext>
            </a:extLst>
          </p:cNvPr>
          <p:cNvGrpSpPr/>
          <p:nvPr userDrawn="1"/>
        </p:nvGrpSpPr>
        <p:grpSpPr>
          <a:xfrm>
            <a:off x="787883" y="5961855"/>
            <a:ext cx="4781517" cy="400110"/>
            <a:chOff x="441152" y="6867141"/>
            <a:chExt cx="4781517" cy="400110"/>
          </a:xfrm>
        </p:grpSpPr>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306E9F7D-529F-EEBB-3A8D-1E79BD5EA128}"/>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hyperlink" Target="https://climate-creativity.com/blog/eco-anxiety-articl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hyperlink" Target="https://www.dw.com/en/how-to-cope-with-climate-anxiety/audio-6082937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hyperlink" Target="https://www.ted.com/talks/katharina_van_bronswijk_how_your_climate_emotions_can_save_the_world?subtitle=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Placeholder 8">
            <a:extLst>
              <a:ext uri="{FF2B5EF4-FFF2-40B4-BE49-F238E27FC236}">
                <a16:creationId xmlns:a16="http://schemas.microsoft.com/office/drawing/2014/main" id="{887B69E1-DEAC-43A6-F46E-AAF5C314CAD9}"/>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07" r="2307"/>
          <a:stretch/>
        </p:blipFill>
        <p:spPr/>
      </p:pic>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can we acknowledge climate anxiety and harness it as a tool for change?</a:t>
            </a:r>
          </a:p>
        </p:txBody>
      </p:sp>
      <p:sp>
        <p:nvSpPr>
          <p:cNvPr id="2" name="Rectangle 1">
            <a:extLst>
              <a:ext uri="{FF2B5EF4-FFF2-40B4-BE49-F238E27FC236}">
                <a16:creationId xmlns:a16="http://schemas.microsoft.com/office/drawing/2014/main" id="{757D5C0E-5155-8844-55C0-661069E2D8C9}"/>
              </a:ext>
            </a:extLst>
          </p:cNvPr>
          <p:cNvSpPr/>
          <p:nvPr/>
        </p:nvSpPr>
        <p:spPr>
          <a:xfrm>
            <a:off x="555094" y="2967180"/>
            <a:ext cx="819564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2E9BBF0E-2D6D-F3FC-F633-331C305BF335}"/>
              </a:ext>
            </a:extLst>
          </p:cNvPr>
          <p:cNvSpPr txBox="1"/>
          <p:nvPr/>
        </p:nvSpPr>
        <p:spPr>
          <a:xfrm>
            <a:off x="681016" y="2967180"/>
            <a:ext cx="8195642"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1 - Climate Anxiety</a:t>
            </a: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58BEB-7F7F-5BB6-24A5-470EBBA771A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9946165-DAB8-DA40-9231-6EAC12582A2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B736AF9-B7CD-7969-75A9-3B79BF856E52}"/>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34448E5-D405-72E3-E6AC-DE0CC3352B6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5F25E9-632F-D075-4C6B-162CAC282A33}"/>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F611D82-68D0-C9A4-46D9-290FA3016EA3}"/>
              </a:ext>
            </a:extLst>
          </p:cNvPr>
          <p:cNvSpPr txBox="1">
            <a:spLocks/>
          </p:cNvSpPr>
          <p:nvPr/>
        </p:nvSpPr>
        <p:spPr>
          <a:xfrm>
            <a:off x="-1" y="301765"/>
            <a:ext cx="1027355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As you work through this module and the guide at </a:t>
            </a:r>
          </a:p>
        </p:txBody>
      </p:sp>
      <p:sp>
        <p:nvSpPr>
          <p:cNvPr id="2" name="Text Placeholder 3">
            <a:extLst>
              <a:ext uri="{FF2B5EF4-FFF2-40B4-BE49-F238E27FC236}">
                <a16:creationId xmlns:a16="http://schemas.microsoft.com/office/drawing/2014/main" id="{9A6ACF9C-B1F4-9BF4-5B63-817B0DA80CF4}"/>
              </a:ext>
            </a:extLst>
          </p:cNvPr>
          <p:cNvSpPr txBox="1">
            <a:spLocks/>
          </p:cNvSpPr>
          <p:nvPr/>
        </p:nvSpPr>
        <p:spPr>
          <a:xfrm>
            <a:off x="2676935" y="3064482"/>
            <a:ext cx="802184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Rage</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over the fact that you are likely tasked with coming up with solutions to a problem you didn’t create, that some members of society has tried to prevent you from knowing and owning your power to enable change, to witnessing multiple forms of injustice</a:t>
            </a:r>
          </a:p>
          <a:p>
            <a:pPr marL="0" lv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Sadness</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from loss, anticipated loss, witnessing suffering, and the emotional processing taking place in your body</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D023871-954C-1254-C9E1-41B7EAB74AF8}"/>
              </a:ext>
            </a:extLst>
          </p:cNvPr>
          <p:cNvCxnSpPr>
            <a:cxnSpLocks/>
          </p:cNvCxnSpPr>
          <p:nvPr/>
        </p:nvCxnSpPr>
        <p:spPr>
          <a:xfrm>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BFC20C4-B941-12D2-8142-3CC8A3C504E9}"/>
              </a:ext>
            </a:extLst>
          </p:cNvPr>
          <p:cNvCxnSpPr>
            <a:cxnSpLocks/>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27DAFD6C-8C99-E0F8-3938-BBC589F11D73}"/>
              </a:ext>
            </a:extLst>
          </p:cNvPr>
          <p:cNvSpPr txBox="1">
            <a:spLocks/>
          </p:cNvSpPr>
          <p:nvPr/>
        </p:nvSpPr>
        <p:spPr>
          <a:xfrm>
            <a:off x="0" y="1065103"/>
            <a:ext cx="100763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large, you may feel a wide range of emotions like</a:t>
            </a:r>
          </a:p>
        </p:txBody>
      </p:sp>
      <p:sp>
        <p:nvSpPr>
          <p:cNvPr id="16" name="TextBox 15">
            <a:extLst>
              <a:ext uri="{FF2B5EF4-FFF2-40B4-BE49-F238E27FC236}">
                <a16:creationId xmlns:a16="http://schemas.microsoft.com/office/drawing/2014/main" id="{53AE9C84-41B6-E496-470D-95ECA6E3C116}"/>
              </a:ext>
            </a:extLst>
          </p:cNvPr>
          <p:cNvSpPr txBox="1"/>
          <p:nvPr/>
        </p:nvSpPr>
        <p:spPr>
          <a:xfrm>
            <a:off x="795641" y="1860364"/>
            <a:ext cx="6104964" cy="492443"/>
          </a:xfrm>
          <a:prstGeom prst="rect">
            <a:avLst/>
          </a:prstGeom>
          <a:noFill/>
        </p:spPr>
        <p:txBody>
          <a:bodyPr wrap="square">
            <a:spAutoFit/>
          </a:bodyPr>
          <a:lstStyle/>
          <a:p>
            <a:r>
              <a:rPr lang="en-US" sz="2600" dirty="0">
                <a:solidFill>
                  <a:schemeClr val="bg1"/>
                </a:solidFill>
              </a:rPr>
              <a:t>(but not limited to):</a:t>
            </a:r>
          </a:p>
        </p:txBody>
      </p:sp>
      <p:grpSp>
        <p:nvGrpSpPr>
          <p:cNvPr id="17" name="Group 16">
            <a:extLst>
              <a:ext uri="{FF2B5EF4-FFF2-40B4-BE49-F238E27FC236}">
                <a16:creationId xmlns:a16="http://schemas.microsoft.com/office/drawing/2014/main" id="{A8192301-A800-2ABC-5AAB-D27CDC686E52}"/>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177246BE-09D5-28D4-B03D-C22C0B608D8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F45061E3-B0F8-C8BA-28FA-61A7EAEB86F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32" name="Straight Connector 31">
            <a:extLst>
              <a:ext uri="{FF2B5EF4-FFF2-40B4-BE49-F238E27FC236}">
                <a16:creationId xmlns:a16="http://schemas.microsoft.com/office/drawing/2014/main" id="{14619D8C-FF5A-00AA-34CD-C2F3AFC0969E}"/>
              </a:ext>
            </a:extLst>
          </p:cNvPr>
          <p:cNvCxnSpPr>
            <a:cxnSpLocks/>
          </p:cNvCxnSpPr>
          <p:nvPr/>
        </p:nvCxnSpPr>
        <p:spPr>
          <a:xfrm flipH="1">
            <a:off x="876453" y="4892139"/>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A3FA31D8-CD46-CFAB-3002-E8787A0D65EB}"/>
              </a:ext>
            </a:extLst>
          </p:cNvPr>
          <p:cNvGrpSpPr/>
          <p:nvPr/>
        </p:nvGrpSpPr>
        <p:grpSpPr>
          <a:xfrm>
            <a:off x="993499" y="4545548"/>
            <a:ext cx="1420700" cy="893966"/>
            <a:chOff x="5728181" y="1253145"/>
            <a:chExt cx="1546707" cy="973255"/>
          </a:xfrm>
        </p:grpSpPr>
        <p:sp>
          <p:nvSpPr>
            <p:cNvPr id="34" name="Oval 33">
              <a:extLst>
                <a:ext uri="{FF2B5EF4-FFF2-40B4-BE49-F238E27FC236}">
                  <a16:creationId xmlns:a16="http://schemas.microsoft.com/office/drawing/2014/main" id="{858282FB-63B4-DB2D-6B5B-75DB3AE347F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FF5977D1-FE20-8DBD-16AA-A7956E5E0F0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370157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1" y="301765"/>
            <a:ext cx="1027355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As you work through this module and the guide at </a:t>
            </a:r>
          </a:p>
        </p:txBody>
      </p:sp>
      <p:sp>
        <p:nvSpPr>
          <p:cNvPr id="2" name="Text Placeholder 3">
            <a:extLst>
              <a:ext uri="{FF2B5EF4-FFF2-40B4-BE49-F238E27FC236}">
                <a16:creationId xmlns:a16="http://schemas.microsoft.com/office/drawing/2014/main" id="{6F7187D5-9937-E51D-E886-BA6B09C4B361}"/>
              </a:ext>
            </a:extLst>
          </p:cNvPr>
          <p:cNvSpPr txBox="1">
            <a:spLocks/>
          </p:cNvSpPr>
          <p:nvPr/>
        </p:nvSpPr>
        <p:spPr>
          <a:xfrm>
            <a:off x="2676935" y="3064482"/>
            <a:ext cx="8197679"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Guilt or shame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from feelings over not doing enough, not living aligned with your values, or survivor’s guilt (these are normal feelings and also experienced by many authors of this text)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Frustration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because your family, friends or community do not engage as deeply as you do in climate action or feeling like what you do isn’t enough</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Relief</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from being seen, heard, and cared for (hopefully)</a:t>
            </a:r>
          </a:p>
          <a:p>
            <a:pPr marL="0" lv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881475" y="2461341"/>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356DA90-FE04-D141-E3E5-BAA26D05E2C3}"/>
              </a:ext>
            </a:extLst>
          </p:cNvPr>
          <p:cNvCxnSpPr>
            <a:cxnSpLocks/>
          </p:cNvCxnSpPr>
          <p:nvPr/>
        </p:nvCxnSpPr>
        <p:spPr>
          <a:xfrm flipH="1">
            <a:off x="853024" y="2964450"/>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16768F15-77E8-35C3-3E4F-36D29E25D6DB}"/>
              </a:ext>
            </a:extLst>
          </p:cNvPr>
          <p:cNvSpPr txBox="1">
            <a:spLocks/>
          </p:cNvSpPr>
          <p:nvPr/>
        </p:nvSpPr>
        <p:spPr>
          <a:xfrm>
            <a:off x="0" y="1065103"/>
            <a:ext cx="100763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large, you may feel a wide range of emotions like</a:t>
            </a:r>
          </a:p>
        </p:txBody>
      </p:sp>
      <p:sp>
        <p:nvSpPr>
          <p:cNvPr id="16" name="TextBox 15">
            <a:extLst>
              <a:ext uri="{FF2B5EF4-FFF2-40B4-BE49-F238E27FC236}">
                <a16:creationId xmlns:a16="http://schemas.microsoft.com/office/drawing/2014/main" id="{E64FAF5E-B0AB-EAAA-29BB-BBA4718CE233}"/>
              </a:ext>
            </a:extLst>
          </p:cNvPr>
          <p:cNvSpPr txBox="1"/>
          <p:nvPr/>
        </p:nvSpPr>
        <p:spPr>
          <a:xfrm>
            <a:off x="795641" y="1860364"/>
            <a:ext cx="6104964" cy="492443"/>
          </a:xfrm>
          <a:prstGeom prst="rect">
            <a:avLst/>
          </a:prstGeom>
          <a:noFill/>
        </p:spPr>
        <p:txBody>
          <a:bodyPr wrap="square">
            <a:spAutoFit/>
          </a:bodyPr>
          <a:lstStyle/>
          <a:p>
            <a:r>
              <a:rPr lang="en-US" sz="2600" dirty="0">
                <a:solidFill>
                  <a:schemeClr val="bg1"/>
                </a:solidFill>
              </a:rPr>
              <a:t>(but not limited to):</a:t>
            </a:r>
          </a:p>
        </p:txBody>
      </p:sp>
      <p:grpSp>
        <p:nvGrpSpPr>
          <p:cNvPr id="17" name="Group 16">
            <a:extLst>
              <a:ext uri="{FF2B5EF4-FFF2-40B4-BE49-F238E27FC236}">
                <a16:creationId xmlns:a16="http://schemas.microsoft.com/office/drawing/2014/main" id="{B3619BD7-7873-B7C6-FE3E-B6926DBCA9D7}"/>
              </a:ext>
            </a:extLst>
          </p:cNvPr>
          <p:cNvGrpSpPr/>
          <p:nvPr/>
        </p:nvGrpSpPr>
        <p:grpSpPr>
          <a:xfrm>
            <a:off x="970070" y="2617859"/>
            <a:ext cx="1420700" cy="893966"/>
            <a:chOff x="5728181" y="1253145"/>
            <a:chExt cx="1546707" cy="973255"/>
          </a:xfrm>
        </p:grpSpPr>
        <p:sp>
          <p:nvSpPr>
            <p:cNvPr id="18" name="Oval 17">
              <a:extLst>
                <a:ext uri="{FF2B5EF4-FFF2-40B4-BE49-F238E27FC236}">
                  <a16:creationId xmlns:a16="http://schemas.microsoft.com/office/drawing/2014/main" id="{72844A19-DA18-9B1B-4282-D7BAB552190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9E7134CA-76AC-F376-6DA2-E01EB2D2E7CC}"/>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cxnSp>
        <p:nvCxnSpPr>
          <p:cNvPr id="32" name="Straight Connector 31">
            <a:extLst>
              <a:ext uri="{FF2B5EF4-FFF2-40B4-BE49-F238E27FC236}">
                <a16:creationId xmlns:a16="http://schemas.microsoft.com/office/drawing/2014/main" id="{350EF312-A28D-A72D-625F-C98233CEAC7E}"/>
              </a:ext>
            </a:extLst>
          </p:cNvPr>
          <p:cNvCxnSpPr>
            <a:cxnSpLocks/>
          </p:cNvCxnSpPr>
          <p:nvPr/>
        </p:nvCxnSpPr>
        <p:spPr>
          <a:xfrm flipH="1">
            <a:off x="859681" y="4254201"/>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7D73B71-CA69-4234-CE36-B36092EBDAA6}"/>
              </a:ext>
            </a:extLst>
          </p:cNvPr>
          <p:cNvGrpSpPr/>
          <p:nvPr/>
        </p:nvGrpSpPr>
        <p:grpSpPr>
          <a:xfrm>
            <a:off x="976727" y="3907610"/>
            <a:ext cx="1420700" cy="893966"/>
            <a:chOff x="5728181" y="1253145"/>
            <a:chExt cx="1546707" cy="973255"/>
          </a:xfrm>
        </p:grpSpPr>
        <p:sp>
          <p:nvSpPr>
            <p:cNvPr id="34" name="Oval 33">
              <a:extLst>
                <a:ext uri="{FF2B5EF4-FFF2-40B4-BE49-F238E27FC236}">
                  <a16:creationId xmlns:a16="http://schemas.microsoft.com/office/drawing/2014/main" id="{DAFA232D-9BFB-CD08-1708-732ECD7C103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7ED04879-3163-0B0C-59E7-21EA4672F82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cxnSp>
        <p:nvCxnSpPr>
          <p:cNvPr id="5" name="Straight Connector 4">
            <a:extLst>
              <a:ext uri="{FF2B5EF4-FFF2-40B4-BE49-F238E27FC236}">
                <a16:creationId xmlns:a16="http://schemas.microsoft.com/office/drawing/2014/main" id="{3E4A1A0E-12A6-2D29-4C17-25694C65A047}"/>
              </a:ext>
            </a:extLst>
          </p:cNvPr>
          <p:cNvCxnSpPr>
            <a:cxnSpLocks/>
          </p:cNvCxnSpPr>
          <p:nvPr/>
        </p:nvCxnSpPr>
        <p:spPr>
          <a:xfrm flipH="1">
            <a:off x="853024" y="5522877"/>
            <a:ext cx="1019160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3756B14-0146-B13E-C1B7-41D57DC555E2}"/>
              </a:ext>
            </a:extLst>
          </p:cNvPr>
          <p:cNvGrpSpPr/>
          <p:nvPr/>
        </p:nvGrpSpPr>
        <p:grpSpPr>
          <a:xfrm>
            <a:off x="970070" y="5176286"/>
            <a:ext cx="1420700" cy="893966"/>
            <a:chOff x="5728181" y="1253145"/>
            <a:chExt cx="1546707" cy="973255"/>
          </a:xfrm>
        </p:grpSpPr>
        <p:sp>
          <p:nvSpPr>
            <p:cNvPr id="7" name="Oval 6">
              <a:extLst>
                <a:ext uri="{FF2B5EF4-FFF2-40B4-BE49-F238E27FC236}">
                  <a16:creationId xmlns:a16="http://schemas.microsoft.com/office/drawing/2014/main" id="{9BA97323-4511-C52E-4BF5-6CF6C43A39A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C2D949EA-7FEE-C42C-8612-3BF3E579388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516064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534735" y="2461341"/>
            <a:ext cx="1050989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301765"/>
            <a:ext cx="1027355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As you work through this module and the guide at </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473937" y="3093745"/>
            <a:ext cx="8753908"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Guilt or shame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from feelings over not doing enough, not living aligned with your values, or survivor’s guilt (these are normal feelings and also experienced by many authors of this text)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Frustration</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because your family, friends or community do not engage as deeply as you do in climate action or feeling like what you do isn’t enough</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Relief</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 from being seen, heard, and cared for (hopefully)</a:t>
            </a:r>
          </a:p>
          <a:p>
            <a:pPr marL="0" lv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DE922E11-7174-FC03-F544-8684EA3BCD9F}"/>
              </a:ext>
            </a:extLst>
          </p:cNvPr>
          <p:cNvCxnSpPr>
            <a:cxnSpLocks/>
          </p:cNvCxnSpPr>
          <p:nvPr/>
        </p:nvCxnSpPr>
        <p:spPr>
          <a:xfrm>
            <a:off x="908762" y="2971656"/>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236789" y="2913794"/>
            <a:ext cx="980784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4" name="Google Shape;145;p2">
            <a:extLst>
              <a:ext uri="{FF2B5EF4-FFF2-40B4-BE49-F238E27FC236}">
                <a16:creationId xmlns:a16="http://schemas.microsoft.com/office/drawing/2014/main" id="{A2030996-A040-B60C-FDB3-76315BC94821}"/>
              </a:ext>
            </a:extLst>
          </p:cNvPr>
          <p:cNvSpPr txBox="1">
            <a:spLocks/>
          </p:cNvSpPr>
          <p:nvPr/>
        </p:nvSpPr>
        <p:spPr>
          <a:xfrm>
            <a:off x="0" y="1065103"/>
            <a:ext cx="100763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large, you may feel a wide range of emotions like</a:t>
            </a:r>
          </a:p>
        </p:txBody>
      </p:sp>
      <p:sp>
        <p:nvSpPr>
          <p:cNvPr id="16" name="TextBox 15">
            <a:extLst>
              <a:ext uri="{FF2B5EF4-FFF2-40B4-BE49-F238E27FC236}">
                <a16:creationId xmlns:a16="http://schemas.microsoft.com/office/drawing/2014/main" id="{ED376B1E-712D-54FE-087F-B9861F86E383}"/>
              </a:ext>
            </a:extLst>
          </p:cNvPr>
          <p:cNvSpPr txBox="1"/>
          <p:nvPr/>
        </p:nvSpPr>
        <p:spPr>
          <a:xfrm>
            <a:off x="795641" y="1860364"/>
            <a:ext cx="6104964" cy="492443"/>
          </a:xfrm>
          <a:prstGeom prst="rect">
            <a:avLst/>
          </a:prstGeom>
          <a:noFill/>
        </p:spPr>
        <p:txBody>
          <a:bodyPr wrap="square">
            <a:spAutoFit/>
          </a:bodyPr>
          <a:lstStyle/>
          <a:p>
            <a:r>
              <a:rPr lang="en-US" sz="2600" dirty="0">
                <a:solidFill>
                  <a:schemeClr val="bg1"/>
                </a:solidFill>
              </a:rPr>
              <a:t>(but not limited to):</a:t>
            </a:r>
          </a:p>
        </p:txBody>
      </p:sp>
      <p:grpSp>
        <p:nvGrpSpPr>
          <p:cNvPr id="17" name="Group 16">
            <a:extLst>
              <a:ext uri="{FF2B5EF4-FFF2-40B4-BE49-F238E27FC236}">
                <a16:creationId xmlns:a16="http://schemas.microsoft.com/office/drawing/2014/main" id="{A42CC8FE-3FD3-BEFF-F0C2-F3E91685ABAD}"/>
              </a:ext>
            </a:extLst>
          </p:cNvPr>
          <p:cNvGrpSpPr/>
          <p:nvPr/>
        </p:nvGrpSpPr>
        <p:grpSpPr>
          <a:xfrm>
            <a:off x="274848" y="2608092"/>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24" name="Straight Connector 23">
            <a:extLst>
              <a:ext uri="{FF2B5EF4-FFF2-40B4-BE49-F238E27FC236}">
                <a16:creationId xmlns:a16="http://schemas.microsoft.com/office/drawing/2014/main" id="{99AC50ED-143F-0BA8-BBD3-EBCFC4047DB0}"/>
              </a:ext>
            </a:extLst>
          </p:cNvPr>
          <p:cNvCxnSpPr>
            <a:cxnSpLocks/>
          </p:cNvCxnSpPr>
          <p:nvPr/>
        </p:nvCxnSpPr>
        <p:spPr>
          <a:xfrm flipH="1">
            <a:off x="1220343" y="4653236"/>
            <a:ext cx="980784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FEACA9E0-D5E0-3C28-47A2-043BEFFB63F1}"/>
              </a:ext>
            </a:extLst>
          </p:cNvPr>
          <p:cNvGrpSpPr/>
          <p:nvPr/>
        </p:nvGrpSpPr>
        <p:grpSpPr>
          <a:xfrm>
            <a:off x="258402" y="4347534"/>
            <a:ext cx="1420700" cy="893966"/>
            <a:chOff x="5728181" y="1253145"/>
            <a:chExt cx="1546707" cy="973255"/>
          </a:xfrm>
        </p:grpSpPr>
        <p:sp>
          <p:nvSpPr>
            <p:cNvPr id="28" name="Oval 27">
              <a:extLst>
                <a:ext uri="{FF2B5EF4-FFF2-40B4-BE49-F238E27FC236}">
                  <a16:creationId xmlns:a16="http://schemas.microsoft.com/office/drawing/2014/main" id="{75D30B0D-48D8-E2CC-2ED2-7B16FF94C1C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a:extLst>
                <a:ext uri="{FF2B5EF4-FFF2-40B4-BE49-F238E27FC236}">
                  <a16:creationId xmlns:a16="http://schemas.microsoft.com/office/drawing/2014/main" id="{570C0FC3-67C0-95B3-1EF6-AD36746F1C36}"/>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77250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CF98-4343-9632-9AB9-67DABC2B39E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4328A5A-CE60-4DB2-298B-0F319C23316B}"/>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3B98633E-4AD4-0793-A822-7BC73BA78FB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3270A4-5FDE-3F56-340B-680679E3D8AA}"/>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D426B1B-A582-0275-A8DC-B07CB3E435B7}"/>
              </a:ext>
            </a:extLst>
          </p:cNvPr>
          <p:cNvSpPr txBox="1">
            <a:spLocks/>
          </p:cNvSpPr>
          <p:nvPr/>
        </p:nvSpPr>
        <p:spPr>
          <a:xfrm>
            <a:off x="783664" y="3205354"/>
            <a:ext cx="8509000" cy="3168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Whether or not it’s so strong as to be considered a disabling one. In this guide you will find healthy alternatives to stuffing or ignoring or avoiding these feelings generally categorized as “negative”. </a:t>
            </a:r>
          </a:p>
          <a:p>
            <a:pPr marL="0" indent="0">
              <a:lnSpc>
                <a:spcPts val="22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By facing the anxiety, grief and fear head-on and accepting these parts of yourself, you are getting right with reality as it is today and laying a strong foundation for taking contrary action. Collective actions can build toward the kinds of futures we want and the kinds of communities we want to be a part of.</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D97E5024-F532-3634-05DE-E26CA158CCA1}"/>
              </a:ext>
            </a:extLst>
          </p:cNvPr>
          <p:cNvSpPr txBox="1">
            <a:spLocks/>
          </p:cNvSpPr>
          <p:nvPr/>
        </p:nvSpPr>
        <p:spPr>
          <a:xfrm>
            <a:off x="-3" y="548248"/>
            <a:ext cx="89281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The following modules can serve as an fear</a:t>
            </a:r>
          </a:p>
        </p:txBody>
      </p:sp>
      <p:sp>
        <p:nvSpPr>
          <p:cNvPr id="6" name="Google Shape;145;p2">
            <a:extLst>
              <a:ext uri="{FF2B5EF4-FFF2-40B4-BE49-F238E27FC236}">
                <a16:creationId xmlns:a16="http://schemas.microsoft.com/office/drawing/2014/main" id="{2DDD3D1E-22D2-8E20-99BE-370B4765D9A0}"/>
              </a:ext>
            </a:extLst>
          </p:cNvPr>
          <p:cNvSpPr txBox="1">
            <a:spLocks/>
          </p:cNvSpPr>
          <p:nvPr/>
        </p:nvSpPr>
        <p:spPr>
          <a:xfrm>
            <a:off x="-4" y="1272830"/>
            <a:ext cx="7153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antidote to anxiety, grief and fear</a:t>
            </a:r>
          </a:p>
        </p:txBody>
      </p:sp>
    </p:spTree>
    <p:extLst>
      <p:ext uri="{BB962C8B-B14F-4D97-AF65-F5344CB8AC3E}">
        <p14:creationId xmlns:p14="http://schemas.microsoft.com/office/powerpoint/2010/main" val="189819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F894-70E3-8887-36A7-18F7BA17205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8D7E58B-B837-B401-EF18-E3F6F3A69B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ECC60ADB-A9F9-4A99-8106-7502BF8BA7D6}"/>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8239C4A-AEA5-D126-99CD-37FC0B1B4EE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AB8F3FFE-0802-7B2E-1D4B-CB980BE7DEC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81495BAF-513B-CEF3-A8A2-FABE34F1EF1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313D-9B6A-1A94-7395-E5C9C385F8FC}"/>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CD0D5FE-282D-E030-CACA-2239E01053A1}"/>
              </a:ext>
            </a:extLst>
          </p:cNvPr>
          <p:cNvSpPr/>
          <p:nvPr/>
        </p:nvSpPr>
        <p:spPr>
          <a:xfrm>
            <a:off x="5005814" y="2581516"/>
            <a:ext cx="633428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3C74D9B-75B7-8769-4EDB-1F7802D4B4E3}"/>
              </a:ext>
            </a:extLst>
          </p:cNvPr>
          <p:cNvSpPr txBox="1"/>
          <p:nvPr/>
        </p:nvSpPr>
        <p:spPr>
          <a:xfrm>
            <a:off x="5057676" y="2598003"/>
            <a:ext cx="6282425"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Strategies for coping</a:t>
            </a:r>
          </a:p>
        </p:txBody>
      </p:sp>
      <p:pic>
        <p:nvPicPr>
          <p:cNvPr id="29" name="Picture 28">
            <a:extLst>
              <a:ext uri="{FF2B5EF4-FFF2-40B4-BE49-F238E27FC236}">
                <a16:creationId xmlns:a16="http://schemas.microsoft.com/office/drawing/2014/main" id="{11CF036D-7A3A-90F8-7DDA-F249CE0B0CD4}"/>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5AC8CAC0-4204-5EEA-1D2F-480675135E78}"/>
              </a:ext>
            </a:extLst>
          </p:cNvPr>
          <p:cNvSpPr/>
          <p:nvPr/>
        </p:nvSpPr>
        <p:spPr>
          <a:xfrm>
            <a:off x="5128014" y="3542099"/>
            <a:ext cx="619647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C62A6154-7D7B-6EF4-E9E6-B4555908D537}"/>
              </a:ext>
            </a:extLst>
          </p:cNvPr>
          <p:cNvSpPr txBox="1"/>
          <p:nvPr/>
        </p:nvSpPr>
        <p:spPr>
          <a:xfrm>
            <a:off x="5179876" y="3558586"/>
            <a:ext cx="6373668"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with climate anxiety </a:t>
            </a:r>
          </a:p>
        </p:txBody>
      </p:sp>
    </p:spTree>
    <p:extLst>
      <p:ext uri="{BB962C8B-B14F-4D97-AF65-F5344CB8AC3E}">
        <p14:creationId xmlns:p14="http://schemas.microsoft.com/office/powerpoint/2010/main" val="3590329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A2EB4-9A43-7FC1-1085-BE2CFDB1A59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808F779-7109-627C-1C07-94A1B4724C25}"/>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11" name="Google Shape;133;p1">
            <a:extLst>
              <a:ext uri="{FF2B5EF4-FFF2-40B4-BE49-F238E27FC236}">
                <a16:creationId xmlns:a16="http://schemas.microsoft.com/office/drawing/2014/main" id="{D63B6F51-D5C7-18C4-32BA-2B0AED3CFA51}"/>
              </a:ext>
            </a:extLst>
          </p:cNvPr>
          <p:cNvSpPr/>
          <p:nvPr/>
        </p:nvSpPr>
        <p:spPr>
          <a:xfrm rot="5400000">
            <a:off x="-1169380" y="1169378"/>
            <a:ext cx="6858003" cy="4519248"/>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4F1AE33-2F90-566E-99F4-3DEB4C6174F4}"/>
              </a:ext>
            </a:extLst>
          </p:cNvPr>
          <p:cNvSpPr>
            <a:spLocks noChangeAspect="1"/>
          </p:cNvSpPr>
          <p:nvPr/>
        </p:nvSpPr>
        <p:spPr>
          <a:xfrm rot="10800000">
            <a:off x="44420" y="3676235"/>
            <a:ext cx="4474826" cy="3204000"/>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F4372009-6152-5B5F-2F1C-79CB08E8102C}"/>
              </a:ext>
            </a:extLst>
          </p:cNvPr>
          <p:cNvSpPr txBox="1">
            <a:spLocks/>
          </p:cNvSpPr>
          <p:nvPr/>
        </p:nvSpPr>
        <p:spPr>
          <a:xfrm>
            <a:off x="-29307" y="620338"/>
            <a:ext cx="42258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Strategies for</a:t>
            </a:r>
          </a:p>
        </p:txBody>
      </p:sp>
      <p:sp>
        <p:nvSpPr>
          <p:cNvPr id="16" name="Text Placeholder 3">
            <a:extLst>
              <a:ext uri="{FF2B5EF4-FFF2-40B4-BE49-F238E27FC236}">
                <a16:creationId xmlns:a16="http://schemas.microsoft.com/office/drawing/2014/main" id="{3219DAB7-3599-8FE7-BC8C-258213A5F700}"/>
              </a:ext>
            </a:extLst>
          </p:cNvPr>
          <p:cNvSpPr txBox="1">
            <a:spLocks/>
          </p:cNvSpPr>
          <p:nvPr/>
        </p:nvSpPr>
        <p:spPr>
          <a:xfrm>
            <a:off x="5632546" y="725132"/>
            <a:ext cx="5938134"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Clr>
                <a:srgbClr val="E6C8C7"/>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Emotion-oriented strategies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such as developing emotional awareness, accepting and</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validating feelings, and practicing relaxation and mindfulness techniques.</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Clr>
                <a:srgbClr val="E6C8C7"/>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Strategies focused on social and community support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such as building peer support</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networks, participating in communities addressing climate change, and seeking support</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from mental health professionals.</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Clr>
                <a:srgbClr val="E6C8C7"/>
              </a:buClr>
              <a:buNone/>
            </a:pP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Action-oriented strategies</a:t>
            </a: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such as engaging in climate activism, participating in</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individual and community-level climate change mitigation actions, and developing a</a:t>
            </a:r>
          </a:p>
          <a:p>
            <a:pPr marL="0" indent="0">
              <a:lnSpc>
                <a:spcPts val="2300"/>
              </a:lnSpc>
              <a:spcBef>
                <a:spcPts val="0"/>
              </a:spcBef>
              <a:buClr>
                <a:srgbClr val="E6C8C7"/>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sense of agency and empowerment.</a:t>
            </a:r>
          </a:p>
          <a:p>
            <a:pPr marL="0" indent="0">
              <a:lnSpc>
                <a:spcPts val="2300"/>
              </a:lnSpc>
              <a:spcBef>
                <a:spcPts val="0"/>
              </a:spcBef>
              <a:buClr>
                <a:srgbClr val="E6C8C7"/>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r>
              <a:rPr lang="en-IE" sz="2300" i="1" dirty="0">
                <a:solidFill>
                  <a:srgbClr val="404040"/>
                </a:solidFill>
                <a:latin typeface="Calibri" panose="020F0502020204030204" pitchFamily="34" charset="0"/>
                <a:ea typeface="Calibri" panose="020F0502020204030204" pitchFamily="34" charset="0"/>
                <a:cs typeface="Calibri" panose="020F0502020204030204" pitchFamily="34" charset="0"/>
              </a:rPr>
              <a:t>In this guide, we’ll explore what these strategies look like in the form of concrete activities and practices.</a:t>
            </a:r>
          </a:p>
          <a:p>
            <a:pPr marL="0" indent="0">
              <a:lnSpc>
                <a:spcPts val="2300"/>
              </a:lnSpc>
              <a:spcBef>
                <a:spcPts val="0"/>
              </a:spcBef>
              <a:buClr>
                <a:srgbClr val="E6C8C7"/>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Clr>
                <a:srgbClr val="E6C8C7"/>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6A44DC0B-B4AC-8343-F28E-5DE4A6D09270}"/>
              </a:ext>
            </a:extLst>
          </p:cNvPr>
          <p:cNvCxnSpPr>
            <a:cxnSpLocks/>
          </p:cNvCxnSpPr>
          <p:nvPr/>
        </p:nvCxnSpPr>
        <p:spPr>
          <a:xfrm flipH="1">
            <a:off x="4513954" y="512976"/>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3F52D53E-5D97-D2C3-FB2E-089DEA8C0B0A}"/>
              </a:ext>
            </a:extLst>
          </p:cNvPr>
          <p:cNvGrpSpPr/>
          <p:nvPr/>
        </p:nvGrpSpPr>
        <p:grpSpPr>
          <a:xfrm>
            <a:off x="4431895" y="159014"/>
            <a:ext cx="1420700" cy="893966"/>
            <a:chOff x="5728181" y="1253145"/>
            <a:chExt cx="1546707" cy="973255"/>
          </a:xfrm>
        </p:grpSpPr>
        <p:sp>
          <p:nvSpPr>
            <p:cNvPr id="22" name="Oval 21">
              <a:extLst>
                <a:ext uri="{FF2B5EF4-FFF2-40B4-BE49-F238E27FC236}">
                  <a16:creationId xmlns:a16="http://schemas.microsoft.com/office/drawing/2014/main" id="{80E8356D-B36C-2F1B-1AC1-04710F91932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3">
              <a:extLst>
                <a:ext uri="{FF2B5EF4-FFF2-40B4-BE49-F238E27FC236}">
                  <a16:creationId xmlns:a16="http://schemas.microsoft.com/office/drawing/2014/main" id="{75047A60-8A69-A012-82F8-0A39134CF00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29" name="Text Placeholder 3">
            <a:extLst>
              <a:ext uri="{FF2B5EF4-FFF2-40B4-BE49-F238E27FC236}">
                <a16:creationId xmlns:a16="http://schemas.microsoft.com/office/drawing/2014/main" id="{98ABB17E-FF15-2145-4FD0-60775AE02CC0}"/>
              </a:ext>
            </a:extLst>
          </p:cNvPr>
          <p:cNvSpPr txBox="1">
            <a:spLocks/>
          </p:cNvSpPr>
          <p:nvPr/>
        </p:nvSpPr>
        <p:spPr>
          <a:xfrm>
            <a:off x="536048" y="3172029"/>
            <a:ext cx="323670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The main strategies for coping with climate anxiety can be grouped into three broad</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categories:</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370ADBCB-8DED-A2B8-1691-3693CA2FA71F}"/>
              </a:ext>
            </a:extLst>
          </p:cNvPr>
          <p:cNvSpPr txBox="1">
            <a:spLocks/>
          </p:cNvSpPr>
          <p:nvPr/>
        </p:nvSpPr>
        <p:spPr>
          <a:xfrm>
            <a:off x="-29307" y="1368943"/>
            <a:ext cx="380205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for coping with</a:t>
            </a:r>
          </a:p>
        </p:txBody>
      </p:sp>
      <p:sp>
        <p:nvSpPr>
          <p:cNvPr id="3" name="Google Shape;145;p2">
            <a:extLst>
              <a:ext uri="{FF2B5EF4-FFF2-40B4-BE49-F238E27FC236}">
                <a16:creationId xmlns:a16="http://schemas.microsoft.com/office/drawing/2014/main" id="{C1592981-775D-6032-1B61-AD9643068AFD}"/>
              </a:ext>
            </a:extLst>
          </p:cNvPr>
          <p:cNvSpPr txBox="1">
            <a:spLocks/>
          </p:cNvSpPr>
          <p:nvPr/>
        </p:nvSpPr>
        <p:spPr>
          <a:xfrm>
            <a:off x="-29307" y="2117549"/>
            <a:ext cx="37330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climate anxiety </a:t>
            </a:r>
          </a:p>
        </p:txBody>
      </p:sp>
      <p:cxnSp>
        <p:nvCxnSpPr>
          <p:cNvPr id="5" name="Straight Connector 4">
            <a:extLst>
              <a:ext uri="{FF2B5EF4-FFF2-40B4-BE49-F238E27FC236}">
                <a16:creationId xmlns:a16="http://schemas.microsoft.com/office/drawing/2014/main" id="{9AA92EAA-0747-2C91-FBC7-BE2349D4EDFF}"/>
              </a:ext>
            </a:extLst>
          </p:cNvPr>
          <p:cNvCxnSpPr>
            <a:cxnSpLocks/>
          </p:cNvCxnSpPr>
          <p:nvPr/>
        </p:nvCxnSpPr>
        <p:spPr>
          <a:xfrm flipH="1">
            <a:off x="4513954" y="5624238"/>
            <a:ext cx="7297616"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2BFCDDA-4D20-CE4F-FC61-63AA7C22ECFA}"/>
              </a:ext>
            </a:extLst>
          </p:cNvPr>
          <p:cNvCxnSpPr>
            <a:cxnSpLocks/>
          </p:cNvCxnSpPr>
          <p:nvPr/>
        </p:nvCxnSpPr>
        <p:spPr>
          <a:xfrm flipH="1">
            <a:off x="4508266" y="2076563"/>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5A2ADFB-F627-50AB-3DD7-AF8DF3820522}"/>
              </a:ext>
            </a:extLst>
          </p:cNvPr>
          <p:cNvGrpSpPr/>
          <p:nvPr/>
        </p:nvGrpSpPr>
        <p:grpSpPr>
          <a:xfrm>
            <a:off x="4426207" y="1722601"/>
            <a:ext cx="1420700" cy="893966"/>
            <a:chOff x="5728181" y="1253145"/>
            <a:chExt cx="1546707" cy="973255"/>
          </a:xfrm>
        </p:grpSpPr>
        <p:sp>
          <p:nvSpPr>
            <p:cNvPr id="9" name="Oval 8">
              <a:extLst>
                <a:ext uri="{FF2B5EF4-FFF2-40B4-BE49-F238E27FC236}">
                  <a16:creationId xmlns:a16="http://schemas.microsoft.com/office/drawing/2014/main" id="{FBD63353-5FE7-09E1-8CC4-09AD4E794C5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6D821FB3-1282-5930-4E52-20BCF70EA3E8}"/>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cxnSp>
        <p:nvCxnSpPr>
          <p:cNvPr id="12" name="Straight Connector 11">
            <a:extLst>
              <a:ext uri="{FF2B5EF4-FFF2-40B4-BE49-F238E27FC236}">
                <a16:creationId xmlns:a16="http://schemas.microsoft.com/office/drawing/2014/main" id="{36C00EDD-875E-EB04-5F2A-EB5542185B23}"/>
              </a:ext>
            </a:extLst>
          </p:cNvPr>
          <p:cNvCxnSpPr>
            <a:cxnSpLocks/>
          </p:cNvCxnSpPr>
          <p:nvPr/>
        </p:nvCxnSpPr>
        <p:spPr>
          <a:xfrm flipH="1">
            <a:off x="4508266" y="3902202"/>
            <a:ext cx="754811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7F3D113-4444-6112-F5B7-D4DDB9B2F3F8}"/>
              </a:ext>
            </a:extLst>
          </p:cNvPr>
          <p:cNvGrpSpPr/>
          <p:nvPr/>
        </p:nvGrpSpPr>
        <p:grpSpPr>
          <a:xfrm>
            <a:off x="4426207" y="3548240"/>
            <a:ext cx="1420700" cy="893966"/>
            <a:chOff x="5728181" y="1253145"/>
            <a:chExt cx="1546707" cy="973255"/>
          </a:xfrm>
        </p:grpSpPr>
        <p:sp>
          <p:nvSpPr>
            <p:cNvPr id="14" name="Oval 13">
              <a:extLst>
                <a:ext uri="{FF2B5EF4-FFF2-40B4-BE49-F238E27FC236}">
                  <a16:creationId xmlns:a16="http://schemas.microsoft.com/office/drawing/2014/main" id="{D69A37B9-A247-B7EB-846E-87F42D9615E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3">
              <a:extLst>
                <a:ext uri="{FF2B5EF4-FFF2-40B4-BE49-F238E27FC236}">
                  <a16:creationId xmlns:a16="http://schemas.microsoft.com/office/drawing/2014/main" id="{568C6FCE-D3AC-873F-B538-FD480FDD5775}"/>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4199994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F0962-D54A-89CB-D4A5-472B8D618F5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AB6037-9F99-5FBA-86EB-D5A04FC8367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12A2E63-C28F-F05C-D4D0-98B0302FEA83}"/>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205EAF6-79E2-02FA-AB45-4821AABCEB9B}"/>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2F13B07E-A859-3463-539A-6CCEECE674F4}"/>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5801A23A-51C6-89B3-B23E-62B2619A8CDC}"/>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F2C8BC-610A-7E79-4F7B-593353F32240}"/>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51BFA30-CD4C-1422-2C1F-E3405F8AFB32}"/>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BC5C7C8-3438-3355-4C16-B356F207DA3A}"/>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 activities </a:t>
            </a:r>
          </a:p>
        </p:txBody>
      </p:sp>
      <p:pic>
        <p:nvPicPr>
          <p:cNvPr id="29" name="Picture 28">
            <a:extLst>
              <a:ext uri="{FF2B5EF4-FFF2-40B4-BE49-F238E27FC236}">
                <a16:creationId xmlns:a16="http://schemas.microsoft.com/office/drawing/2014/main" id="{EEC19E3B-D63A-70E0-BEE8-58C790F76AC8}"/>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04598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3028A-61D9-47F9-87F1-F579FAE626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2D443C-EA97-5FEF-FB3C-7A328BC38324}"/>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53086CA-7801-FC0A-AD81-3D448C782DD0}"/>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82E2F8E-1452-158D-A2B4-D66CFD190EE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0BA4834-3AAF-678C-2162-A3F1E5559E9D}"/>
              </a:ext>
            </a:extLst>
          </p:cNvPr>
          <p:cNvSpPr txBox="1">
            <a:spLocks/>
          </p:cNvSpPr>
          <p:nvPr/>
        </p:nvSpPr>
        <p:spPr>
          <a:xfrm>
            <a:off x="7596554" y="3235569"/>
            <a:ext cx="3709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i="1" dirty="0">
                <a:solidFill>
                  <a:srgbClr val="404040"/>
                </a:solidFill>
                <a:latin typeface="Calibri" panose="020F0502020204030204" pitchFamily="34" charset="0"/>
                <a:ea typeface="Calibri" panose="020F0502020204030204" pitchFamily="34" charset="0"/>
                <a:cs typeface="Calibri" panose="020F0502020204030204" pitchFamily="34" charset="0"/>
              </a:rPr>
              <a:t>For this activity, you’ll be drawing a graph to map your climate anxiety throughout your life. </a:t>
            </a:r>
          </a:p>
          <a:p>
            <a:pPr marL="0" indent="0">
              <a:lnSpc>
                <a:spcPts val="2200"/>
              </a:lnSpc>
              <a:spcBef>
                <a:spcPts val="0"/>
              </a:spcBef>
              <a:buNone/>
            </a:pPr>
            <a:endParaRPr lang="sv-SE" sz="23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ADF75377-6672-CA77-D7D9-81F0BA2A69B9}"/>
              </a:ext>
            </a:extLst>
          </p:cNvPr>
          <p:cNvSpPr txBox="1">
            <a:spLocks/>
          </p:cNvSpPr>
          <p:nvPr/>
        </p:nvSpPr>
        <p:spPr>
          <a:xfrm>
            <a:off x="792279" y="3235569"/>
            <a:ext cx="606571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By mapping your climate anxiety, you are giving it a voice and a means to guide you past fear into meaningful action. The central question of this activity is, “How has your climate anxiety evolved over time?”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2D0B1808-B7CD-1BCD-752E-F05880E485C1}"/>
              </a:ext>
            </a:extLst>
          </p:cNvPr>
          <p:cNvCxnSpPr>
            <a:cxnSpLocks/>
          </p:cNvCxnSpPr>
          <p:nvPr/>
        </p:nvCxnSpPr>
        <p:spPr>
          <a:xfrm>
            <a:off x="6994056"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9743A1AD-F891-0BBE-90A6-2E6315668E34}"/>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
        <p:nvSpPr>
          <p:cNvPr id="2" name="Google Shape;145;p2">
            <a:extLst>
              <a:ext uri="{FF2B5EF4-FFF2-40B4-BE49-F238E27FC236}">
                <a16:creationId xmlns:a16="http://schemas.microsoft.com/office/drawing/2014/main" id="{C9614DFB-AB0D-94C5-F595-EADAAA2DC302}"/>
              </a:ext>
            </a:extLst>
          </p:cNvPr>
          <p:cNvSpPr txBox="1">
            <a:spLocks/>
          </p:cNvSpPr>
          <p:nvPr/>
        </p:nvSpPr>
        <p:spPr>
          <a:xfrm>
            <a:off x="-5865" y="1311182"/>
            <a:ext cx="64887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Mapping your climate anxiety </a:t>
            </a:r>
          </a:p>
        </p:txBody>
      </p:sp>
    </p:spTree>
    <p:extLst>
      <p:ext uri="{BB962C8B-B14F-4D97-AF65-F5344CB8AC3E}">
        <p14:creationId xmlns:p14="http://schemas.microsoft.com/office/powerpoint/2010/main" val="134318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5DAD7-5CB6-9741-FB12-7226488A017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BD41DC9-B711-F59E-EA3C-407FB3C32DF0}"/>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5BCA2B5-9D29-6866-FF21-3CA977A38435}"/>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AAA3BB-A264-46DD-DA7E-1D98E6C50301}"/>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34D90DC-9DF3-AE8C-1DD9-4BF6C5F26606}"/>
              </a:ext>
            </a:extLst>
          </p:cNvPr>
          <p:cNvSpPr txBox="1">
            <a:spLocks/>
          </p:cNvSpPr>
          <p:nvPr/>
        </p:nvSpPr>
        <p:spPr>
          <a:xfrm>
            <a:off x="1573102" y="2051761"/>
            <a:ext cx="101420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begin, select a value from 0 to 10 for each year of your life, quantifying the level of climate anxiety you experienced.</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10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1F8E47"/>
                </a:solidFill>
                <a:latin typeface="Calibri" panose="020F0502020204030204" pitchFamily="34" charset="0"/>
                <a:ea typeface="Calibri" panose="020F0502020204030204" pitchFamily="34" charset="0"/>
                <a:cs typeface="Calibri" panose="020F0502020204030204" pitchFamily="34" charset="0"/>
              </a:rPr>
              <a:t>Value scale:</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t>0 = you experienced no climate anxiety</a:t>
            </a:r>
            <a:b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t>5 = you were somewhat anxious</a:t>
            </a:r>
            <a:b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1F8E47"/>
                </a:solidFill>
                <a:latin typeface="Calibri" panose="020F0502020204030204" pitchFamily="34" charset="0"/>
                <a:ea typeface="Calibri" panose="020F0502020204030204" pitchFamily="34" charset="0"/>
                <a:cs typeface="Calibri" panose="020F0502020204030204" pitchFamily="34" charset="0"/>
              </a:rPr>
              <a:t>10 = you were very anxious</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This scale is just an approximation of how you felt (according to your memory), and there is no need to compare yourself to others or be nervous about writing the ’wrong’ value. We define climate anxiety very broadly, and include challenging emotions related to climate, nature, sustainability, and society in applying the term.</a:t>
            </a:r>
          </a:p>
          <a:p>
            <a:pPr marL="0" lv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lv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When you have selected the values (0-10), draw a line between your points to make the graph.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19B2F89-540B-8AF3-A310-25A2CA23B6C1}"/>
              </a:ext>
            </a:extLst>
          </p:cNvPr>
          <p:cNvSpPr txBox="1">
            <a:spLocks/>
          </p:cNvSpPr>
          <p:nvPr/>
        </p:nvSpPr>
        <p:spPr>
          <a:xfrm>
            <a:off x="-17761" y="385856"/>
            <a:ext cx="100408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 Mapping your climate anxiety </a:t>
            </a:r>
          </a:p>
        </p:txBody>
      </p:sp>
      <p:cxnSp>
        <p:nvCxnSpPr>
          <p:cNvPr id="3" name="Straight Connector 2">
            <a:extLst>
              <a:ext uri="{FF2B5EF4-FFF2-40B4-BE49-F238E27FC236}">
                <a16:creationId xmlns:a16="http://schemas.microsoft.com/office/drawing/2014/main" id="{BF2616BA-2A79-0772-04E8-2963C6F3BF5F}"/>
              </a:ext>
            </a:extLst>
          </p:cNvPr>
          <p:cNvCxnSpPr>
            <a:cxnSpLocks/>
          </p:cNvCxnSpPr>
          <p:nvPr/>
        </p:nvCxnSpPr>
        <p:spPr>
          <a:xfrm flipH="1">
            <a:off x="234459" y="1951858"/>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FEDFCB8-FAC7-3AE0-36E7-A8E4B8D97A2A}"/>
              </a:ext>
            </a:extLst>
          </p:cNvPr>
          <p:cNvGrpSpPr/>
          <p:nvPr/>
        </p:nvGrpSpPr>
        <p:grpSpPr>
          <a:xfrm>
            <a:off x="152400" y="1597896"/>
            <a:ext cx="1420700" cy="893966"/>
            <a:chOff x="5728181" y="1253145"/>
            <a:chExt cx="1546707" cy="973255"/>
          </a:xfrm>
        </p:grpSpPr>
        <p:sp>
          <p:nvSpPr>
            <p:cNvPr id="6" name="Oval 5">
              <a:extLst>
                <a:ext uri="{FF2B5EF4-FFF2-40B4-BE49-F238E27FC236}">
                  <a16:creationId xmlns:a16="http://schemas.microsoft.com/office/drawing/2014/main" id="{48C99075-687B-DEED-2CAD-9B2E23F60A2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638F5DF2-554A-4207-B225-4D1A4AF0A846}"/>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13" name="Straight Connector 12">
            <a:extLst>
              <a:ext uri="{FF2B5EF4-FFF2-40B4-BE49-F238E27FC236}">
                <a16:creationId xmlns:a16="http://schemas.microsoft.com/office/drawing/2014/main" id="{7A5D6C59-726A-71A1-7140-32138AD65521}"/>
              </a:ext>
            </a:extLst>
          </p:cNvPr>
          <p:cNvCxnSpPr>
            <a:cxnSpLocks/>
          </p:cNvCxnSpPr>
          <p:nvPr/>
        </p:nvCxnSpPr>
        <p:spPr>
          <a:xfrm flipH="1">
            <a:off x="210810" y="5711434"/>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B26FBE6-95AF-4F91-2E4D-0DBF9F4B6E88}"/>
              </a:ext>
            </a:extLst>
          </p:cNvPr>
          <p:cNvGrpSpPr/>
          <p:nvPr/>
        </p:nvGrpSpPr>
        <p:grpSpPr>
          <a:xfrm>
            <a:off x="128751" y="5357472"/>
            <a:ext cx="1420700" cy="893966"/>
            <a:chOff x="5728181" y="1253145"/>
            <a:chExt cx="1546707" cy="973255"/>
          </a:xfrm>
        </p:grpSpPr>
        <p:sp>
          <p:nvSpPr>
            <p:cNvPr id="15" name="Oval 14">
              <a:extLst>
                <a:ext uri="{FF2B5EF4-FFF2-40B4-BE49-F238E27FC236}">
                  <a16:creationId xmlns:a16="http://schemas.microsoft.com/office/drawing/2014/main" id="{3024913F-5D6B-5B87-C9F5-E6C4BFF50C23}"/>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09A51304-B11F-86B0-9DEF-F120B4BDB6A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045606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9B191-09F3-0C04-3AED-958A81F642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3BB954F-1426-01B3-DEDC-CB8F96659AEE}"/>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AD5C0627-6942-F950-16E8-BE7A3E9D798B}"/>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5AFF3E-1F23-031C-6C9D-D93302862FE9}"/>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E3D139E-52AA-ED41-4C25-C6C5B6D77557}"/>
              </a:ext>
            </a:extLst>
          </p:cNvPr>
          <p:cNvSpPr txBox="1">
            <a:spLocks/>
          </p:cNvSpPr>
          <p:nvPr/>
        </p:nvSpPr>
        <p:spPr>
          <a:xfrm>
            <a:off x="1643440" y="2333115"/>
            <a:ext cx="924143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Identify some points on your graph that you want to explore more in depth. Explain your climate anxiety level for the specified year by naming at least one emotion. </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677863" indent="-677863">
              <a:lnSpc>
                <a:spcPts val="2300"/>
              </a:lnSpc>
              <a:spcBef>
                <a:spcPts val="0"/>
              </a:spcBef>
              <a:buNone/>
            </a:pP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If your level of anxiety is high, you might name challenging emotions such as sadness, frustration, anger, despair, hopelessness, fear and worry. Describe your mental state and what brought you there. </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If your level of anxiety is low, you might name feelings such as peace, joy, belonging and togetherness. You are welcome to describe any strategies that helped you lower your anxiety level.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AB3BE6A-30C1-AE43-4173-FD7F4301D7B1}"/>
              </a:ext>
            </a:extLst>
          </p:cNvPr>
          <p:cNvSpPr txBox="1">
            <a:spLocks/>
          </p:cNvSpPr>
          <p:nvPr/>
        </p:nvSpPr>
        <p:spPr>
          <a:xfrm>
            <a:off x="-17761" y="385856"/>
            <a:ext cx="100408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 Mapping your climate anxiety </a:t>
            </a:r>
          </a:p>
        </p:txBody>
      </p:sp>
      <p:cxnSp>
        <p:nvCxnSpPr>
          <p:cNvPr id="3" name="Straight Connector 2">
            <a:extLst>
              <a:ext uri="{FF2B5EF4-FFF2-40B4-BE49-F238E27FC236}">
                <a16:creationId xmlns:a16="http://schemas.microsoft.com/office/drawing/2014/main" id="{D102A807-D26B-27DE-3620-1BD0B0CCED11}"/>
              </a:ext>
            </a:extLst>
          </p:cNvPr>
          <p:cNvCxnSpPr>
            <a:cxnSpLocks/>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94D67CA-32B6-8C3D-E71C-08E9194F66E0}"/>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A0638413-2EC9-B3F2-1F48-155478BC489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23BF30EC-BA58-4DB5-95F8-564AD2AD53B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46996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625843" y="566551"/>
            <a:ext cx="5005845" cy="1800801"/>
          </a:xfrm>
          <a:prstGeom prst="rect">
            <a:avLst/>
          </a:prstGeom>
        </p:spPr>
        <p:txBody>
          <a:bodyPr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920"/>
              </a:lnSpc>
              <a:spcBef>
                <a:spcPts val="0"/>
              </a:spcBef>
            </a:pPr>
            <a:r>
              <a:rPr lang="en-US" sz="3800" i="0"/>
              <a:t>Many of us know that climate change is causing more and bigger heat waves, droughts, and floods. </a:t>
            </a:r>
            <a:endParaRPr lang="en-US" sz="3800" i="0" dirty="0"/>
          </a:p>
        </p:txBody>
      </p:sp>
      <p:sp>
        <p:nvSpPr>
          <p:cNvPr id="13" name="Text Placeholder 2">
            <a:extLst>
              <a:ext uri="{FF2B5EF4-FFF2-40B4-BE49-F238E27FC236}">
                <a16:creationId xmlns:a16="http://schemas.microsoft.com/office/drawing/2014/main" id="{C81C0DAF-F3F4-7A20-5601-5B4B0B9C6463}"/>
              </a:ext>
            </a:extLst>
          </p:cNvPr>
          <p:cNvSpPr txBox="1">
            <a:spLocks/>
          </p:cNvSpPr>
          <p:nvPr/>
        </p:nvSpPr>
        <p:spPr>
          <a:xfrm>
            <a:off x="625843" y="2549770"/>
            <a:ext cx="4523673" cy="4417975"/>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420"/>
              </a:lnSpc>
              <a:spcBef>
                <a:spcPts val="0"/>
              </a:spcBef>
            </a:pPr>
            <a:r>
              <a:rPr lang="en-US" sz="2400" i="0" dirty="0"/>
              <a:t>These events directly impact billions of people around the world. However, experts also warn that climate change can harm our mental health. Mental health refers to a state of emotional well-being. It includes the ability to handle everyday stresses, form healthy relationships, and avoid high levels of anxiety.</a:t>
            </a:r>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3823" b="-38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8F20-AB7A-BFD1-8F1C-9F7A63FB4EB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E237C28-743B-D61C-5503-054BCA228B9A}"/>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B94382DF-B2D1-BFD9-4378-16215484A17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00E6766-91DF-BE00-0CA4-3858DD020DF1}"/>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18A4C7F-C564-8894-4EB7-6D2318494DC3}"/>
              </a:ext>
            </a:extLst>
          </p:cNvPr>
          <p:cNvSpPr txBox="1">
            <a:spLocks/>
          </p:cNvSpPr>
          <p:nvPr/>
        </p:nvSpPr>
        <p:spPr>
          <a:xfrm>
            <a:off x="1316864" y="2594856"/>
            <a:ext cx="388395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Understanding how climate anxiety has affected you over time can offer a deeper perspective and, hopefully, compassion as you move through this world, and this guidebook. Its utility may extend beyond this as you learn to open up with others and discuss what you have learned about yourself, as well.</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4EB78E6-4988-C579-C744-C4B67A5748C4}"/>
              </a:ext>
            </a:extLst>
          </p:cNvPr>
          <p:cNvSpPr txBox="1">
            <a:spLocks/>
          </p:cNvSpPr>
          <p:nvPr/>
        </p:nvSpPr>
        <p:spPr>
          <a:xfrm>
            <a:off x="-17761" y="385856"/>
            <a:ext cx="1004081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 Mapping your climate anxiety </a:t>
            </a:r>
          </a:p>
        </p:txBody>
      </p:sp>
      <p:cxnSp>
        <p:nvCxnSpPr>
          <p:cNvPr id="3" name="Straight Connector 2">
            <a:extLst>
              <a:ext uri="{FF2B5EF4-FFF2-40B4-BE49-F238E27FC236}">
                <a16:creationId xmlns:a16="http://schemas.microsoft.com/office/drawing/2014/main" id="{F7C7E9D0-5282-047A-F474-976E7948AFA1}"/>
              </a:ext>
            </a:extLst>
          </p:cNvPr>
          <p:cNvCxnSpPr>
            <a:cxnSpLocks/>
          </p:cNvCxnSpPr>
          <p:nvPr/>
        </p:nvCxnSpPr>
        <p:spPr>
          <a:xfrm flipH="1">
            <a:off x="304797" y="2233212"/>
            <a:ext cx="11957541"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6AC3DBA-DC34-57BB-4827-F6829646BE93}"/>
              </a:ext>
            </a:extLst>
          </p:cNvPr>
          <p:cNvGrpSpPr/>
          <p:nvPr/>
        </p:nvGrpSpPr>
        <p:grpSpPr>
          <a:xfrm>
            <a:off x="222738" y="1879250"/>
            <a:ext cx="1420700" cy="893966"/>
            <a:chOff x="5728181" y="1253145"/>
            <a:chExt cx="1546707" cy="973255"/>
          </a:xfrm>
        </p:grpSpPr>
        <p:sp>
          <p:nvSpPr>
            <p:cNvPr id="6" name="Oval 5">
              <a:extLst>
                <a:ext uri="{FF2B5EF4-FFF2-40B4-BE49-F238E27FC236}">
                  <a16:creationId xmlns:a16="http://schemas.microsoft.com/office/drawing/2014/main" id="{9500F9EF-E4D3-42A9-3F83-4E65C67360F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44EFCA22-6C39-9207-7E75-1AFE851C22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pic>
        <p:nvPicPr>
          <p:cNvPr id="2" name="Picture 1">
            <a:extLst>
              <a:ext uri="{FF2B5EF4-FFF2-40B4-BE49-F238E27FC236}">
                <a16:creationId xmlns:a16="http://schemas.microsoft.com/office/drawing/2014/main" id="{46B70367-D730-C4EC-2786-DE5C3F9BD443}"/>
              </a:ext>
            </a:extLst>
          </p:cNvPr>
          <p:cNvPicPr>
            <a:picLocks noChangeAspect="1"/>
          </p:cNvPicPr>
          <p:nvPr/>
        </p:nvPicPr>
        <p:blipFill rotWithShape="1">
          <a:blip r:embed="rId4"/>
          <a:srcRect l="-1235" t="9683" r="17893" b="16399"/>
          <a:stretch/>
        </p:blipFill>
        <p:spPr>
          <a:xfrm>
            <a:off x="5316659" y="1540021"/>
            <a:ext cx="6962757" cy="4806149"/>
          </a:xfrm>
          <a:prstGeom prst="rect">
            <a:avLst/>
          </a:prstGeom>
        </p:spPr>
      </p:pic>
      <p:sp>
        <p:nvSpPr>
          <p:cNvPr id="10" name="Google Shape;145;p2">
            <a:extLst>
              <a:ext uri="{FF2B5EF4-FFF2-40B4-BE49-F238E27FC236}">
                <a16:creationId xmlns:a16="http://schemas.microsoft.com/office/drawing/2014/main" id="{785654AA-3043-397E-50EF-B24AFA5AD9AC}"/>
              </a:ext>
            </a:extLst>
          </p:cNvPr>
          <p:cNvSpPr txBox="1">
            <a:spLocks/>
          </p:cNvSpPr>
          <p:nvPr/>
        </p:nvSpPr>
        <p:spPr>
          <a:xfrm>
            <a:off x="6827968" y="2077221"/>
            <a:ext cx="5451447" cy="3535239"/>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endParaRPr lang="en-US" sz="3500" dirty="0">
              <a:solidFill>
                <a:srgbClr val="5398A2"/>
              </a:solidFill>
            </a:endParaRPr>
          </a:p>
        </p:txBody>
      </p:sp>
      <p:pic>
        <p:nvPicPr>
          <p:cNvPr id="12" name="image1.png">
            <a:extLst>
              <a:ext uri="{FF2B5EF4-FFF2-40B4-BE49-F238E27FC236}">
                <a16:creationId xmlns:a16="http://schemas.microsoft.com/office/drawing/2014/main" id="{85B743A0-14B6-21DD-3CA9-D2B077CA4CE1}"/>
              </a:ext>
            </a:extLst>
          </p:cNvPr>
          <p:cNvPicPr/>
          <p:nvPr/>
        </p:nvPicPr>
        <p:blipFill>
          <a:blip r:embed="rId5"/>
          <a:srcRect/>
          <a:stretch>
            <a:fillRect/>
          </a:stretch>
        </p:blipFill>
        <p:spPr>
          <a:xfrm>
            <a:off x="6976574" y="2614424"/>
            <a:ext cx="5173798" cy="2492674"/>
          </a:xfrm>
          <a:prstGeom prst="rect">
            <a:avLst/>
          </a:prstGeom>
          <a:ln/>
        </p:spPr>
      </p:pic>
    </p:spTree>
    <p:extLst>
      <p:ext uri="{BB962C8B-B14F-4D97-AF65-F5344CB8AC3E}">
        <p14:creationId xmlns:p14="http://schemas.microsoft.com/office/powerpoint/2010/main" val="302572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8A7A-7377-8D7C-7AD2-8EA2A18C9D2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1895A7B-0639-25BA-B738-05F4B30099B3}"/>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7692CCD5-396E-A34B-48E1-91B640B4996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4DE18E2-C0A8-10FA-462C-4DD6B75657FA}"/>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F2286B46-2AAA-4EC7-0749-9A0D547E0143}"/>
              </a:ext>
            </a:extLst>
          </p:cNvPr>
          <p:cNvSpPr txBox="1">
            <a:spLocks/>
          </p:cNvSpPr>
          <p:nvPr/>
        </p:nvSpPr>
        <p:spPr>
          <a:xfrm>
            <a:off x="792279" y="3235569"/>
            <a:ext cx="10532213"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Review the following groups of questions and </a:t>
            </a:r>
            <a:r>
              <a:rPr lang="en-IE" b="1" dirty="0">
                <a:solidFill>
                  <a:srgbClr val="1F8E47"/>
                </a:solidFill>
                <a:latin typeface="Calibri" panose="020F0502020204030204" pitchFamily="34" charset="0"/>
                <a:ea typeface="Calibri" panose="020F0502020204030204" pitchFamily="34" charset="0"/>
                <a:cs typeface="Calibri" panose="020F0502020204030204" pitchFamily="34" charset="0"/>
              </a:rPr>
              <a:t>choose 3 to answer</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30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When you have made your selection, we recommend spending 5 minutes answering each (15 minutes total); though, if you love journaling and have more time, increase the length of time you spend on each question, or feel free to respond to each question and see where they take you.</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2A780ED-9F1A-CE55-509E-F8B777948F53}"/>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a:t>
            </a:r>
          </a:p>
        </p:txBody>
      </p:sp>
      <p:sp>
        <p:nvSpPr>
          <p:cNvPr id="2" name="Google Shape;145;p2">
            <a:extLst>
              <a:ext uri="{FF2B5EF4-FFF2-40B4-BE49-F238E27FC236}">
                <a16:creationId xmlns:a16="http://schemas.microsoft.com/office/drawing/2014/main" id="{46306AA6-409C-0BE6-AA95-C899BD9BCB5B}"/>
              </a:ext>
            </a:extLst>
          </p:cNvPr>
          <p:cNvSpPr txBox="1">
            <a:spLocks/>
          </p:cNvSpPr>
          <p:nvPr/>
        </p:nvSpPr>
        <p:spPr>
          <a:xfrm>
            <a:off x="-5866" y="1311182"/>
            <a:ext cx="760241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What is the shape of your anxiety? </a:t>
            </a:r>
          </a:p>
        </p:txBody>
      </p:sp>
    </p:spTree>
    <p:extLst>
      <p:ext uri="{BB962C8B-B14F-4D97-AF65-F5344CB8AC3E}">
        <p14:creationId xmlns:p14="http://schemas.microsoft.com/office/powerpoint/2010/main" val="2424170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C617C-A651-CEDD-4E72-9E4DB3051105}"/>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16562C-F553-5B28-1C5D-5CDF8DE38D06}"/>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D519EDF3-1DB3-E980-1D65-AF653461778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BEAE505-CD1F-4935-093F-FB654E20A216}"/>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AA95F34-A308-2779-1968-03A5F3DC7B2A}"/>
              </a:ext>
            </a:extLst>
          </p:cNvPr>
          <p:cNvSpPr txBox="1">
            <a:spLocks/>
          </p:cNvSpPr>
          <p:nvPr/>
        </p:nvSpPr>
        <p:spPr>
          <a:xfrm>
            <a:off x="3112478" y="1923071"/>
            <a:ext cx="84054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are your earliest memories of anxiety? What did anxiety feel like in your body and mind then? What did it look like? Sound like? Feel like? Taste like? What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colors</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would you attribute to it?</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Where does anxiety live in your body? If it could speak, what would it tell you? (Place your hand on the area of your body the anxiety it lives in before answering.)</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does your knowledge of climate change factor into your anxiety? When did you first learn about it? Write about when you first learned of climate change in as much detail as possible –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centering</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the most clear memory you have of learning about it.</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Besides climate change, what other social and ecological changes contribute to feelings of anxiety for you? Is the anxiety over what is happening right now or what you anticipate will happen in the future if things continue like this?</a:t>
            </a:r>
          </a:p>
          <a:p>
            <a:pPr marL="0" indent="0">
              <a:lnSpc>
                <a:spcPts val="2300"/>
              </a:lnSpc>
              <a:spcBef>
                <a:spcPts val="4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1462CE39-FDDB-D597-8A85-D9B91FD99904}"/>
              </a:ext>
            </a:extLst>
          </p:cNvPr>
          <p:cNvSpPr txBox="1">
            <a:spLocks/>
          </p:cNvSpPr>
          <p:nvPr/>
        </p:nvSpPr>
        <p:spPr>
          <a:xfrm>
            <a:off x="-17761" y="385856"/>
            <a:ext cx="1090263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 What is the shape of your anxiety? </a:t>
            </a:r>
          </a:p>
        </p:txBody>
      </p:sp>
      <p:sp>
        <p:nvSpPr>
          <p:cNvPr id="8" name="TextBox 7">
            <a:extLst>
              <a:ext uri="{FF2B5EF4-FFF2-40B4-BE49-F238E27FC236}">
                <a16:creationId xmlns:a16="http://schemas.microsoft.com/office/drawing/2014/main" id="{774E29D3-0872-E834-ACD0-DA009784925E}"/>
              </a:ext>
            </a:extLst>
          </p:cNvPr>
          <p:cNvSpPr txBox="1"/>
          <p:nvPr/>
        </p:nvSpPr>
        <p:spPr>
          <a:xfrm>
            <a:off x="826477" y="1847623"/>
            <a:ext cx="2286000" cy="896336"/>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Guiding Questions:</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408948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29E0E-1AA0-B606-2019-2E724F5222A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BA76CDD-00B7-8CA2-3DA4-215B21A6D355}"/>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3B3FC76-1437-97F9-66BD-12B84029792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21CA5F7-85F8-2F4C-50EC-69F4C32DCF26}"/>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1028DEE-112A-329E-7C7F-9B3EAD31A1EF}"/>
              </a:ext>
            </a:extLst>
          </p:cNvPr>
          <p:cNvSpPr txBox="1">
            <a:spLocks/>
          </p:cNvSpPr>
          <p:nvPr/>
        </p:nvSpPr>
        <p:spPr>
          <a:xfrm>
            <a:off x="3112478" y="1923071"/>
            <a:ext cx="840544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Do you keep your anxieties in or do you share them with others? If you share them, who do you share them with and how do you discuss them?</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Does anxiety inform how you engage in the world? If so, how and why?</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might life look like if you weren’t carrying this anxiety?</a:t>
            </a:r>
          </a:p>
          <a:p>
            <a:pPr>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do we respond to anxieties in others? Do we give them room to discuss them? Do we feel closed off to this? Are we somewhere in the middle? Does it depend on the person?</a:t>
            </a:r>
          </a:p>
          <a:p>
            <a:pPr>
              <a:lnSpc>
                <a:spcPts val="2300"/>
              </a:lnSpc>
              <a:spcBef>
                <a:spcPts val="4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4E7D948B-7A72-9750-5150-E7BE7472E0B5}"/>
              </a:ext>
            </a:extLst>
          </p:cNvPr>
          <p:cNvSpPr txBox="1">
            <a:spLocks/>
          </p:cNvSpPr>
          <p:nvPr/>
        </p:nvSpPr>
        <p:spPr>
          <a:xfrm>
            <a:off x="-17761" y="385856"/>
            <a:ext cx="1090263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 What is the shape of your anxiety? </a:t>
            </a:r>
          </a:p>
        </p:txBody>
      </p:sp>
      <p:sp>
        <p:nvSpPr>
          <p:cNvPr id="8" name="TextBox 7">
            <a:extLst>
              <a:ext uri="{FF2B5EF4-FFF2-40B4-BE49-F238E27FC236}">
                <a16:creationId xmlns:a16="http://schemas.microsoft.com/office/drawing/2014/main" id="{A4BC71DC-95A5-83C4-3E6D-666F09B9C4B4}"/>
              </a:ext>
            </a:extLst>
          </p:cNvPr>
          <p:cNvSpPr txBox="1"/>
          <p:nvPr/>
        </p:nvSpPr>
        <p:spPr>
          <a:xfrm>
            <a:off x="826477" y="1847623"/>
            <a:ext cx="2286000" cy="896336"/>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Guiding Questions:</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48730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1FAB0-A73A-6024-9C83-100D21BEF0C2}"/>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A7502673-A0BA-29B4-D826-5550BEDF7254}"/>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7A6F658B-981C-8709-D75E-1CE48EF9C993}"/>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835795C5-B758-A47A-ED16-88F262C68CC5}"/>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AB865733-6878-DB1C-8C7F-569E94F991EB}"/>
              </a:ext>
            </a:extLst>
          </p:cNvPr>
          <p:cNvSpPr txBox="1">
            <a:spLocks/>
          </p:cNvSpPr>
          <p:nvPr/>
        </p:nvSpPr>
        <p:spPr>
          <a:xfrm>
            <a:off x="5632546" y="725132"/>
            <a:ext cx="5375423"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This journal activity is simply to give you more awareness of how anxiety informs and shapes your life today. </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Some of these questions may be useful to revisit over time, as you experience new anxieties or old anxieties in new ways. Revisit as much as you like to help you face your anxieties head on.</a:t>
            </a: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35CA38D0-931F-0415-54B6-3D958B756F87}"/>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a:t>
            </a:r>
          </a:p>
        </p:txBody>
      </p:sp>
      <p:sp>
        <p:nvSpPr>
          <p:cNvPr id="2" name="Google Shape;145;p2">
            <a:extLst>
              <a:ext uri="{FF2B5EF4-FFF2-40B4-BE49-F238E27FC236}">
                <a16:creationId xmlns:a16="http://schemas.microsoft.com/office/drawing/2014/main" id="{59155E21-5378-E3D8-A239-619D5FDF6FAE}"/>
              </a:ext>
            </a:extLst>
          </p:cNvPr>
          <p:cNvSpPr txBox="1">
            <a:spLocks/>
          </p:cNvSpPr>
          <p:nvPr/>
        </p:nvSpPr>
        <p:spPr>
          <a:xfrm>
            <a:off x="-4" y="1477390"/>
            <a:ext cx="429082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What is the shape</a:t>
            </a:r>
          </a:p>
        </p:txBody>
      </p:sp>
      <p:sp>
        <p:nvSpPr>
          <p:cNvPr id="3" name="Google Shape;145;p2">
            <a:extLst>
              <a:ext uri="{FF2B5EF4-FFF2-40B4-BE49-F238E27FC236}">
                <a16:creationId xmlns:a16="http://schemas.microsoft.com/office/drawing/2014/main" id="{94EA29BE-ACFF-471E-E7AA-A45C989967C9}"/>
              </a:ext>
            </a:extLst>
          </p:cNvPr>
          <p:cNvSpPr txBox="1">
            <a:spLocks/>
          </p:cNvSpPr>
          <p:nvPr/>
        </p:nvSpPr>
        <p:spPr>
          <a:xfrm>
            <a:off x="-4" y="2229648"/>
            <a:ext cx="41149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of your anxiety? </a:t>
            </a:r>
          </a:p>
        </p:txBody>
      </p:sp>
    </p:spTree>
    <p:extLst>
      <p:ext uri="{BB962C8B-B14F-4D97-AF65-F5344CB8AC3E}">
        <p14:creationId xmlns:p14="http://schemas.microsoft.com/office/powerpoint/2010/main" val="2095141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866A-4004-4FE9-B52A-F648AF00AE0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90A9C46-07FD-B111-4C3F-27B3C355AAA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138005F-C0E5-171D-E54C-97125796401F}"/>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EBA4E3F-FB7A-E94B-178D-124947F1ECD8}"/>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494532D-9F03-B8C4-7BD4-7C9606DFEAB1}"/>
              </a:ext>
            </a:extLst>
          </p:cNvPr>
          <p:cNvSpPr txBox="1">
            <a:spLocks/>
          </p:cNvSpPr>
          <p:nvPr/>
        </p:nvSpPr>
        <p:spPr>
          <a:xfrm>
            <a:off x="799406" y="3106342"/>
            <a:ext cx="863307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ts val="0"/>
              </a:spcBef>
              <a:buNone/>
            </a:pPr>
            <a:r>
              <a:rPr lang="en-IE" sz="4000" b="1" dirty="0">
                <a:solidFill>
                  <a:schemeClr val="bg1"/>
                </a:solidFill>
                <a:latin typeface="Calibri" panose="020F0502020204030204" pitchFamily="34" charset="0"/>
                <a:ea typeface="Calibri" panose="020F0502020204030204" pitchFamily="34" charset="0"/>
                <a:cs typeface="Calibri" panose="020F0502020204030204" pitchFamily="34" charset="0"/>
              </a:rPr>
              <a:t>Inspiration:</a:t>
            </a:r>
          </a:p>
          <a:p>
            <a:pPr marL="0" indent="0">
              <a:lnSpc>
                <a:spcPts val="3900"/>
              </a:lnSpc>
              <a:spcBef>
                <a:spcPts val="0"/>
              </a:spcBef>
              <a:buNone/>
            </a:pPr>
            <a:endParaRPr lang="sv-SE" sz="4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BB69EDBA-6A09-3F34-52BF-48D475396237}"/>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#3:</a:t>
            </a:r>
          </a:p>
        </p:txBody>
      </p:sp>
      <p:sp>
        <p:nvSpPr>
          <p:cNvPr id="2" name="Google Shape;145;p2">
            <a:extLst>
              <a:ext uri="{FF2B5EF4-FFF2-40B4-BE49-F238E27FC236}">
                <a16:creationId xmlns:a16="http://schemas.microsoft.com/office/drawing/2014/main" id="{73B84944-65F0-9E0F-A217-7F5139D6A433}"/>
              </a:ext>
            </a:extLst>
          </p:cNvPr>
          <p:cNvSpPr txBox="1">
            <a:spLocks/>
          </p:cNvSpPr>
          <p:nvPr/>
        </p:nvSpPr>
        <p:spPr>
          <a:xfrm>
            <a:off x="-5865" y="1311182"/>
            <a:ext cx="521091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Taking a fear inventory </a:t>
            </a:r>
          </a:p>
        </p:txBody>
      </p:sp>
      <p:sp>
        <p:nvSpPr>
          <p:cNvPr id="5" name="Google Shape;133;p1">
            <a:extLst>
              <a:ext uri="{FF2B5EF4-FFF2-40B4-BE49-F238E27FC236}">
                <a16:creationId xmlns:a16="http://schemas.microsoft.com/office/drawing/2014/main" id="{EBC3DC18-F2C0-D576-3E79-C6A22E88A1F7}"/>
              </a:ext>
            </a:extLst>
          </p:cNvPr>
          <p:cNvSpPr/>
          <p:nvPr/>
        </p:nvSpPr>
        <p:spPr>
          <a:xfrm rot="10800000">
            <a:off x="506675" y="3973450"/>
            <a:ext cx="9396742" cy="2091901"/>
          </a:xfrm>
          <a:prstGeom prst="rect">
            <a:avLst/>
          </a:prstGeom>
          <a:solidFill>
            <a:schemeClr val="bg1"/>
          </a:solidFill>
          <a:ln w="34925">
            <a:solidFill>
              <a:srgbClr val="84C245"/>
            </a:solidFill>
            <a:prstDash val="sysDot"/>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 name="Text Placeholder 3">
            <a:extLst>
              <a:ext uri="{FF2B5EF4-FFF2-40B4-BE49-F238E27FC236}">
                <a16:creationId xmlns:a16="http://schemas.microsoft.com/office/drawing/2014/main" id="{B7B20EB3-16C6-239C-1D76-59C0F73074BE}"/>
              </a:ext>
            </a:extLst>
          </p:cNvPr>
          <p:cNvSpPr txBox="1">
            <a:spLocks/>
          </p:cNvSpPr>
          <p:nvPr/>
        </p:nvSpPr>
        <p:spPr>
          <a:xfrm>
            <a:off x="1189091" y="4047941"/>
            <a:ext cx="842596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900"/>
              </a:lnSpc>
              <a:spcBef>
                <a:spcPts val="0"/>
              </a:spcBef>
              <a:buNone/>
            </a:pPr>
            <a:endParaRPr lang="en-IE" sz="4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900"/>
              </a:lnSpc>
              <a:spcBef>
                <a:spcPts val="0"/>
              </a:spcBef>
              <a:buNone/>
            </a:pPr>
            <a:r>
              <a:rPr lang="en-IE" sz="40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4000" i="1" dirty="0">
                <a:solidFill>
                  <a:srgbClr val="404040"/>
                </a:solidFill>
                <a:latin typeface="Calibri" panose="020F0502020204030204" pitchFamily="34" charset="0"/>
                <a:ea typeface="Calibri" panose="020F0502020204030204" pitchFamily="34" charset="0"/>
                <a:cs typeface="Calibri" panose="020F0502020204030204" pitchFamily="34" charset="0"/>
              </a:rPr>
              <a:t>“If I’m afraid to do it, then I must do it.” </a:t>
            </a:r>
            <a:r>
              <a:rPr lang="en-IE" sz="4000" b="1" dirty="0">
                <a:solidFill>
                  <a:srgbClr val="404040"/>
                </a:solidFill>
                <a:latin typeface="Calibri" panose="020F0502020204030204" pitchFamily="34" charset="0"/>
                <a:ea typeface="Calibri" panose="020F0502020204030204" pitchFamily="34" charset="0"/>
                <a:cs typeface="Calibri" panose="020F0502020204030204" pitchFamily="34" charset="0"/>
              </a:rPr>
              <a:t>Erica Wong</a:t>
            </a:r>
          </a:p>
          <a:p>
            <a:pPr marL="0" indent="0">
              <a:lnSpc>
                <a:spcPts val="3900"/>
              </a:lnSpc>
              <a:spcBef>
                <a:spcPts val="0"/>
              </a:spcBef>
              <a:buNone/>
            </a:pPr>
            <a:endParaRPr lang="sv-SE" sz="40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875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1AF1-7A7E-4525-1269-893E9DD673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264B7B-CAEB-2B2F-6EC8-BF3FA0CD4131}"/>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2159C9DA-581B-DEBC-E9FA-1506AD46AF1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8758103-2325-4940-8F82-BA3370C67E0A}"/>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3EF1EC8C-36F7-CF76-AFC4-7924336A99D2}"/>
              </a:ext>
            </a:extLst>
          </p:cNvPr>
          <p:cNvSpPr txBox="1">
            <a:spLocks/>
          </p:cNvSpPr>
          <p:nvPr/>
        </p:nvSpPr>
        <p:spPr>
          <a:xfrm>
            <a:off x="4806462" y="2410331"/>
            <a:ext cx="655906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Other times, it can have us fearing a cotton ball under our beds (what is that thing?!). </a:t>
            </a:r>
          </a:p>
          <a:p>
            <a:pPr marL="0" indent="0">
              <a:lnSpc>
                <a:spcPts val="2300"/>
              </a:lnSpc>
              <a:spcBef>
                <a:spcPts val="4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 all carry a heavy load of unconscious fears in our bodies, and these fears take over, preventing us from living the kind of life we truly want. This fear inventory exercise can help us develop a different relationship to fear, helping us identify the kinds of fears we are carrying around with us so we can address and work through them. </a:t>
            </a:r>
          </a:p>
          <a:p>
            <a:pPr marL="0" indent="0">
              <a:lnSpc>
                <a:spcPts val="2300"/>
              </a:lnSpc>
              <a:spcBef>
                <a:spcPts val="4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76378156-1F14-986D-A178-55F0BA6C99C6}"/>
              </a:ext>
            </a:extLst>
          </p:cNvPr>
          <p:cNvSpPr txBox="1">
            <a:spLocks/>
          </p:cNvSpPr>
          <p:nvPr/>
        </p:nvSpPr>
        <p:spPr>
          <a:xfrm>
            <a:off x="-17761" y="385856"/>
            <a:ext cx="88452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#3: Taking a fear inventory </a:t>
            </a:r>
          </a:p>
        </p:txBody>
      </p:sp>
      <p:sp>
        <p:nvSpPr>
          <p:cNvPr id="8" name="TextBox 7">
            <a:extLst>
              <a:ext uri="{FF2B5EF4-FFF2-40B4-BE49-F238E27FC236}">
                <a16:creationId xmlns:a16="http://schemas.microsoft.com/office/drawing/2014/main" id="{149720B8-98F2-623A-9996-24FC09E6E6D5}"/>
              </a:ext>
            </a:extLst>
          </p:cNvPr>
          <p:cNvSpPr txBox="1"/>
          <p:nvPr/>
        </p:nvSpPr>
        <p:spPr>
          <a:xfrm>
            <a:off x="826476" y="2410331"/>
            <a:ext cx="3253155" cy="2486515"/>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Fear is as natural to life as water. Sometimes fear is a valid emotional response to an unsafe situation. </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E59B8C9-362F-FDB2-9CB2-9B31124353ED}"/>
              </a:ext>
            </a:extLst>
          </p:cNvPr>
          <p:cNvCxnSpPr>
            <a:cxnSpLocks/>
          </p:cNvCxnSpPr>
          <p:nvPr/>
        </p:nvCxnSpPr>
        <p:spPr>
          <a:xfrm>
            <a:off x="4355069" y="2020923"/>
            <a:ext cx="0" cy="3869923"/>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84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A132-AA0D-5AA1-05F3-1C6137D05E1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666483-AB4C-510F-814D-DFBBC50D07B7}"/>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58001328-12A0-7B3A-DDAF-515FB53ABCB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BCD59CB-D044-77AC-7918-85A236F80893}"/>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801C266-6EF7-161C-952C-5378339A009E}"/>
              </a:ext>
            </a:extLst>
          </p:cNvPr>
          <p:cNvSpPr txBox="1">
            <a:spLocks/>
          </p:cNvSpPr>
          <p:nvPr/>
        </p:nvSpPr>
        <p:spPr>
          <a:xfrm>
            <a:off x="5081954" y="1923071"/>
            <a:ext cx="643596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Set a timer for 10 minutes, and find a private, quiet place to sit and think. </a:t>
            </a:r>
          </a:p>
          <a:p>
            <a:pPr lvl="0">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Ask yourself, what people, places, issues, or things scare you? Right them down and keep going for the full 10 minutes. There is nothing too shameful or silly to include on the list.</a:t>
            </a:r>
          </a:p>
          <a:p>
            <a:pPr lvl="0">
              <a:lnSpc>
                <a:spcPts val="2300"/>
              </a:lnSpc>
              <a:spcBef>
                <a:spcPts val="4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Once the time is up, set your timer for 3 more minutes. During this time, you will journal about what it is about some of these fears that bothers you. Start your sentence by writing, “I have fear that…” for the first few fears that you wrote down. For example, are you afraid you’ll be alone? Rejected? Hungry and cold? Subject to unspeakable ills?</a:t>
            </a:r>
          </a:p>
          <a:p>
            <a:pPr lvl="0">
              <a:lnSpc>
                <a:spcPts val="2300"/>
              </a:lnSpc>
              <a:spcBef>
                <a:spcPts val="4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DA8ACBF6-0F42-7AB6-2EDC-53F5B6B36293}"/>
              </a:ext>
            </a:extLst>
          </p:cNvPr>
          <p:cNvSpPr txBox="1">
            <a:spLocks/>
          </p:cNvSpPr>
          <p:nvPr/>
        </p:nvSpPr>
        <p:spPr>
          <a:xfrm>
            <a:off x="-17761" y="385856"/>
            <a:ext cx="88452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#3: Taking a fear inventory </a:t>
            </a:r>
          </a:p>
        </p:txBody>
      </p:sp>
      <p:sp>
        <p:nvSpPr>
          <p:cNvPr id="8" name="TextBox 7">
            <a:extLst>
              <a:ext uri="{FF2B5EF4-FFF2-40B4-BE49-F238E27FC236}">
                <a16:creationId xmlns:a16="http://schemas.microsoft.com/office/drawing/2014/main" id="{39695826-4AAC-0B4C-081B-0CDF7FEFACA4}"/>
              </a:ext>
            </a:extLst>
          </p:cNvPr>
          <p:cNvSpPr txBox="1"/>
          <p:nvPr/>
        </p:nvSpPr>
        <p:spPr>
          <a:xfrm>
            <a:off x="826476" y="1847623"/>
            <a:ext cx="3533214" cy="2884059"/>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All you need is the willingness to list out your fears and a pen and paper - or notes application - to do this. </a:t>
            </a:r>
          </a:p>
          <a:p>
            <a:pPr>
              <a:lnSpc>
                <a:spcPts val="3140"/>
              </a:lnSpc>
            </a:pP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E0F9485-5B97-C30A-D040-E586A683C0FE}"/>
              </a:ext>
            </a:extLst>
          </p:cNvPr>
          <p:cNvCxnSpPr>
            <a:cxnSpLocks/>
          </p:cNvCxnSpPr>
          <p:nvPr/>
        </p:nvCxnSpPr>
        <p:spPr>
          <a:xfrm>
            <a:off x="4740636"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899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037AE-0F4C-D755-931E-07436A6C20F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95E2B9C-C45B-9A0B-6BE6-66E73C87FC8D}"/>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842D03-98E4-61A0-8968-DDB9D1C1898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5A6D009-D309-A741-D5E9-77187A35C94E}"/>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992A9CF-AE90-2E50-5881-E91CC3D37C4B}"/>
              </a:ext>
            </a:extLst>
          </p:cNvPr>
          <p:cNvSpPr txBox="1">
            <a:spLocks/>
          </p:cNvSpPr>
          <p:nvPr/>
        </p:nvSpPr>
        <p:spPr>
          <a:xfrm>
            <a:off x="4114804" y="2192983"/>
            <a:ext cx="7145210"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As children, some of us were afraid of the dark, while as adults we may be afraid of blackouts or getting injured. As children, most of us learned to get over this simple fear of the dark by getting more acquainted with it. </a:t>
            </a:r>
          </a:p>
          <a:p>
            <a:pPr marL="0" indent="0">
              <a:lnSpc>
                <a:spcPts val="2300"/>
              </a:lnSpc>
              <a:spcBef>
                <a:spcPts val="4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For example, we may have learned over time that after we turned off the lights to go to bed, we were able to fall asleep and no monsters came to get us. If this was our experience, the fear of the dark would have lost its power over us as we learned to move through it. We can move through fears as adults, too, by pledging to understand our fears better and doing what we can to confront them. </a:t>
            </a:r>
          </a:p>
          <a:p>
            <a:pPr marL="0" indent="0">
              <a:lnSpc>
                <a:spcPts val="2300"/>
              </a:lnSpc>
              <a:spcBef>
                <a:spcPts val="4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3FC54F6A-70EE-A6FE-01D9-5AD964D90DC4}"/>
              </a:ext>
            </a:extLst>
          </p:cNvPr>
          <p:cNvSpPr txBox="1">
            <a:spLocks/>
          </p:cNvSpPr>
          <p:nvPr/>
        </p:nvSpPr>
        <p:spPr>
          <a:xfrm>
            <a:off x="-17761" y="385856"/>
            <a:ext cx="88452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#3: Taking a fear inventory </a:t>
            </a:r>
          </a:p>
        </p:txBody>
      </p:sp>
      <p:sp>
        <p:nvSpPr>
          <p:cNvPr id="8" name="TextBox 7">
            <a:extLst>
              <a:ext uri="{FF2B5EF4-FFF2-40B4-BE49-F238E27FC236}">
                <a16:creationId xmlns:a16="http://schemas.microsoft.com/office/drawing/2014/main" id="{71E83B95-69F7-FDAC-D53E-ECE2DA3C5B93}"/>
              </a:ext>
            </a:extLst>
          </p:cNvPr>
          <p:cNvSpPr txBox="1"/>
          <p:nvPr/>
        </p:nvSpPr>
        <p:spPr>
          <a:xfrm>
            <a:off x="720968" y="2117535"/>
            <a:ext cx="2866293" cy="1293880"/>
          </a:xfrm>
          <a:prstGeom prst="rect">
            <a:avLst/>
          </a:prstGeom>
          <a:noFill/>
        </p:spPr>
        <p:txBody>
          <a:bodyPr wrap="square">
            <a:spAutoFit/>
          </a:bodyPr>
          <a:lstStyle/>
          <a:p>
            <a:pPr>
              <a:lnSpc>
                <a:spcPts val="3140"/>
              </a:lnSpc>
            </a:pPr>
            <a:r>
              <a:rPr lang="en-IE" sz="3200" dirty="0">
                <a:solidFill>
                  <a:srgbClr val="1F8E47"/>
                </a:solidFill>
                <a:effectLst/>
                <a:highlight>
                  <a:srgbClr val="FFFFFF"/>
                </a:highlight>
                <a:latin typeface="Calibri" panose="020F0502020204030204" pitchFamily="34" charset="0"/>
                <a:ea typeface="Arial" panose="020B0604020202020204" pitchFamily="34" charset="0"/>
                <a:cs typeface="Calibri" panose="020F0502020204030204" pitchFamily="34" charset="0"/>
              </a:rPr>
              <a:t>Our fears take different forms over time. </a:t>
            </a:r>
            <a:endParaRPr lang="en-IE" sz="3200" dirty="0">
              <a:solidFill>
                <a:srgbClr val="1F8E47"/>
              </a:solidFill>
              <a:effectLst/>
              <a:latin typeface="Calibri" panose="020F0502020204030204" pitchFamily="34" charset="0"/>
              <a:ea typeface="Arial" panose="020B060402020202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2D5FA911-F63A-7B7A-7C78-AC746949734C}"/>
              </a:ext>
            </a:extLst>
          </p:cNvPr>
          <p:cNvCxnSpPr>
            <a:cxnSpLocks/>
          </p:cNvCxnSpPr>
          <p:nvPr/>
        </p:nvCxnSpPr>
        <p:spPr>
          <a:xfrm>
            <a:off x="3843820" y="184762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6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E84A-8648-F4C0-9742-E44DD8F3E14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89DB6643-1079-B8B0-B3E7-337770E8616D}"/>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479B337-BEBA-EEF0-6016-ECD3E7EFB79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39D48FE-F6FA-9A9A-1A4E-60D42946EB2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46432A0-764C-CAB2-4B07-DDC5A65F249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463EE04C-9F32-8B90-3908-DE1414A9E16E}"/>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04EA5D-B6DF-3FA7-D493-10612216D83E}"/>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807C3BD-3FCF-6293-411B-82CBB7AC09E0}"/>
              </a:ext>
            </a:extLst>
          </p:cNvPr>
          <p:cNvSpPr/>
          <p:nvPr/>
        </p:nvSpPr>
        <p:spPr>
          <a:xfrm>
            <a:off x="5005814" y="2581516"/>
            <a:ext cx="44218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8EBD8E0E-0F57-0DAE-1B71-CBED78B3764D}"/>
              </a:ext>
            </a:extLst>
          </p:cNvPr>
          <p:cNvSpPr txBox="1"/>
          <p:nvPr/>
        </p:nvSpPr>
        <p:spPr>
          <a:xfrm>
            <a:off x="5110429" y="2598003"/>
            <a:ext cx="4438017"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Resources for</a:t>
            </a:r>
          </a:p>
        </p:txBody>
      </p:sp>
      <p:pic>
        <p:nvPicPr>
          <p:cNvPr id="29" name="Picture 28">
            <a:extLst>
              <a:ext uri="{FF2B5EF4-FFF2-40B4-BE49-F238E27FC236}">
                <a16:creationId xmlns:a16="http://schemas.microsoft.com/office/drawing/2014/main" id="{009B7ED9-0097-46A7-E401-35A9EAA6848F}"/>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E7C1C549-B197-B047-2E45-B79CD4EB6A64}"/>
              </a:ext>
            </a:extLst>
          </p:cNvPr>
          <p:cNvSpPr/>
          <p:nvPr/>
        </p:nvSpPr>
        <p:spPr>
          <a:xfrm>
            <a:off x="5005813" y="3518637"/>
            <a:ext cx="594940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07F34E6E-D212-0D44-95A8-41EC586433BA}"/>
              </a:ext>
            </a:extLst>
          </p:cNvPr>
          <p:cNvSpPr txBox="1"/>
          <p:nvPr/>
        </p:nvSpPr>
        <p:spPr>
          <a:xfrm>
            <a:off x="5110429" y="3535124"/>
            <a:ext cx="6231648"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further exploration </a:t>
            </a:r>
          </a:p>
        </p:txBody>
      </p:sp>
    </p:spTree>
    <p:extLst>
      <p:ext uri="{BB962C8B-B14F-4D97-AF65-F5344CB8AC3E}">
        <p14:creationId xmlns:p14="http://schemas.microsoft.com/office/powerpoint/2010/main" val="2558621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517808" y="3748035"/>
            <a:ext cx="298752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819858"/>
            <a:ext cx="811302" cy="547146"/>
          </a:xfrm>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819858"/>
            <a:ext cx="6559003" cy="547147"/>
          </a:xfrm>
        </p:spPr>
        <p:txBody>
          <a:bodyPr/>
          <a:lstStyle/>
          <a:p>
            <a:pPr>
              <a:tabLst>
                <a:tab pos="5591175" algn="l"/>
              </a:tabLst>
            </a:pPr>
            <a:r>
              <a:rPr lang="en-US" sz="2400" dirty="0"/>
              <a:t>Anxiety	  4</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3521562"/>
            <a:ext cx="811302" cy="547146"/>
          </a:xfrm>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3521562"/>
            <a:ext cx="6559003" cy="547147"/>
          </a:xfrm>
        </p:spPr>
        <p:txBody>
          <a:bodyPr/>
          <a:lstStyle/>
          <a:p>
            <a:pPr>
              <a:tabLst>
                <a:tab pos="5591175" algn="l"/>
              </a:tabLst>
            </a:pPr>
            <a:r>
              <a:rPr lang="en-US" sz="2400" dirty="0"/>
              <a:t>Strategies for coping with climate anxiety 	14</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4223266"/>
            <a:ext cx="811302" cy="547146"/>
          </a:xfrm>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4223266"/>
            <a:ext cx="6559003" cy="547147"/>
          </a:xfrm>
        </p:spPr>
        <p:txBody>
          <a:bodyPr/>
          <a:lstStyle/>
          <a:p>
            <a:pPr>
              <a:tabLst>
                <a:tab pos="5591175" algn="l"/>
              </a:tabLst>
            </a:pPr>
            <a:r>
              <a:rPr lang="en-US" sz="2400" dirty="0"/>
              <a:t>Journal Activities 	16</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4924969"/>
            <a:ext cx="811302" cy="547146"/>
          </a:xfrm>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4924969"/>
            <a:ext cx="6559003" cy="547147"/>
          </a:xfrm>
        </p:spPr>
        <p:txBody>
          <a:bodyPr/>
          <a:lstStyle/>
          <a:p>
            <a:pPr>
              <a:tabLst>
                <a:tab pos="5591175" algn="l"/>
              </a:tabLst>
            </a:pPr>
            <a:r>
              <a:rPr lang="en-US" sz="2400" dirty="0"/>
              <a:t>Resources for further exploration 	29</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
        <p:nvSpPr>
          <p:cNvPr id="5" name="Rectangle 4">
            <a:extLst>
              <a:ext uri="{FF2B5EF4-FFF2-40B4-BE49-F238E27FC236}">
                <a16:creationId xmlns:a16="http://schemas.microsoft.com/office/drawing/2014/main" id="{2F4AFC82-1ABF-7A1A-2FD5-B9D2BA000424}"/>
              </a:ext>
            </a:extLst>
          </p:cNvPr>
          <p:cNvSpPr/>
          <p:nvPr/>
        </p:nvSpPr>
        <p:spPr>
          <a:xfrm>
            <a:off x="631534" y="549258"/>
            <a:ext cx="8244517"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724DE636-0147-64C7-AF29-55A5AFE5C130}"/>
              </a:ext>
            </a:extLst>
          </p:cNvPr>
          <p:cNvSpPr txBox="1"/>
          <p:nvPr/>
        </p:nvSpPr>
        <p:spPr>
          <a:xfrm>
            <a:off x="680409" y="547816"/>
            <a:ext cx="8195642"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1 - Climate Anxiety</a:t>
            </a: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521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129F7-AC5C-7064-D879-A05B327AE620}"/>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1582627D-4C44-05BA-A703-1C2006FC3F8D}"/>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0EF9483B-094B-6689-605D-48D60265D081}"/>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B19ED759-0DAE-418D-CB3C-89322A2BA406}"/>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AF916A0-F553-BAF7-ABA5-060336FE249C}"/>
              </a:ext>
            </a:extLst>
          </p:cNvPr>
          <p:cNvSpPr txBox="1">
            <a:spLocks/>
          </p:cNvSpPr>
          <p:nvPr/>
        </p:nvSpPr>
        <p:spPr>
          <a:xfrm>
            <a:off x="7307582" y="3129938"/>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Read (5 min): </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Decolonizing ideas about climate anxiety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by philosopher and psychologist Francisco Cáceres.</a:t>
            </a: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9B118841-8719-0998-62B0-BFB49A440552}"/>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Resources for</a:t>
            </a:r>
          </a:p>
        </p:txBody>
      </p:sp>
      <p:sp>
        <p:nvSpPr>
          <p:cNvPr id="2" name="Google Shape;145;p2">
            <a:extLst>
              <a:ext uri="{FF2B5EF4-FFF2-40B4-BE49-F238E27FC236}">
                <a16:creationId xmlns:a16="http://schemas.microsoft.com/office/drawing/2014/main" id="{03A0F939-8BB9-581B-7E10-67ABAE7D7121}"/>
              </a:ext>
            </a:extLst>
          </p:cNvPr>
          <p:cNvSpPr txBox="1">
            <a:spLocks/>
          </p:cNvSpPr>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further exploration </a:t>
            </a:r>
          </a:p>
        </p:txBody>
      </p:sp>
      <p:pic>
        <p:nvPicPr>
          <p:cNvPr id="8" name="Picture 7">
            <a:extLst>
              <a:ext uri="{FF2B5EF4-FFF2-40B4-BE49-F238E27FC236}">
                <a16:creationId xmlns:a16="http://schemas.microsoft.com/office/drawing/2014/main" id="{B74F74AE-9006-DEF1-661A-33A8E5CDBFD3}"/>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pic>
        <p:nvPicPr>
          <p:cNvPr id="14" name="Picture 13" descr="A screenshot of a social media post&#10;&#10;AI-generated content may be incorrect.">
            <a:extLst>
              <a:ext uri="{FF2B5EF4-FFF2-40B4-BE49-F238E27FC236}">
                <a16:creationId xmlns:a16="http://schemas.microsoft.com/office/drawing/2014/main" id="{13A8AA91-1566-6C9D-89AF-E6FEB756FDE9}"/>
              </a:ext>
            </a:extLst>
          </p:cNvPr>
          <p:cNvPicPr>
            <a:picLocks noChangeAspect="1"/>
          </p:cNvPicPr>
          <p:nvPr/>
        </p:nvPicPr>
        <p:blipFill rotWithShape="1">
          <a:blip r:embed="rId6"/>
          <a:srcRect l="1561" r="1561"/>
          <a:stretch/>
        </p:blipFill>
        <p:spPr>
          <a:xfrm>
            <a:off x="-35696" y="2766578"/>
            <a:ext cx="5576330" cy="3451235"/>
          </a:xfrm>
          <a:prstGeom prst="rect">
            <a:avLst/>
          </a:prstGeom>
        </p:spPr>
      </p:pic>
      <p:grpSp>
        <p:nvGrpSpPr>
          <p:cNvPr id="15" name="Group 14">
            <a:extLst>
              <a:ext uri="{FF2B5EF4-FFF2-40B4-BE49-F238E27FC236}">
                <a16:creationId xmlns:a16="http://schemas.microsoft.com/office/drawing/2014/main" id="{C4E4CA8C-375E-1C8D-960D-6A9703275242}"/>
              </a:ext>
            </a:extLst>
          </p:cNvPr>
          <p:cNvGrpSpPr/>
          <p:nvPr/>
        </p:nvGrpSpPr>
        <p:grpSpPr>
          <a:xfrm rot="20828584">
            <a:off x="4888906" y="4032082"/>
            <a:ext cx="1673572" cy="1673572"/>
            <a:chOff x="4864544" y="3815862"/>
            <a:chExt cx="1870364" cy="1870364"/>
          </a:xfrm>
        </p:grpSpPr>
        <p:sp>
          <p:nvSpPr>
            <p:cNvPr id="16" name="Oval 15">
              <a:extLst>
                <a:ext uri="{FF2B5EF4-FFF2-40B4-BE49-F238E27FC236}">
                  <a16:creationId xmlns:a16="http://schemas.microsoft.com/office/drawing/2014/main" id="{DC024BE5-F92B-777A-BE7A-F8B31DDBDE5F}"/>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DDF7841-BE32-03C4-46BA-65FF8539A8D0}"/>
                </a:ext>
              </a:extLst>
            </p:cNvPr>
            <p:cNvSpPr txBox="1">
              <a:spLocks/>
            </p:cNvSpPr>
            <p:nvPr/>
          </p:nvSpPr>
          <p:spPr>
            <a:xfrm>
              <a:off x="4969074" y="4340862"/>
              <a:ext cx="17059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Click to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View</a:t>
              </a: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8" name="Straight Connector 17">
            <a:extLst>
              <a:ext uri="{FF2B5EF4-FFF2-40B4-BE49-F238E27FC236}">
                <a16:creationId xmlns:a16="http://schemas.microsoft.com/office/drawing/2014/main" id="{0D5A6982-59C6-4978-9901-126AC1FD9454}"/>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666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F807C-42AD-B671-FD8D-1109B71395AA}"/>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8726FBC6-923A-72FB-05DA-BC5832BE1482}"/>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F9BA1E38-0F7B-E48D-77C5-ADCD46C45F44}"/>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41514494-C6BD-9694-FD36-44F4DF2A9E0F}"/>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E6B44FDC-E0A5-C797-B2AF-D406EF727BE6}"/>
              </a:ext>
            </a:extLst>
          </p:cNvPr>
          <p:cNvSpPr txBox="1">
            <a:spLocks/>
          </p:cNvSpPr>
          <p:nvPr/>
        </p:nvSpPr>
        <p:spPr>
          <a:xfrm>
            <a:off x="7307582" y="3129938"/>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Listen (50 min):</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How to cope with climate anxiety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a podcast episode featuring psychologists Dr. Patrick Kennedy-Williams and Megan Kennedy-Woodard, as well as Boris Forkel, a climate activist with eco-anxiety. </a:t>
            </a: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801850B5-2C3C-C5C1-E985-5C76A32F086A}"/>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Resources for</a:t>
            </a:r>
          </a:p>
        </p:txBody>
      </p:sp>
      <p:sp>
        <p:nvSpPr>
          <p:cNvPr id="2" name="Google Shape;145;p2">
            <a:extLst>
              <a:ext uri="{FF2B5EF4-FFF2-40B4-BE49-F238E27FC236}">
                <a16:creationId xmlns:a16="http://schemas.microsoft.com/office/drawing/2014/main" id="{EB4C0597-ACBD-D78A-DD05-AB27AFB666CA}"/>
              </a:ext>
            </a:extLst>
          </p:cNvPr>
          <p:cNvSpPr txBox="1">
            <a:spLocks/>
          </p:cNvSpPr>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further exploration </a:t>
            </a:r>
          </a:p>
        </p:txBody>
      </p:sp>
      <p:pic>
        <p:nvPicPr>
          <p:cNvPr id="8" name="Picture 7">
            <a:extLst>
              <a:ext uri="{FF2B5EF4-FFF2-40B4-BE49-F238E27FC236}">
                <a16:creationId xmlns:a16="http://schemas.microsoft.com/office/drawing/2014/main" id="{804E71BA-F3A6-0032-B128-463AB44BF31E}"/>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pic>
        <p:nvPicPr>
          <p:cNvPr id="11" name="Picture 10" descr="A cartoon of a person with binoculars&#10;&#10;AI-generated content may be incorrect.">
            <a:extLst>
              <a:ext uri="{FF2B5EF4-FFF2-40B4-BE49-F238E27FC236}">
                <a16:creationId xmlns:a16="http://schemas.microsoft.com/office/drawing/2014/main" id="{91A991FA-E2FD-1405-2A2B-062E307EFFF6}"/>
              </a:ext>
            </a:extLst>
          </p:cNvPr>
          <p:cNvPicPr>
            <a:picLocks noChangeAspect="1"/>
          </p:cNvPicPr>
          <p:nvPr/>
        </p:nvPicPr>
        <p:blipFill rotWithShape="1">
          <a:blip r:embed="rId6"/>
          <a:srcRect l="472" r="472"/>
          <a:stretch/>
        </p:blipFill>
        <p:spPr>
          <a:xfrm>
            <a:off x="-35696" y="2766579"/>
            <a:ext cx="5576330" cy="3463799"/>
          </a:xfrm>
          <a:prstGeom prst="rect">
            <a:avLst/>
          </a:prstGeom>
        </p:spPr>
      </p:pic>
      <p:grpSp>
        <p:nvGrpSpPr>
          <p:cNvPr id="12" name="Group 11">
            <a:extLst>
              <a:ext uri="{FF2B5EF4-FFF2-40B4-BE49-F238E27FC236}">
                <a16:creationId xmlns:a16="http://schemas.microsoft.com/office/drawing/2014/main" id="{2F2CB66F-F5B2-2CAC-4C91-CA6CDA8FA7BB}"/>
              </a:ext>
            </a:extLst>
          </p:cNvPr>
          <p:cNvGrpSpPr/>
          <p:nvPr/>
        </p:nvGrpSpPr>
        <p:grpSpPr>
          <a:xfrm rot="20828584">
            <a:off x="4888906" y="4032082"/>
            <a:ext cx="1673572" cy="1673572"/>
            <a:chOff x="4864544" y="3815862"/>
            <a:chExt cx="1870364" cy="1870364"/>
          </a:xfrm>
        </p:grpSpPr>
        <p:sp>
          <p:nvSpPr>
            <p:cNvPr id="13" name="Oval 12">
              <a:extLst>
                <a:ext uri="{FF2B5EF4-FFF2-40B4-BE49-F238E27FC236}">
                  <a16:creationId xmlns:a16="http://schemas.microsoft.com/office/drawing/2014/main" id="{BD189FC0-7B40-CECE-35FB-5BFEC6AAA693}"/>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4F1D9626-7F69-327F-65ED-9476EE644F1A}"/>
                </a:ext>
              </a:extLst>
            </p:cNvPr>
            <p:cNvSpPr txBox="1">
              <a:spLocks/>
            </p:cNvSpPr>
            <p:nvPr/>
          </p:nvSpPr>
          <p:spPr>
            <a:xfrm>
              <a:off x="4969074" y="4340862"/>
              <a:ext cx="17059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Click to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View</a:t>
              </a: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9" name="Straight Connector 18">
            <a:extLst>
              <a:ext uri="{FF2B5EF4-FFF2-40B4-BE49-F238E27FC236}">
                <a16:creationId xmlns:a16="http://schemas.microsoft.com/office/drawing/2014/main" id="{0611EB85-A2E5-7104-63B2-AB0CFB2A3E0D}"/>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997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F2BB-201D-F96E-924B-5151181CA965}"/>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0443B6E6-540C-0340-3FDD-1FCE0779782D}"/>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6D32AE52-B49C-8C64-974B-C02D8B44FA9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B1EDF56A-9797-2EFC-C943-82D6DAEF7533}"/>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91C858C3-8636-4F3D-FC0E-2EABEAA88D37}"/>
              </a:ext>
            </a:extLst>
          </p:cNvPr>
          <p:cNvSpPr txBox="1">
            <a:spLocks/>
          </p:cNvSpPr>
          <p:nvPr/>
        </p:nvSpPr>
        <p:spPr>
          <a:xfrm>
            <a:off x="7307582" y="3129938"/>
            <a:ext cx="4247451"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Watch (10 min):</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How your climate emotions can save the world </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a TED Talk where psychologist Katharina van Bronswijk explains why it is helpful to feel climate anxiety and other climate emotions.</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C162D962-9EE2-7C56-F8A2-2A802F26F908}"/>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Resources for</a:t>
            </a:r>
          </a:p>
        </p:txBody>
      </p:sp>
      <p:sp>
        <p:nvSpPr>
          <p:cNvPr id="2" name="Google Shape;145;p2">
            <a:extLst>
              <a:ext uri="{FF2B5EF4-FFF2-40B4-BE49-F238E27FC236}">
                <a16:creationId xmlns:a16="http://schemas.microsoft.com/office/drawing/2014/main" id="{4D3A6C93-87FA-834C-654C-D91FA9F9F5C3}"/>
              </a:ext>
            </a:extLst>
          </p:cNvPr>
          <p:cNvSpPr txBox="1">
            <a:spLocks/>
          </p:cNvSpPr>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further exploration </a:t>
            </a:r>
          </a:p>
        </p:txBody>
      </p:sp>
      <p:pic>
        <p:nvPicPr>
          <p:cNvPr id="8" name="Picture 7">
            <a:extLst>
              <a:ext uri="{FF2B5EF4-FFF2-40B4-BE49-F238E27FC236}">
                <a16:creationId xmlns:a16="http://schemas.microsoft.com/office/drawing/2014/main" id="{DEF4D1BE-2710-559C-4144-254DC8A03CEA}"/>
              </a:ext>
            </a:extLst>
          </p:cNvPr>
          <p:cNvPicPr>
            <a:picLocks noChangeAspect="1"/>
          </p:cNvPicPr>
          <p:nvPr/>
        </p:nvPicPr>
        <p:blipFill rotWithShape="1">
          <a:blip r:embed="rId5"/>
          <a:srcRect l="-1235" t="9683" r="17893" b="16399"/>
          <a:stretch/>
        </p:blipFill>
        <p:spPr>
          <a:xfrm flipH="1">
            <a:off x="-5" y="2161740"/>
            <a:ext cx="6962757" cy="4806149"/>
          </a:xfrm>
          <a:prstGeom prst="rect">
            <a:avLst/>
          </a:prstGeom>
        </p:spPr>
      </p:pic>
      <p:cxnSp>
        <p:nvCxnSpPr>
          <p:cNvPr id="19" name="Straight Connector 18">
            <a:extLst>
              <a:ext uri="{FF2B5EF4-FFF2-40B4-BE49-F238E27FC236}">
                <a16:creationId xmlns:a16="http://schemas.microsoft.com/office/drawing/2014/main" id="{F4DE4AB2-3E36-00CC-8F1A-808E140C5D34}"/>
              </a:ext>
            </a:extLst>
          </p:cNvPr>
          <p:cNvCxnSpPr>
            <a:cxnSpLocks/>
          </p:cNvCxnSpPr>
          <p:nvPr/>
        </p:nvCxnSpPr>
        <p:spPr>
          <a:xfrm>
            <a:off x="6660857" y="3705440"/>
            <a:ext cx="5050497"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descr="A person standing in front of a crowd of people&#10;&#10;AI-generated content may be incorrect.">
            <a:extLst>
              <a:ext uri="{FF2B5EF4-FFF2-40B4-BE49-F238E27FC236}">
                <a16:creationId xmlns:a16="http://schemas.microsoft.com/office/drawing/2014/main" id="{B0C917A3-12F5-3141-7E1E-3AC2FA078E64}"/>
              </a:ext>
            </a:extLst>
          </p:cNvPr>
          <p:cNvPicPr>
            <a:picLocks noChangeAspect="1"/>
          </p:cNvPicPr>
          <p:nvPr/>
        </p:nvPicPr>
        <p:blipFill rotWithShape="1">
          <a:blip r:embed="rId6"/>
          <a:srcRect l="5306" r="5306"/>
          <a:stretch/>
        </p:blipFill>
        <p:spPr>
          <a:xfrm>
            <a:off x="-6" y="2664177"/>
            <a:ext cx="5531150" cy="3780721"/>
          </a:xfrm>
          <a:prstGeom prst="rect">
            <a:avLst/>
          </a:prstGeom>
        </p:spPr>
      </p:pic>
      <p:grpSp>
        <p:nvGrpSpPr>
          <p:cNvPr id="14" name="Group 13">
            <a:extLst>
              <a:ext uri="{FF2B5EF4-FFF2-40B4-BE49-F238E27FC236}">
                <a16:creationId xmlns:a16="http://schemas.microsoft.com/office/drawing/2014/main" id="{B9E9A654-9FBC-9BE7-0DAF-BF81940F8E77}"/>
              </a:ext>
            </a:extLst>
          </p:cNvPr>
          <p:cNvGrpSpPr/>
          <p:nvPr/>
        </p:nvGrpSpPr>
        <p:grpSpPr>
          <a:xfrm rot="20828584">
            <a:off x="4888906" y="4032082"/>
            <a:ext cx="1673572" cy="1673572"/>
            <a:chOff x="4864544" y="3815862"/>
            <a:chExt cx="1870364" cy="1870364"/>
          </a:xfrm>
        </p:grpSpPr>
        <p:sp>
          <p:nvSpPr>
            <p:cNvPr id="15" name="Oval 14">
              <a:extLst>
                <a:ext uri="{FF2B5EF4-FFF2-40B4-BE49-F238E27FC236}">
                  <a16:creationId xmlns:a16="http://schemas.microsoft.com/office/drawing/2014/main" id="{CC7CBA09-9C4F-6CC6-307E-5C9567BE0547}"/>
                </a:ext>
              </a:extLst>
            </p:cNvPr>
            <p:cNvSpPr/>
            <p:nvPr/>
          </p:nvSpPr>
          <p:spPr>
            <a:xfrm>
              <a:off x="4864544" y="3815862"/>
              <a:ext cx="1870364" cy="1870364"/>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1D436E00-B91B-BAE5-6AB2-75DA96C69193}"/>
                </a:ext>
              </a:extLst>
            </p:cNvPr>
            <p:cNvSpPr txBox="1">
              <a:spLocks/>
            </p:cNvSpPr>
            <p:nvPr/>
          </p:nvSpPr>
          <p:spPr>
            <a:xfrm>
              <a:off x="4969074" y="4340862"/>
              <a:ext cx="1705930" cy="127211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00"/>
                </a:lnSpc>
                <a:spcBef>
                  <a:spcPts val="0"/>
                </a:spcBef>
                <a:buClr>
                  <a:srgbClr val="E6C8C7"/>
                </a:buClr>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Click to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View</a:t>
              </a: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2809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1B224-9BEF-1BF3-FA61-E273F82DD19F}"/>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66B207C6-94AF-97FE-4C84-50F5AFA62200}"/>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12A4AA1B-8B4E-8732-15BF-0F4D6228C096}"/>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AF8AADFB-73D1-654E-03AC-C84465E6B60E}"/>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F66EAD08-795E-A907-67D0-9386F132785E}"/>
              </a:ext>
            </a:extLst>
          </p:cNvPr>
          <p:cNvSpPr txBox="1">
            <a:spLocks/>
          </p:cNvSpPr>
          <p:nvPr/>
        </p:nvSpPr>
        <p:spPr>
          <a:xfrm>
            <a:off x="5707382" y="725132"/>
            <a:ext cx="5845710"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Play:</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KEBA</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is a game that facilitates collaboration and creativity as a means to process complex subjects, like climate change, and their accompanying emotional responses. The game works by breaking down discussions into manageable categories that allow participants to explore the topic from multiple perspectives. </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For educators tackling climate anxiety, </a:t>
            </a: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KEBA offers a safe, guided approach to </a:t>
            </a: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help students organize their thoughts, share experiences, and collectively come</a:t>
            </a: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to actionable insights.</a:t>
            </a:r>
            <a:b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EEF1F4CF-3A2E-925F-28A1-A62D2092D456}"/>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Resources for</a:t>
            </a:r>
          </a:p>
        </p:txBody>
      </p:sp>
      <p:sp>
        <p:nvSpPr>
          <p:cNvPr id="2" name="Google Shape;145;p2">
            <a:extLst>
              <a:ext uri="{FF2B5EF4-FFF2-40B4-BE49-F238E27FC236}">
                <a16:creationId xmlns:a16="http://schemas.microsoft.com/office/drawing/2014/main" id="{CAF9ECCE-60B4-CFEC-5C2F-45A8BF3F3EDD}"/>
              </a:ext>
            </a:extLst>
          </p:cNvPr>
          <p:cNvSpPr txBox="1">
            <a:spLocks/>
          </p:cNvSpPr>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further exploration </a:t>
            </a:r>
          </a:p>
        </p:txBody>
      </p:sp>
      <p:cxnSp>
        <p:nvCxnSpPr>
          <p:cNvPr id="19" name="Straight Connector 18">
            <a:extLst>
              <a:ext uri="{FF2B5EF4-FFF2-40B4-BE49-F238E27FC236}">
                <a16:creationId xmlns:a16="http://schemas.microsoft.com/office/drawing/2014/main" id="{5B434C96-BFD8-06D1-8A08-83BFE3288635}"/>
              </a:ext>
            </a:extLst>
          </p:cNvPr>
          <p:cNvCxnSpPr>
            <a:cxnSpLocks/>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439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AAC6-D77E-B960-04EA-409537F561D4}"/>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33E0823E-9445-6C6F-4206-9E7A50482C29}"/>
              </a:ext>
            </a:extLst>
          </p:cNvPr>
          <p:cNvPicPr>
            <a:picLocks noChangeAspect="1"/>
          </p:cNvPicPr>
          <p:nvPr/>
        </p:nvPicPr>
        <p:blipFill rotWithShape="1">
          <a:blip r:embed="rId2"/>
          <a:srcRect l="29162" t="41990" r="5635" b="21274"/>
          <a:stretch/>
        </p:blipFill>
        <p:spPr>
          <a:xfrm>
            <a:off x="-2" y="-1"/>
            <a:ext cx="3703711" cy="3129939"/>
          </a:xfrm>
          <a:prstGeom prst="rect">
            <a:avLst/>
          </a:prstGeom>
        </p:spPr>
      </p:pic>
      <p:sp>
        <p:nvSpPr>
          <p:cNvPr id="6" name="Google Shape;133;p1">
            <a:extLst>
              <a:ext uri="{FF2B5EF4-FFF2-40B4-BE49-F238E27FC236}">
                <a16:creationId xmlns:a16="http://schemas.microsoft.com/office/drawing/2014/main" id="{96B9DC25-D21C-25E0-F507-DE4C1F09007A}"/>
              </a:ext>
            </a:extLst>
          </p:cNvPr>
          <p:cNvSpPr/>
          <p:nvPr/>
        </p:nvSpPr>
        <p:spPr>
          <a:xfrm rot="5400000">
            <a:off x="-1011119" y="1011117"/>
            <a:ext cx="6858003" cy="4835771"/>
          </a:xfrm>
          <a:prstGeom prst="rect">
            <a:avLst/>
          </a:prstGeom>
          <a:gradFill>
            <a:gsLst>
              <a:gs pos="33000">
                <a:srgbClr val="1F8E47"/>
              </a:gs>
              <a:gs pos="67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E49A04D1-C335-4A96-4871-757C7A5D9886}"/>
              </a:ext>
            </a:extLst>
          </p:cNvPr>
          <p:cNvSpPr>
            <a:spLocks noChangeAspect="1"/>
          </p:cNvSpPr>
          <p:nvPr/>
        </p:nvSpPr>
        <p:spPr>
          <a:xfrm rot="10800000">
            <a:off x="44420" y="3429000"/>
            <a:ext cx="4820124" cy="3451235"/>
          </a:xfrm>
          <a:prstGeom prst="rect">
            <a:avLst/>
          </a:prstGeom>
          <a:blipFill>
            <a:blip r:embed="rId3">
              <a:alphaModFix amt="73000"/>
            </a:blip>
            <a:srcRect/>
            <a:stretch>
              <a:fillRect l="-8354" t="-88865" r="-18452" b="1149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9B272FC3-0895-72E7-9FE0-B9D186B00551}"/>
              </a:ext>
            </a:extLst>
          </p:cNvPr>
          <p:cNvSpPr txBox="1">
            <a:spLocks/>
          </p:cNvSpPr>
          <p:nvPr/>
        </p:nvSpPr>
        <p:spPr>
          <a:xfrm>
            <a:off x="5707382" y="725132"/>
            <a:ext cx="5283003" cy="3451235"/>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Play:</a:t>
            </a:r>
          </a:p>
          <a:p>
            <a:pPr marL="0" indent="0">
              <a:lnSpc>
                <a:spcPts val="2700"/>
              </a:lnSpc>
              <a:spcBef>
                <a:spcPts val="0"/>
              </a:spcBef>
              <a:buClr>
                <a:srgbClr val="E6C8C7"/>
              </a:buClr>
              <a:buNone/>
            </a:pPr>
            <a:endParaRPr lang="en-IE" sz="2500" b="1" dirty="0">
              <a:solidFill>
                <a:srgbClr val="1F8E47"/>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The game encourages participants to categorize their ideas into four groups: </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Components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Komponenten</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 Characteristics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Eigenschaften</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 Participants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Beteiligte</a:t>
            </a: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 and </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Challenges (</a:t>
            </a:r>
            <a:r>
              <a:rPr lang="en-IE" sz="2500" b="1" dirty="0" err="1">
                <a:solidFill>
                  <a:srgbClr val="404040"/>
                </a:solidFill>
                <a:latin typeface="Calibri" panose="020F0502020204030204" pitchFamily="34" charset="0"/>
                <a:ea typeface="Calibri" panose="020F0502020204030204" pitchFamily="34" charset="0"/>
                <a:cs typeface="Calibri" panose="020F0502020204030204" pitchFamily="34" charset="0"/>
              </a:rPr>
              <a:t>Aufgaben</a:t>
            </a:r>
            <a:r>
              <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700"/>
              </a:lnSpc>
              <a:spcBef>
                <a:spcPts val="0"/>
              </a:spcBef>
              <a:buClr>
                <a:srgbClr val="E6C8C7"/>
              </a:buClr>
              <a:buNone/>
            </a:pPr>
            <a:endParaRPr lang="en-IE" sz="25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r>
              <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rPr>
              <a:t>In the context of climate anxiety, these categories allow students to not only understand the physical aspects of climate change but also the emotional and societal responses it triggers.</a:t>
            </a: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en-I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Clr>
                <a:srgbClr val="E6C8C7"/>
              </a:buClr>
              <a:buNone/>
            </a:pPr>
            <a:endParaRPr lang="sv-SE" sz="25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A0DAEA23-B19D-D3F4-B324-1C2868A7011D}"/>
              </a:ext>
            </a:extLst>
          </p:cNvPr>
          <p:cNvSpPr txBox="1">
            <a:spLocks/>
          </p:cNvSpPr>
          <p:nvPr/>
        </p:nvSpPr>
        <p:spPr>
          <a:xfrm>
            <a:off x="-4" y="725132"/>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Resources for</a:t>
            </a:r>
          </a:p>
        </p:txBody>
      </p:sp>
      <p:sp>
        <p:nvSpPr>
          <p:cNvPr id="2" name="Google Shape;145;p2">
            <a:extLst>
              <a:ext uri="{FF2B5EF4-FFF2-40B4-BE49-F238E27FC236}">
                <a16:creationId xmlns:a16="http://schemas.microsoft.com/office/drawing/2014/main" id="{69208909-9F3C-6CC5-FF17-4ABCF4D26948}"/>
              </a:ext>
            </a:extLst>
          </p:cNvPr>
          <p:cNvSpPr txBox="1">
            <a:spLocks/>
          </p:cNvSpPr>
          <p:nvPr/>
        </p:nvSpPr>
        <p:spPr>
          <a:xfrm>
            <a:off x="-5" y="1477390"/>
            <a:ext cx="447482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further exploration </a:t>
            </a:r>
          </a:p>
        </p:txBody>
      </p:sp>
      <p:cxnSp>
        <p:nvCxnSpPr>
          <p:cNvPr id="19" name="Straight Connector 18">
            <a:extLst>
              <a:ext uri="{FF2B5EF4-FFF2-40B4-BE49-F238E27FC236}">
                <a16:creationId xmlns:a16="http://schemas.microsoft.com/office/drawing/2014/main" id="{2F59DC1D-3139-7656-3B58-0B02E599BFCE}"/>
              </a:ext>
            </a:extLst>
          </p:cNvPr>
          <p:cNvCxnSpPr>
            <a:cxnSpLocks/>
          </p:cNvCxnSpPr>
          <p:nvPr/>
        </p:nvCxnSpPr>
        <p:spPr>
          <a:xfrm>
            <a:off x="5060657" y="1300634"/>
            <a:ext cx="6685866" cy="0"/>
          </a:xfrm>
          <a:prstGeom prst="line">
            <a:avLst/>
          </a:prstGeom>
          <a:ln w="28575">
            <a:solidFill>
              <a:srgbClr val="1F8E47"/>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793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849FA-E923-5440-3D82-E0857367787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3F9763C-6B65-FABA-E4F6-98690793AB31}"/>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348836A-EBEC-C607-18E8-F49A209F11DC}"/>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764F4EC-9ECF-70E8-9358-C3C7A8F21844}"/>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9F9907AD-8367-811E-59C9-201CF96B10E6}"/>
              </a:ext>
            </a:extLst>
          </p:cNvPr>
          <p:cNvSpPr txBox="1">
            <a:spLocks/>
          </p:cNvSpPr>
          <p:nvPr/>
        </p:nvSpPr>
        <p:spPr>
          <a:xfrm>
            <a:off x="773725" y="2140230"/>
            <a:ext cx="1032215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tabLst>
                <a:tab pos="3548063" algn="l"/>
              </a:tabLst>
            </a:pP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Objective: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To facilitate an interactive discussion and exploration 	of climate anxiety, helping participants transform 	overwhelming emotions into organized thoughts </a:t>
            </a:r>
          </a:p>
          <a:p>
            <a:pPr marL="0"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and actionable steps.</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Time: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30-60 minutes</a:t>
            </a:r>
          </a:p>
          <a:p>
            <a:pPr marL="0" indent="0">
              <a:lnSpc>
                <a:spcPts val="2300"/>
              </a:lnSpc>
              <a:spcBef>
                <a:spcPts val="400"/>
              </a:spcBef>
              <a:buClr>
                <a:srgbClr val="5398A2"/>
              </a:buClr>
              <a:buNone/>
              <a:tabLst>
                <a:tab pos="3548063" algn="l"/>
              </a:tabLst>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Number of Participants:</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5-20</a:t>
            </a:r>
          </a:p>
          <a:p>
            <a:pPr marL="0" indent="0">
              <a:lnSpc>
                <a:spcPts val="2300"/>
              </a:lnSpc>
              <a:spcBef>
                <a:spcPts val="400"/>
              </a:spcBef>
              <a:buClr>
                <a:srgbClr val="5398A2"/>
              </a:buClr>
              <a:buNone/>
              <a:tabLst>
                <a:tab pos="3548063" algn="l"/>
              </a:tabLst>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1F8E47"/>
                </a:solidFill>
                <a:latin typeface="Calibri" panose="020F0502020204030204" pitchFamily="34" charset="0"/>
                <a:ea typeface="Calibri" panose="020F0502020204030204" pitchFamily="34" charset="0"/>
                <a:cs typeface="Calibri" panose="020F0502020204030204" pitchFamily="34" charset="0"/>
              </a:rPr>
              <a:t>Materials: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Large whiteboard or paper, markers, sticky notes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0BFF9AFA-2BAC-2E6D-7232-A3E121D48D09}"/>
              </a:ext>
            </a:extLst>
          </p:cNvPr>
          <p:cNvSpPr txBox="1">
            <a:spLocks/>
          </p:cNvSpPr>
          <p:nvPr/>
        </p:nvSpPr>
        <p:spPr>
          <a:xfrm>
            <a:off x="-17761" y="385856"/>
            <a:ext cx="710436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Guide for Educators </a:t>
            </a:r>
          </a:p>
        </p:txBody>
      </p:sp>
      <p:cxnSp>
        <p:nvCxnSpPr>
          <p:cNvPr id="2" name="Straight Connector 1">
            <a:extLst>
              <a:ext uri="{FF2B5EF4-FFF2-40B4-BE49-F238E27FC236}">
                <a16:creationId xmlns:a16="http://schemas.microsoft.com/office/drawing/2014/main" id="{228545B8-F1D7-50C6-4B77-942F494B7277}"/>
              </a:ext>
            </a:extLst>
          </p:cNvPr>
          <p:cNvCxnSpPr>
            <a:cxnSpLocks/>
          </p:cNvCxnSpPr>
          <p:nvPr/>
        </p:nvCxnSpPr>
        <p:spPr>
          <a:xfrm>
            <a:off x="4159049" y="1930453"/>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933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7CB94-F8DD-0B70-E079-83FAD1FB3FF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F50CD04-9007-3B32-3FAC-AE326A1DB26B}"/>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7138C4A-7ECD-9C57-D45B-B8679AAD415D}"/>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4858297-8946-C183-43A3-E4212E73CB3B}"/>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6164943E-DBB0-7C24-86D4-38117A5C84FE}"/>
              </a:ext>
            </a:extLst>
          </p:cNvPr>
          <p:cNvSpPr txBox="1">
            <a:spLocks/>
          </p:cNvSpPr>
          <p:nvPr/>
        </p:nvSpPr>
        <p:spPr>
          <a:xfrm>
            <a:off x="-17761" y="385856"/>
            <a:ext cx="48711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 01 - Preparation</a:t>
            </a:r>
          </a:p>
        </p:txBody>
      </p:sp>
      <p:sp>
        <p:nvSpPr>
          <p:cNvPr id="3" name="Text Placeholder 3">
            <a:extLst>
              <a:ext uri="{FF2B5EF4-FFF2-40B4-BE49-F238E27FC236}">
                <a16:creationId xmlns:a16="http://schemas.microsoft.com/office/drawing/2014/main" id="{070C1D23-47A6-293B-516B-9D0409A4495C}"/>
              </a:ext>
            </a:extLst>
          </p:cNvPr>
          <p:cNvSpPr txBox="1">
            <a:spLocks/>
          </p:cNvSpPr>
          <p:nvPr/>
        </p:nvSpPr>
        <p:spPr>
          <a:xfrm>
            <a:off x="739133" y="2145323"/>
            <a:ext cx="7877329" cy="3143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Before the game, decide on what specific aspect of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climate anxiety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you want participants to explore. </a:t>
            </a:r>
          </a:p>
          <a:p>
            <a:pPr marL="0" indent="0">
              <a:lnSpc>
                <a:spcPts val="2300"/>
              </a:lnSpc>
              <a:spcBef>
                <a:spcPts val="400"/>
              </a:spcBef>
              <a:buClr>
                <a:srgbClr val="5398A2"/>
              </a:buClr>
              <a:buNone/>
              <a:tabLst>
                <a:tab pos="35480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Draw a 2x2 matrix on a large whiteboard or sheet of paper. Label each quadrant with one of the following categories: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Components, Characteristics, Participants, and Challenges. </a:t>
            </a:r>
            <a:endParaRPr lang="sv-S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633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CAE8-18C7-0B11-04F4-61947230828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E0AD22C-6473-1C7E-C31B-4E99C42A064E}"/>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B751DD7-495B-C249-090B-8CE13158CECE}"/>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E2641B7-9640-EE14-1F26-C1B5520314C0}"/>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17FB43D1-CC2A-DC73-4FF8-17FE86DB3BAA}"/>
              </a:ext>
            </a:extLst>
          </p:cNvPr>
          <p:cNvSpPr txBox="1">
            <a:spLocks/>
          </p:cNvSpPr>
          <p:nvPr/>
        </p:nvSpPr>
        <p:spPr>
          <a:xfrm>
            <a:off x="-17761" y="385856"/>
            <a:ext cx="863422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 02 - Introduction to the Participants</a:t>
            </a:r>
          </a:p>
        </p:txBody>
      </p:sp>
      <p:sp>
        <p:nvSpPr>
          <p:cNvPr id="3" name="Text Placeholder 3">
            <a:extLst>
              <a:ext uri="{FF2B5EF4-FFF2-40B4-BE49-F238E27FC236}">
                <a16:creationId xmlns:a16="http://schemas.microsoft.com/office/drawing/2014/main" id="{7483291E-ED87-A12A-C7EE-4ECD3BC72B65}"/>
              </a:ext>
            </a:extLst>
          </p:cNvPr>
          <p:cNvSpPr txBox="1">
            <a:spLocks/>
          </p:cNvSpPr>
          <p:nvPr/>
        </p:nvSpPr>
        <p:spPr>
          <a:xfrm>
            <a:off x="598456" y="1734138"/>
            <a:ext cx="10462267" cy="3143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Explain that this activity will allow them to collectively explore what they know and feel about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climate anxiety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using the four categories.</a:t>
            </a:r>
          </a:p>
          <a:p>
            <a:pPr marL="342900" lvl="1" indent="-342900">
              <a:lnSpc>
                <a:spcPts val="2300"/>
              </a:lnSpc>
              <a:spcBef>
                <a:spcPts val="400"/>
              </a:spcBef>
              <a:buClr>
                <a:srgbClr val="5398A2"/>
              </a:buClr>
              <a:tabLst>
                <a:tab pos="35480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Define each category:</a:t>
            </a:r>
          </a:p>
          <a:p>
            <a:pPr marL="765175" lvl="1" indent="-331788">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“Components”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refer to the parts or elements of the topic. For instance, rising temperatures, extreme weather events, or media coverage about climate change all reflect components driving climate anxiety.</a:t>
            </a:r>
          </a:p>
          <a:p>
            <a:pPr marL="765175" lvl="1" indent="-331788">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“Characteristics”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describe the issue in more detail. For example, these may describe how climate anxiety manifests (e.g., fear, helplessness) or how certain environmental changes affect mental well-being (e.g., exhaustion, overwhelm, (lack of) motivation).</a:t>
            </a:r>
          </a:p>
          <a:p>
            <a:pPr marL="765175" lvl="1" indent="-331788">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refer to the people or groups involved, such as youth, policymakers, or environmental activists.</a:t>
            </a:r>
          </a:p>
          <a:p>
            <a:pPr marL="765175" lvl="1" indent="-331788">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“Challenges”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refer to obstacles associated with the issue, such as dealing with eco-anxiety, lack of political will, the fossil fuel lobby, or public apathy.</a:t>
            </a:r>
          </a:p>
          <a:p>
            <a:pPr marL="342900" lvl="1" indent="-342900">
              <a:lnSpc>
                <a:spcPts val="2300"/>
              </a:lnSpc>
              <a:spcBef>
                <a:spcPts val="400"/>
              </a:spcBef>
              <a:buClr>
                <a:srgbClr val="5398A2"/>
              </a:buClr>
              <a:tabLst>
                <a:tab pos="3548063" algn="l"/>
              </a:tabLst>
            </a:pPr>
            <a:endParaRPr lang="sv-S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8437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A36AD-43A1-38E2-BF12-0B50021AC4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E710BEA-BDB8-A36B-C589-3A038CE459AC}"/>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C62A478E-C7BC-1346-00A0-A0F3A9D91C02}"/>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1C923BB-7E84-F3DC-4E03-0A0024F2F81A}"/>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C4FD0EA4-F054-C426-4D34-9D6E38FAE70F}"/>
              </a:ext>
            </a:extLst>
          </p:cNvPr>
          <p:cNvSpPr txBox="1">
            <a:spLocks/>
          </p:cNvSpPr>
          <p:nvPr/>
        </p:nvSpPr>
        <p:spPr>
          <a:xfrm>
            <a:off x="-17760" y="385856"/>
            <a:ext cx="117115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 03 - Divide the participants into teams &amp; assign roles</a:t>
            </a:r>
          </a:p>
        </p:txBody>
      </p:sp>
      <p:sp>
        <p:nvSpPr>
          <p:cNvPr id="3" name="Text Placeholder 3">
            <a:extLst>
              <a:ext uri="{FF2B5EF4-FFF2-40B4-BE49-F238E27FC236}">
                <a16:creationId xmlns:a16="http://schemas.microsoft.com/office/drawing/2014/main" id="{EACE8632-CF9C-037B-A391-FB45F5DAA79E}"/>
              </a:ext>
            </a:extLst>
          </p:cNvPr>
          <p:cNvSpPr txBox="1">
            <a:spLocks/>
          </p:cNvSpPr>
          <p:nvPr/>
        </p:nvSpPr>
        <p:spPr>
          <a:xfrm>
            <a:off x="606871" y="2156167"/>
            <a:ext cx="7218283" cy="40336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If the larger group has 8 or more 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divide the group into 4 teams, assigning each group one of the four categories.</a:t>
            </a:r>
          </a:p>
          <a:p>
            <a:pPr marL="342900" lvl="1" indent="-342900">
              <a:lnSpc>
                <a:spcPts val="2300"/>
              </a:lnSpc>
              <a:spcBef>
                <a:spcPts val="400"/>
              </a:spcBef>
              <a:buClr>
                <a:srgbClr val="5398A2"/>
              </a:buClr>
              <a:tabLst>
                <a:tab pos="3548063"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If the group has less than 8 persons</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let them work in one team and cover all the categories.</a:t>
            </a:r>
          </a:p>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Provide each team (if larger group) or individual (if small group) with sticky notes and markers.</a:t>
            </a:r>
          </a:p>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Each team will be tasked with gathering and organizing information about their category in relation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to climate anxiety.</a:t>
            </a:r>
          </a:p>
          <a:p>
            <a:pPr marL="342900" lvl="1" indent="-342900">
              <a:lnSpc>
                <a:spcPts val="2300"/>
              </a:lnSpc>
              <a:spcBef>
                <a:spcPts val="400"/>
              </a:spcBef>
              <a:buClr>
                <a:srgbClr val="5398A2"/>
              </a:buClr>
              <a:tabLst>
                <a:tab pos="3548063" algn="l"/>
              </a:tabLst>
            </a:pP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endParaRPr lang="sv-S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07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46E84-D70F-EED5-1525-D3D5C6C2B4B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6D57952-7E4D-5ADC-7972-CEC331B1A615}"/>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E2B32BC0-E315-AE41-5308-36EB6A72A740}"/>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0FE0C8E-A1ED-E4F7-BE36-5F493BF005C4}"/>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1C21DBB-65C3-CD24-4A88-BF95DB51D2EB}"/>
              </a:ext>
            </a:extLst>
          </p:cNvPr>
          <p:cNvSpPr txBox="1">
            <a:spLocks/>
          </p:cNvSpPr>
          <p:nvPr/>
        </p:nvSpPr>
        <p:spPr>
          <a:xfrm>
            <a:off x="-17760" y="385856"/>
            <a:ext cx="9196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 04 - Information Gathering (5 minutes) </a:t>
            </a:r>
          </a:p>
        </p:txBody>
      </p:sp>
      <p:sp>
        <p:nvSpPr>
          <p:cNvPr id="3" name="Text Placeholder 3">
            <a:extLst>
              <a:ext uri="{FF2B5EF4-FFF2-40B4-BE49-F238E27FC236}">
                <a16:creationId xmlns:a16="http://schemas.microsoft.com/office/drawing/2014/main" id="{4CE8053E-1CF8-12EA-4417-B7E4B1E0204E}"/>
              </a:ext>
            </a:extLst>
          </p:cNvPr>
          <p:cNvSpPr txBox="1">
            <a:spLocks/>
          </p:cNvSpPr>
          <p:nvPr/>
        </p:nvSpPr>
        <p:spPr>
          <a:xfrm>
            <a:off x="571703" y="1923071"/>
            <a:ext cx="5524298"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If there are multiple teams, the teams should interview other participants, seeking their input on how they perceive or experience climate anxiety in terms of their assigned category. Encourage participants to gather diverse perspectives.</a:t>
            </a:r>
          </a:p>
          <a:p>
            <a:pPr marL="0" lvl="1" indent="0">
              <a:lnSpc>
                <a:spcPts val="2300"/>
              </a:lnSpc>
              <a:spcBef>
                <a:spcPts val="400"/>
              </a:spcBef>
              <a:buClr>
                <a:srgbClr val="5398A2"/>
              </a:buClr>
              <a:buNone/>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539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D701DB9-7900-CB29-4068-C6F026C69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8144340-19CC-3F36-0D7F-382CAA54CFEC}"/>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DB35FE9-1DED-4A94-38A4-9B71F761E70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C750371-C5B0-92F6-AEB3-F8BF3160550A}"/>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758E116F-F540-E695-D169-2B48377211E8}"/>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0EFE04-BFF5-9532-73DE-3085BBADEE3E}"/>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EB513A8-E52C-B3DC-2E5F-20643DDFB069}"/>
              </a:ext>
            </a:extLst>
          </p:cNvPr>
          <p:cNvSpPr/>
          <p:nvPr/>
        </p:nvSpPr>
        <p:spPr>
          <a:xfrm>
            <a:off x="6959346" y="2532278"/>
            <a:ext cx="241450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ED323F53-761F-E930-7379-3C786D8B7CD1}"/>
              </a:ext>
            </a:extLst>
          </p:cNvPr>
          <p:cNvSpPr txBox="1"/>
          <p:nvPr/>
        </p:nvSpPr>
        <p:spPr>
          <a:xfrm>
            <a:off x="7011208" y="2548765"/>
            <a:ext cx="2416431"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Anxiety</a:t>
            </a:r>
          </a:p>
        </p:txBody>
      </p:sp>
      <p:pic>
        <p:nvPicPr>
          <p:cNvPr id="29" name="Picture 28">
            <a:extLst>
              <a:ext uri="{FF2B5EF4-FFF2-40B4-BE49-F238E27FC236}">
                <a16:creationId xmlns:a16="http://schemas.microsoft.com/office/drawing/2014/main" id="{9E1C3763-2AA9-58F8-A21A-D15FAE3C586A}"/>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Tree>
    <p:extLst>
      <p:ext uri="{BB962C8B-B14F-4D97-AF65-F5344CB8AC3E}">
        <p14:creationId xmlns:p14="http://schemas.microsoft.com/office/powerpoint/2010/main" val="263177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D4414-02AD-E645-8E08-5CC611A53A9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8DD663-2460-001F-09E9-56989A14E844}"/>
              </a:ext>
            </a:extLst>
          </p:cNvPr>
          <p:cNvPicPr>
            <a:picLocks noChangeAspect="1"/>
          </p:cNvPicPr>
          <p:nvPr/>
        </p:nvPicPr>
        <p:blipFill rotWithShape="1">
          <a:blip r:embed="rId2"/>
          <a:srcRect l="-16994" t="48092" r="16994" b="33233"/>
          <a:stretch/>
        </p:blipFill>
        <p:spPr>
          <a:xfrm>
            <a:off x="5321255" y="2806"/>
            <a:ext cx="6855027" cy="1920265"/>
          </a:xfrm>
          <a:prstGeom prst="rect">
            <a:avLst/>
          </a:prstGeom>
        </p:spPr>
      </p:pic>
      <p:sp>
        <p:nvSpPr>
          <p:cNvPr id="11" name="Google Shape;133;p1">
            <a:extLst>
              <a:ext uri="{FF2B5EF4-FFF2-40B4-BE49-F238E27FC236}">
                <a16:creationId xmlns:a16="http://schemas.microsoft.com/office/drawing/2014/main" id="{C91149EB-5BDF-844B-52F0-2F32BC1BB72C}"/>
              </a:ext>
            </a:extLst>
          </p:cNvPr>
          <p:cNvSpPr/>
          <p:nvPr/>
        </p:nvSpPr>
        <p:spPr>
          <a:xfrm rot="10800000">
            <a:off x="-7" y="-8"/>
            <a:ext cx="12192006" cy="1923078"/>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8D5ED-2FB0-2326-F817-C8B1C5417219}"/>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29CC8AB-1F32-BF4D-B1DF-6B50EED3D85E}"/>
              </a:ext>
            </a:extLst>
          </p:cNvPr>
          <p:cNvSpPr txBox="1">
            <a:spLocks/>
          </p:cNvSpPr>
          <p:nvPr/>
        </p:nvSpPr>
        <p:spPr>
          <a:xfrm>
            <a:off x="-17759" y="291154"/>
            <a:ext cx="48886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 05 - Information</a:t>
            </a:r>
          </a:p>
        </p:txBody>
      </p:sp>
      <p:sp>
        <p:nvSpPr>
          <p:cNvPr id="3" name="Text Placeholder 3">
            <a:extLst>
              <a:ext uri="{FF2B5EF4-FFF2-40B4-BE49-F238E27FC236}">
                <a16:creationId xmlns:a16="http://schemas.microsoft.com/office/drawing/2014/main" id="{B4482467-11D2-A539-9894-4D4D70993CBA}"/>
              </a:ext>
            </a:extLst>
          </p:cNvPr>
          <p:cNvSpPr txBox="1">
            <a:spLocks/>
          </p:cNvSpPr>
          <p:nvPr/>
        </p:nvSpPr>
        <p:spPr>
          <a:xfrm>
            <a:off x="571699" y="2156521"/>
            <a:ext cx="3787992"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Teams will take a few minutes to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analyze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the information they’ve gathered and organize it onto sticky notes. Each team will then post these notes on the appropriate quadrant of the matrix.</a:t>
            </a:r>
          </a:p>
          <a:p>
            <a:pPr marL="0" lvl="1" indent="0">
              <a:lnSpc>
                <a:spcPts val="2300"/>
              </a:lnSpc>
              <a:spcBef>
                <a:spcPts val="400"/>
              </a:spcBef>
              <a:buClr>
                <a:srgbClr val="5398A2"/>
              </a:buClr>
              <a:buNone/>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0CC5C276-673D-9D9F-94C7-EE9A48125E40}"/>
              </a:ext>
            </a:extLst>
          </p:cNvPr>
          <p:cNvSpPr txBox="1">
            <a:spLocks/>
          </p:cNvSpPr>
          <p:nvPr/>
        </p:nvSpPr>
        <p:spPr>
          <a:xfrm>
            <a:off x="-17761" y="1006984"/>
            <a:ext cx="467768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Analysis (3 minutes)</a:t>
            </a:r>
          </a:p>
        </p:txBody>
      </p:sp>
      <p:sp>
        <p:nvSpPr>
          <p:cNvPr id="5" name="Google Shape;145;p2">
            <a:extLst>
              <a:ext uri="{FF2B5EF4-FFF2-40B4-BE49-F238E27FC236}">
                <a16:creationId xmlns:a16="http://schemas.microsoft.com/office/drawing/2014/main" id="{7940D3F0-F7C9-9D2B-31C4-8080D8FBA9FB}"/>
              </a:ext>
            </a:extLst>
          </p:cNvPr>
          <p:cNvSpPr txBox="1">
            <a:spLocks/>
          </p:cNvSpPr>
          <p:nvPr/>
        </p:nvSpPr>
        <p:spPr>
          <a:xfrm>
            <a:off x="5832505" y="291154"/>
            <a:ext cx="220336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38113" indent="0">
              <a:lnSpc>
                <a:spcPct val="111193"/>
              </a:lnSpc>
              <a:buClr>
                <a:schemeClr val="lt1"/>
              </a:buClr>
              <a:buSzPts val="3100"/>
            </a:pPr>
            <a:r>
              <a:rPr lang="en-US" sz="3500" dirty="0">
                <a:solidFill>
                  <a:srgbClr val="5398A2"/>
                </a:solidFill>
              </a:rPr>
              <a:t>STEP 06 -</a:t>
            </a:r>
          </a:p>
        </p:txBody>
      </p:sp>
      <p:sp>
        <p:nvSpPr>
          <p:cNvPr id="6" name="Text Placeholder 3">
            <a:extLst>
              <a:ext uri="{FF2B5EF4-FFF2-40B4-BE49-F238E27FC236}">
                <a16:creationId xmlns:a16="http://schemas.microsoft.com/office/drawing/2014/main" id="{5A0757E5-21CE-508D-03AC-2EBAD1FE3FAB}"/>
              </a:ext>
            </a:extLst>
          </p:cNvPr>
          <p:cNvSpPr txBox="1">
            <a:spLocks/>
          </p:cNvSpPr>
          <p:nvPr/>
        </p:nvSpPr>
        <p:spPr>
          <a:xfrm>
            <a:off x="5832504" y="2156521"/>
            <a:ext cx="5893399" cy="42491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If there are multiple teams, each team presents its findings to the group. If there is only one team, select four participants to present one category each. After all presentations, invite the group to reflect on what’s been shared. Ask:</a:t>
            </a:r>
          </a:p>
          <a:p>
            <a:pPr marL="342900" lvl="1" indent="-342900">
              <a:lnSpc>
                <a:spcPts val="2300"/>
              </a:lnSpc>
              <a:spcBef>
                <a:spcPts val="400"/>
              </a:spcBef>
              <a:buClr>
                <a:srgbClr val="5398A2"/>
              </a:buClr>
              <a:tabLst>
                <a:tab pos="35480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Did anything surprising emerge?</a:t>
            </a: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Are there common threads between the categories?</a:t>
            </a: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How do these components (and their interplay) contribute to the broader experience of climate anxiety?</a:t>
            </a:r>
          </a:p>
          <a:p>
            <a:pPr marL="903288" lvl="1" indent="-330200">
              <a:lnSpc>
                <a:spcPts val="2300"/>
              </a:lnSpc>
              <a:spcBef>
                <a:spcPts val="400"/>
              </a:spcBef>
              <a:buClr>
                <a:srgbClr val="5398A2"/>
              </a:buClr>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Closing and Reflection</a:t>
            </a:r>
          </a:p>
          <a:p>
            <a:pPr marL="342900" lvl="1" indent="-342900">
              <a:lnSpc>
                <a:spcPts val="2300"/>
              </a:lnSpc>
              <a:spcBef>
                <a:spcPts val="400"/>
              </a:spcBef>
              <a:buClr>
                <a:srgbClr val="5398A2"/>
              </a:buClr>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Google Shape;145;p2">
            <a:extLst>
              <a:ext uri="{FF2B5EF4-FFF2-40B4-BE49-F238E27FC236}">
                <a16:creationId xmlns:a16="http://schemas.microsoft.com/office/drawing/2014/main" id="{EA559EBF-2B32-1E9C-13A2-DD88AD6D6CE6}"/>
              </a:ext>
            </a:extLst>
          </p:cNvPr>
          <p:cNvSpPr txBox="1">
            <a:spLocks/>
          </p:cNvSpPr>
          <p:nvPr/>
        </p:nvSpPr>
        <p:spPr>
          <a:xfrm>
            <a:off x="5832504" y="1006984"/>
            <a:ext cx="36277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5875" indent="0">
              <a:lnSpc>
                <a:spcPct val="111193"/>
              </a:lnSpc>
              <a:buClr>
                <a:schemeClr val="lt1"/>
              </a:buClr>
              <a:buSzPts val="3100"/>
            </a:pPr>
            <a:r>
              <a:rPr lang="en-US" sz="3500" dirty="0">
                <a:solidFill>
                  <a:srgbClr val="5398A2"/>
                </a:solidFill>
              </a:rPr>
              <a:t> Group Discussion</a:t>
            </a:r>
          </a:p>
        </p:txBody>
      </p:sp>
      <p:cxnSp>
        <p:nvCxnSpPr>
          <p:cNvPr id="8" name="Straight Connector 7">
            <a:extLst>
              <a:ext uri="{FF2B5EF4-FFF2-40B4-BE49-F238E27FC236}">
                <a16:creationId xmlns:a16="http://schemas.microsoft.com/office/drawing/2014/main" id="{AA5D0E9E-D26E-3080-FE5C-B372CA61F539}"/>
              </a:ext>
            </a:extLst>
          </p:cNvPr>
          <p:cNvCxnSpPr>
            <a:cxnSpLocks/>
          </p:cNvCxnSpPr>
          <p:nvPr/>
        </p:nvCxnSpPr>
        <p:spPr>
          <a:xfrm>
            <a:off x="5584697" y="2156521"/>
            <a:ext cx="0" cy="4342162"/>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519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D8A24-573F-CA26-04BA-89DFB4BB470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55E2E5F-55F8-879E-102A-317FA2E3BDFC}"/>
              </a:ext>
            </a:extLst>
          </p:cNvPr>
          <p:cNvPicPr>
            <a:picLocks noChangeAspect="1"/>
          </p:cNvPicPr>
          <p:nvPr/>
        </p:nvPicPr>
        <p:blipFill rotWithShape="1">
          <a:blip r:embed="rId2"/>
          <a:srcRect l="-16994" t="48092" r="16994" b="33233"/>
          <a:stretch/>
        </p:blipFill>
        <p:spPr>
          <a:xfrm>
            <a:off x="6688680" y="2806"/>
            <a:ext cx="5487602" cy="1537215"/>
          </a:xfrm>
          <a:prstGeom prst="rect">
            <a:avLst/>
          </a:prstGeom>
        </p:spPr>
      </p:pic>
      <p:sp>
        <p:nvSpPr>
          <p:cNvPr id="11" name="Google Shape;133;p1">
            <a:extLst>
              <a:ext uri="{FF2B5EF4-FFF2-40B4-BE49-F238E27FC236}">
                <a16:creationId xmlns:a16="http://schemas.microsoft.com/office/drawing/2014/main" id="{90990690-0B0B-760A-F37F-C015A7AD9389}"/>
              </a:ext>
            </a:extLst>
          </p:cNvPr>
          <p:cNvSpPr/>
          <p:nvPr/>
        </p:nvSpPr>
        <p:spPr>
          <a:xfrm rot="10800000">
            <a:off x="-4" y="-7"/>
            <a:ext cx="12192001" cy="154313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AF2F164-5829-34DD-02A1-E21551452D0B}"/>
              </a:ext>
            </a:extLst>
          </p:cNvPr>
          <p:cNvSpPr/>
          <p:nvPr/>
        </p:nvSpPr>
        <p:spPr>
          <a:xfrm rot="10800000">
            <a:off x="-17761" y="-3120"/>
            <a:ext cx="4377451" cy="1543140"/>
          </a:xfrm>
          <a:prstGeom prst="rect">
            <a:avLst/>
          </a:prstGeom>
          <a:blipFill>
            <a:blip r:embed="rId3">
              <a:alphaModFix amt="73000"/>
            </a:blip>
            <a:srcRect/>
            <a:stretch>
              <a:fillRect l="17778" t="-137840" r="-13591" b="-3436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50570104-6DC8-20A2-EEE1-95CEDA385F39}"/>
              </a:ext>
            </a:extLst>
          </p:cNvPr>
          <p:cNvSpPr txBox="1">
            <a:spLocks/>
          </p:cNvSpPr>
          <p:nvPr/>
        </p:nvSpPr>
        <p:spPr>
          <a:xfrm>
            <a:off x="-17759" y="385856"/>
            <a:ext cx="692851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 07 - Closing and Reflection</a:t>
            </a:r>
          </a:p>
        </p:txBody>
      </p:sp>
      <p:sp>
        <p:nvSpPr>
          <p:cNvPr id="3" name="Text Placeholder 3">
            <a:extLst>
              <a:ext uri="{FF2B5EF4-FFF2-40B4-BE49-F238E27FC236}">
                <a16:creationId xmlns:a16="http://schemas.microsoft.com/office/drawing/2014/main" id="{3A314126-637C-D4FB-3E86-155E12A09DD3}"/>
              </a:ext>
            </a:extLst>
          </p:cNvPr>
          <p:cNvSpPr txBox="1">
            <a:spLocks/>
          </p:cNvSpPr>
          <p:nvPr/>
        </p:nvSpPr>
        <p:spPr>
          <a:xfrm>
            <a:off x="554118" y="2063748"/>
            <a:ext cx="8009590" cy="40908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Conclude by asking participants how this organized approach to exploring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climate anxiety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may have influenced their perspective. Has their perspective changed? </a:t>
            </a:r>
          </a:p>
          <a:p>
            <a:pPr marL="0" lvl="1" indent="0">
              <a:lnSpc>
                <a:spcPts val="2300"/>
              </a:lnSpc>
              <a:spcBef>
                <a:spcPts val="400"/>
              </a:spcBef>
              <a:buClr>
                <a:srgbClr val="5398A2"/>
              </a:buClr>
              <a:buNone/>
              <a:tabLst>
                <a:tab pos="3548063" algn="l"/>
              </a:tabLst>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1" indent="0">
              <a:lnSpc>
                <a:spcPts val="2300"/>
              </a:lnSpc>
              <a:spcBef>
                <a:spcPts val="400"/>
              </a:spcBef>
              <a:buClr>
                <a:srgbClr val="5398A2"/>
              </a:buClr>
              <a:buNone/>
              <a:tabLst>
                <a:tab pos="35480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Has it confirmed any previously held beliefs? Encourage them to think about actionable steps they can take either individually or collectively to address these challenges.</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ts val="2300"/>
              </a:lnSpc>
              <a:spcBef>
                <a:spcPts val="400"/>
              </a:spcBef>
              <a:buClr>
                <a:srgbClr val="5398A2"/>
              </a:buClr>
              <a:tabLst>
                <a:tab pos="35480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688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B46D407-B6A3-41F6-D477-6803F188FCCE}"/>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3603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Anxiety</a:t>
            </a:r>
          </a:p>
        </p:txBody>
      </p:sp>
      <p:sp>
        <p:nvSpPr>
          <p:cNvPr id="26" name="Text Placeholder 3">
            <a:extLst>
              <a:ext uri="{FF2B5EF4-FFF2-40B4-BE49-F238E27FC236}">
                <a16:creationId xmlns:a16="http://schemas.microsoft.com/office/drawing/2014/main" id="{FE32440B-09BC-89AF-9379-B7D58FBCCB43}"/>
              </a:ext>
            </a:extLst>
          </p:cNvPr>
          <p:cNvSpPr txBox="1">
            <a:spLocks/>
          </p:cNvSpPr>
          <p:nvPr/>
        </p:nvSpPr>
        <p:spPr>
          <a:xfrm>
            <a:off x="746281" y="1808167"/>
            <a:ext cx="3882829"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Anxiety</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is an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emotion characterized by feelings of tension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worried thoughts, and physical changes like increased blood pressure.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5310259" y="1808167"/>
            <a:ext cx="55273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Climate anxiety can be characterized by</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fear, anguish, </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hopelessness, </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 sense of paralysis, </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fatalism, </a:t>
            </a:r>
          </a:p>
          <a:p>
            <a:pPr>
              <a:lnSpc>
                <a:spcPts val="2200"/>
              </a:lnSpc>
              <a:spcBef>
                <a:spcPts val="0"/>
              </a:spcBef>
              <a:buClr>
                <a:srgbClr val="5DACB8"/>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and solastalgia* (vocabulary lesson):</a:t>
            </a:r>
          </a:p>
          <a:p>
            <a:pPr>
              <a:lnSpc>
                <a:spcPts val="2200"/>
              </a:lnSpc>
              <a:spcBef>
                <a:spcPts val="0"/>
              </a:spcBef>
              <a:buClr>
                <a:srgbClr val="5DACB8"/>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17500" indent="-301625">
              <a:lnSpc>
                <a:spcPts val="2200"/>
              </a:lnSpc>
              <a:spcBef>
                <a:spcPts val="0"/>
              </a:spcBef>
              <a:buClr>
                <a:srgbClr val="5DACB8"/>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solastalgia refers to the nostalgia and pain over the irreversible changes in places we love and are familiar with). In these ways, people become anxious over what may happen to their homes and everything else they love. It affects the way they think, feel, and act.</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1D7B6E7C-5BC2-33FF-3D87-CA8CB0F3E86F}"/>
              </a:ext>
            </a:extLst>
          </p:cNvPr>
          <p:cNvCxnSpPr>
            <a:cxnSpLocks/>
          </p:cNvCxnSpPr>
          <p:nvPr/>
        </p:nvCxnSpPr>
        <p:spPr>
          <a:xfrm>
            <a:off x="4839770" y="171036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7020D18-25AC-1106-A2CC-423E844DC23E}"/>
              </a:ext>
            </a:extLst>
          </p:cNvPr>
          <p:cNvPicPr>
            <a:picLocks noChangeAspect="1"/>
          </p:cNvPicPr>
          <p:nvPr/>
        </p:nvPicPr>
        <p:blipFill rotWithShape="1">
          <a:blip r:embed="rId2"/>
          <a:srcRect l="-16994" t="48092" r="16994" b="30055"/>
          <a:stretch/>
        </p:blipFill>
        <p:spPr>
          <a:xfrm>
            <a:off x="6688679" y="451638"/>
            <a:ext cx="5487602" cy="1798866"/>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2" y="448831"/>
            <a:ext cx="12192002" cy="1801671"/>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 y="448832"/>
            <a:ext cx="4827217" cy="1798867"/>
          </a:xfrm>
          <a:prstGeom prst="rect">
            <a:avLst/>
          </a:prstGeom>
          <a:blipFill>
            <a:blip r:embed="rId3">
              <a:alphaModFix amt="73000"/>
            </a:blip>
            <a:srcRect/>
            <a:stretch>
              <a:fillRect l="14551" t="-134650" r="-14551" b="-341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0" y="620338"/>
            <a:ext cx="360381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Anxiety</a:t>
            </a:r>
          </a:p>
        </p:txBody>
      </p:sp>
      <p:sp>
        <p:nvSpPr>
          <p:cNvPr id="16" name="Text Placeholder 3">
            <a:extLst>
              <a:ext uri="{FF2B5EF4-FFF2-40B4-BE49-F238E27FC236}">
                <a16:creationId xmlns:a16="http://schemas.microsoft.com/office/drawing/2014/main" id="{F25EAEBB-9930-19D1-A332-3C112517405D}"/>
              </a:ext>
            </a:extLst>
          </p:cNvPr>
          <p:cNvSpPr txBox="1">
            <a:spLocks/>
          </p:cNvSpPr>
          <p:nvPr/>
        </p:nvSpPr>
        <p:spPr>
          <a:xfrm>
            <a:off x="7407070" y="3164539"/>
            <a:ext cx="3773481"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youth growing up knowing what’s happening without knowing exactly how the impacts will be felt, and what to do about it</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those living in regions most vulnerable to climate change</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1F574851-2770-0B7F-9EEF-8F185B400EDA}"/>
              </a:ext>
            </a:extLst>
          </p:cNvPr>
          <p:cNvCxnSpPr>
            <a:cxnSpLocks/>
          </p:cNvCxnSpPr>
          <p:nvPr/>
        </p:nvCxnSpPr>
        <p:spPr>
          <a:xfrm>
            <a:off x="6455535" y="2304924"/>
            <a:ext cx="0" cy="4529075"/>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12AF23-185A-1425-6B2F-A6DAC20CD993}"/>
              </a:ext>
            </a:extLst>
          </p:cNvPr>
          <p:cNvCxnSpPr>
            <a:cxnSpLocks/>
          </p:cNvCxnSpPr>
          <p:nvPr/>
        </p:nvCxnSpPr>
        <p:spPr>
          <a:xfrm flipH="1">
            <a:off x="6466062" y="2889593"/>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BAFC7AB-1A97-304E-A5C6-5B0FD999ACF7}"/>
              </a:ext>
            </a:extLst>
          </p:cNvPr>
          <p:cNvGrpSpPr/>
          <p:nvPr/>
        </p:nvGrpSpPr>
        <p:grpSpPr>
          <a:xfrm>
            <a:off x="6271017" y="2553215"/>
            <a:ext cx="1420700" cy="893966"/>
            <a:chOff x="5728181" y="1253145"/>
            <a:chExt cx="1546707" cy="973255"/>
          </a:xfrm>
        </p:grpSpPr>
        <p:sp>
          <p:nvSpPr>
            <p:cNvPr id="22" name="Oval 21">
              <a:extLst>
                <a:ext uri="{FF2B5EF4-FFF2-40B4-BE49-F238E27FC236}">
                  <a16:creationId xmlns:a16="http://schemas.microsoft.com/office/drawing/2014/main" id="{01573DB4-4A42-E99A-BF17-3C53BF7A803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3">
              <a:extLst>
                <a:ext uri="{FF2B5EF4-FFF2-40B4-BE49-F238E27FC236}">
                  <a16:creationId xmlns:a16="http://schemas.microsoft.com/office/drawing/2014/main" id="{82E75F11-FF96-9CD5-F3E6-63A476AEA878}"/>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24" name="Straight Connector 23">
            <a:extLst>
              <a:ext uri="{FF2B5EF4-FFF2-40B4-BE49-F238E27FC236}">
                <a16:creationId xmlns:a16="http://schemas.microsoft.com/office/drawing/2014/main" id="{2D438E80-E465-E60F-41F7-A2AF6B23DC3F}"/>
              </a:ext>
            </a:extLst>
          </p:cNvPr>
          <p:cNvCxnSpPr>
            <a:cxnSpLocks/>
          </p:cNvCxnSpPr>
          <p:nvPr/>
        </p:nvCxnSpPr>
        <p:spPr>
          <a:xfrm flipH="1">
            <a:off x="6455535" y="5222850"/>
            <a:ext cx="4578455"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E8D035A-0312-D1B3-B3ED-C673D3D2ECCA}"/>
              </a:ext>
            </a:extLst>
          </p:cNvPr>
          <p:cNvGrpSpPr/>
          <p:nvPr/>
        </p:nvGrpSpPr>
        <p:grpSpPr>
          <a:xfrm>
            <a:off x="6260490" y="4886472"/>
            <a:ext cx="1420700" cy="893966"/>
            <a:chOff x="5728181" y="1253145"/>
            <a:chExt cx="1546707" cy="973255"/>
          </a:xfrm>
        </p:grpSpPr>
        <p:sp>
          <p:nvSpPr>
            <p:cNvPr id="27" name="Oval 26">
              <a:extLst>
                <a:ext uri="{FF2B5EF4-FFF2-40B4-BE49-F238E27FC236}">
                  <a16:creationId xmlns:a16="http://schemas.microsoft.com/office/drawing/2014/main" id="{1E6AC22A-5836-9AE1-04F1-EDD1940BE97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a:extLst>
                <a:ext uri="{FF2B5EF4-FFF2-40B4-BE49-F238E27FC236}">
                  <a16:creationId xmlns:a16="http://schemas.microsoft.com/office/drawing/2014/main" id="{4E008AAD-BE99-8060-EF7C-D73922781CAF}"/>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800302" y="2518616"/>
            <a:ext cx="529569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Whether it stems from witnessing climate change coverage of risks and disasters, feeling its direct effects in real time, seeing the beginning stages of climate chaos at your doorstep, or experiencing grief and, perhaps, guilt over how our own communities have contributed to global warming, climate anxiety has become a daily reality for many of us, especially: </a:t>
            </a:r>
          </a:p>
          <a:p>
            <a:pPr marL="0" indent="0">
              <a:lnSpc>
                <a:spcPts val="25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87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5D4C9-83B4-3343-70B7-17B41C1306A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A7C6DB9-50B0-C80E-3338-877B3C2A615E}"/>
              </a:ext>
            </a:extLst>
          </p:cNvPr>
          <p:cNvSpPr txBox="1">
            <a:spLocks/>
          </p:cNvSpPr>
          <p:nvPr/>
        </p:nvSpPr>
        <p:spPr>
          <a:xfrm>
            <a:off x="5038165" y="2882202"/>
            <a:ext cx="62035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While it is characterized as a mental health problem, it is not exclusively such. It can and should also be seen as an alert mechanism motivating us toward actionable solutions. Many who experience climate anxiety actively seek ways to facilitate a just transition toward a better future in an effort to curb the worst effects of climate change – whether it be through embodying more sustainable lifestyles, engaging in more overt environmental activism, or supporting hands-on environmental initiatives.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5CF3550F-D27F-B7C2-691D-CA240E713092}"/>
              </a:ext>
            </a:extLst>
          </p:cNvPr>
          <p:cNvSpPr txBox="1">
            <a:spLocks/>
          </p:cNvSpPr>
          <p:nvPr/>
        </p:nvSpPr>
        <p:spPr>
          <a:xfrm>
            <a:off x="728353" y="2882202"/>
            <a:ext cx="362774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Naturally, then, climate anxiety (also known as “eco-anxiety”) should be understood as a justified emotional response to the current environmental crisis.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8C70782-B340-7181-1AEF-3B140A5E4B16}"/>
              </a:ext>
            </a:extLst>
          </p:cNvPr>
          <p:cNvCxnSpPr>
            <a:cxnSpLocks/>
          </p:cNvCxnSpPr>
          <p:nvPr/>
        </p:nvCxnSpPr>
        <p:spPr>
          <a:xfrm>
            <a:off x="4648524" y="2773252"/>
            <a:ext cx="0" cy="365313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Placeholder 13">
            <a:extLst>
              <a:ext uri="{FF2B5EF4-FFF2-40B4-BE49-F238E27FC236}">
                <a16:creationId xmlns:a16="http://schemas.microsoft.com/office/drawing/2014/main" id="{F9EC8F17-C4BC-67C3-0262-7986F9D9E2C6}"/>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5" name="Google Shape;133;p1">
            <a:extLst>
              <a:ext uri="{FF2B5EF4-FFF2-40B4-BE49-F238E27FC236}">
                <a16:creationId xmlns:a16="http://schemas.microsoft.com/office/drawing/2014/main" id="{9A537F87-438F-D7DB-9C5F-6DA9628AEE89}"/>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1B760501-2556-EC29-8463-CEF4AE120706}"/>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145;p2">
            <a:extLst>
              <a:ext uri="{FF2B5EF4-FFF2-40B4-BE49-F238E27FC236}">
                <a16:creationId xmlns:a16="http://schemas.microsoft.com/office/drawing/2014/main" id="{2E7DD082-8E72-30A1-557E-7299C2376785}"/>
              </a:ext>
            </a:extLst>
          </p:cNvPr>
          <p:cNvSpPr txBox="1">
            <a:spLocks/>
          </p:cNvSpPr>
          <p:nvPr/>
        </p:nvSpPr>
        <p:spPr>
          <a:xfrm>
            <a:off x="-2" y="242166"/>
            <a:ext cx="1124174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Because of its serious implications for life on the planet</a:t>
            </a:r>
          </a:p>
        </p:txBody>
      </p:sp>
      <p:sp>
        <p:nvSpPr>
          <p:cNvPr id="18" name="Google Shape;145;p2">
            <a:extLst>
              <a:ext uri="{FF2B5EF4-FFF2-40B4-BE49-F238E27FC236}">
                <a16:creationId xmlns:a16="http://schemas.microsoft.com/office/drawing/2014/main" id="{52AC3263-9A15-1DDA-2E35-8BD55456EA10}"/>
              </a:ext>
            </a:extLst>
          </p:cNvPr>
          <p:cNvSpPr txBox="1">
            <a:spLocks/>
          </p:cNvSpPr>
          <p:nvPr/>
        </p:nvSpPr>
        <p:spPr>
          <a:xfrm>
            <a:off x="-4" y="1705139"/>
            <a:ext cx="81026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of the defining challenges of our time</a:t>
            </a:r>
          </a:p>
        </p:txBody>
      </p:sp>
      <p:sp>
        <p:nvSpPr>
          <p:cNvPr id="22" name="Google Shape;145;p2">
            <a:extLst>
              <a:ext uri="{FF2B5EF4-FFF2-40B4-BE49-F238E27FC236}">
                <a16:creationId xmlns:a16="http://schemas.microsoft.com/office/drawing/2014/main" id="{C6E9753A-5570-27B3-9507-31D49E1AE33D}"/>
              </a:ext>
            </a:extLst>
          </p:cNvPr>
          <p:cNvSpPr txBox="1">
            <a:spLocks/>
          </p:cNvSpPr>
          <p:nvPr/>
        </p:nvSpPr>
        <p:spPr>
          <a:xfrm>
            <a:off x="-4" y="966748"/>
            <a:ext cx="99568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as we know it, the climate crisis has become one</a:t>
            </a:r>
          </a:p>
        </p:txBody>
      </p:sp>
    </p:spTree>
    <p:extLst>
      <p:ext uri="{BB962C8B-B14F-4D97-AF65-F5344CB8AC3E}">
        <p14:creationId xmlns:p14="http://schemas.microsoft.com/office/powerpoint/2010/main" val="331616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2351-34B1-7DAB-E425-345C83C1890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DBB252B-DF28-AE9D-1D0F-500B3AF47371}"/>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DE07E671-3E29-DFAB-D223-558E5AE75584}"/>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23FA7-5470-5D1E-EFDB-5B581D20E25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0E1D285-1A5A-3D45-C495-31B5C8D9D0F8}"/>
              </a:ext>
            </a:extLst>
          </p:cNvPr>
          <p:cNvSpPr txBox="1">
            <a:spLocks/>
          </p:cNvSpPr>
          <p:nvPr/>
        </p:nvSpPr>
        <p:spPr>
          <a:xfrm>
            <a:off x="4582142" y="2864985"/>
            <a:ext cx="67235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Economic crises, authoritarian crises, pandemics, armed conflict and gun violence are crises seen, felt and noticed in the immediate – before we have a chance to connect the drastic environmental changes we may be seeing or experiencing to climate change. If this resonates, this guide is still for you. May it serve as a blueprint for you to build resilience, hope, community, and a sense of empowerment to charge ahead and create the kind of future you want and deserve in this complex world.</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75C0E03-5446-8661-168B-7017D25ECD28}"/>
              </a:ext>
            </a:extLst>
          </p:cNvPr>
          <p:cNvSpPr txBox="1">
            <a:spLocks/>
          </p:cNvSpPr>
          <p:nvPr/>
        </p:nvSpPr>
        <p:spPr>
          <a:xfrm>
            <a:off x="792279" y="2864985"/>
            <a:ext cx="341216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Challenges that may vary depending on what region you live in and occasionally may take precedence over any eco-anxiety you may be experiencing.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80E7FE5-4EFD-D15D-0E71-1A1A24388CC6}"/>
              </a:ext>
            </a:extLst>
          </p:cNvPr>
          <p:cNvCxnSpPr>
            <a:cxnSpLocks/>
          </p:cNvCxnSpPr>
          <p:nvPr/>
        </p:nvCxnSpPr>
        <p:spPr>
          <a:xfrm>
            <a:off x="4391533" y="2864985"/>
            <a:ext cx="0" cy="341495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114FFBB-6F42-FD3A-A278-F675CD6F9266}"/>
              </a:ext>
            </a:extLst>
          </p:cNvPr>
          <p:cNvSpPr txBox="1">
            <a:spLocks/>
          </p:cNvSpPr>
          <p:nvPr/>
        </p:nvSpPr>
        <p:spPr>
          <a:xfrm>
            <a:off x="-3" y="242166"/>
            <a:ext cx="767379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It should also be noted that climate</a:t>
            </a:r>
          </a:p>
        </p:txBody>
      </p:sp>
      <p:sp>
        <p:nvSpPr>
          <p:cNvPr id="5" name="Google Shape;145;p2">
            <a:extLst>
              <a:ext uri="{FF2B5EF4-FFF2-40B4-BE49-F238E27FC236}">
                <a16:creationId xmlns:a16="http://schemas.microsoft.com/office/drawing/2014/main" id="{258C0B67-270A-4BDD-FD45-FF5183F75186}"/>
              </a:ext>
            </a:extLst>
          </p:cNvPr>
          <p:cNvSpPr txBox="1">
            <a:spLocks/>
          </p:cNvSpPr>
          <p:nvPr/>
        </p:nvSpPr>
        <p:spPr>
          <a:xfrm>
            <a:off x="-4" y="1705139"/>
            <a:ext cx="1093694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alongside many other defining challenges of our time </a:t>
            </a:r>
          </a:p>
        </p:txBody>
      </p:sp>
      <p:sp>
        <p:nvSpPr>
          <p:cNvPr id="6" name="Google Shape;145;p2">
            <a:extLst>
              <a:ext uri="{FF2B5EF4-FFF2-40B4-BE49-F238E27FC236}">
                <a16:creationId xmlns:a16="http://schemas.microsoft.com/office/drawing/2014/main" id="{734E0BDD-4275-8C2C-06E7-31A3EEDEC4D9}"/>
              </a:ext>
            </a:extLst>
          </p:cNvPr>
          <p:cNvSpPr txBox="1">
            <a:spLocks/>
          </p:cNvSpPr>
          <p:nvPr/>
        </p:nvSpPr>
        <p:spPr>
          <a:xfrm>
            <a:off x="-4" y="966748"/>
            <a:ext cx="97177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change does not occur in a vacuum but, rather, </a:t>
            </a:r>
          </a:p>
        </p:txBody>
      </p:sp>
    </p:spTree>
    <p:extLst>
      <p:ext uri="{BB962C8B-B14F-4D97-AF65-F5344CB8AC3E}">
        <p14:creationId xmlns:p14="http://schemas.microsoft.com/office/powerpoint/2010/main" val="4288243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32B-C3B3-65F7-4E2E-0418CA7ACF9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037287A-196E-51FE-8BC9-9BBA993B12A7}"/>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CE39D22C-6C55-6F84-F003-A65E3FF953A3}"/>
              </a:ext>
            </a:extLst>
          </p:cNvPr>
          <p:cNvSpPr/>
          <p:nvPr/>
        </p:nvSpPr>
        <p:spPr>
          <a:xfrm rot="10800000">
            <a:off x="23561" y="0"/>
            <a:ext cx="1139459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76690CD-38CE-AEC8-4E7E-27F7385055D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4B55794-28CA-965F-68D6-A736FED04C75}"/>
              </a:ext>
            </a:extLst>
          </p:cNvPr>
          <p:cNvSpPr/>
          <p:nvPr/>
        </p:nvSpPr>
        <p:spPr>
          <a:xfrm>
            <a:off x="480835" y="2147010"/>
            <a:ext cx="7587397" cy="3913131"/>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9C9440B-2C1E-E182-3F17-5F0735BF56EF}"/>
              </a:ext>
            </a:extLst>
          </p:cNvPr>
          <p:cNvSpPr txBox="1">
            <a:spLocks/>
          </p:cNvSpPr>
          <p:nvPr/>
        </p:nvSpPr>
        <p:spPr>
          <a:xfrm>
            <a:off x="15724" y="279778"/>
            <a:ext cx="735694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Wherever you are in your journey</a:t>
            </a:r>
          </a:p>
        </p:txBody>
      </p:sp>
      <p:sp>
        <p:nvSpPr>
          <p:cNvPr id="2" name="Text Placeholder 3">
            <a:extLst>
              <a:ext uri="{FF2B5EF4-FFF2-40B4-BE49-F238E27FC236}">
                <a16:creationId xmlns:a16="http://schemas.microsoft.com/office/drawing/2014/main" id="{C04B5FBB-BDFA-4B0E-331F-D80CAA3CECF3}"/>
              </a:ext>
            </a:extLst>
          </p:cNvPr>
          <p:cNvSpPr txBox="1">
            <a:spLocks/>
          </p:cNvSpPr>
          <p:nvPr/>
        </p:nvSpPr>
        <p:spPr>
          <a:xfrm>
            <a:off x="1853341" y="3094226"/>
            <a:ext cx="5210848"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Confront and work through your unique anxiety, so you can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to harness it as a motivating impulse for personal and collective change.</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B6CF4F46-D6BD-8991-7E6A-4A0F8B800698}"/>
              </a:ext>
            </a:extLst>
          </p:cNvPr>
          <p:cNvCxnSpPr>
            <a:cxnSpLocks/>
          </p:cNvCxnSpPr>
          <p:nvPr/>
        </p:nvCxnSpPr>
        <p:spPr>
          <a:xfrm>
            <a:off x="901805" y="2234611"/>
            <a:ext cx="0" cy="382553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FDC206D-B55B-6EA8-7901-D53D417532A2}"/>
              </a:ext>
            </a:extLst>
          </p:cNvPr>
          <p:cNvCxnSpPr>
            <a:cxnSpLocks/>
          </p:cNvCxnSpPr>
          <p:nvPr/>
        </p:nvCxnSpPr>
        <p:spPr>
          <a:xfrm flipH="1">
            <a:off x="912332" y="2819280"/>
            <a:ext cx="681524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BA67C86-2C33-4A56-1F2F-BE7A696AFF3C}"/>
              </a:ext>
            </a:extLst>
          </p:cNvPr>
          <p:cNvGrpSpPr/>
          <p:nvPr/>
        </p:nvGrpSpPr>
        <p:grpSpPr>
          <a:xfrm>
            <a:off x="717287" y="2482902"/>
            <a:ext cx="1420700" cy="893966"/>
            <a:chOff x="5728181" y="1253145"/>
            <a:chExt cx="1546707" cy="973255"/>
          </a:xfrm>
        </p:grpSpPr>
        <p:sp>
          <p:nvSpPr>
            <p:cNvPr id="6" name="Oval 5">
              <a:extLst>
                <a:ext uri="{FF2B5EF4-FFF2-40B4-BE49-F238E27FC236}">
                  <a16:creationId xmlns:a16="http://schemas.microsoft.com/office/drawing/2014/main" id="{405E6C17-0F70-79A7-9360-493CFCA1AC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CEC8D002-A7B9-0755-E33E-7AE0774C3C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cxnSp>
        <p:nvCxnSpPr>
          <p:cNvPr id="8" name="Straight Connector 7">
            <a:extLst>
              <a:ext uri="{FF2B5EF4-FFF2-40B4-BE49-F238E27FC236}">
                <a16:creationId xmlns:a16="http://schemas.microsoft.com/office/drawing/2014/main" id="{6DA9520D-D29A-DC5B-B656-B60A231768A4}"/>
              </a:ext>
            </a:extLst>
          </p:cNvPr>
          <p:cNvCxnSpPr>
            <a:cxnSpLocks/>
          </p:cNvCxnSpPr>
          <p:nvPr/>
        </p:nvCxnSpPr>
        <p:spPr>
          <a:xfrm flipH="1">
            <a:off x="891517" y="4569019"/>
            <a:ext cx="6997424"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C2DCB5D-3A50-52AB-E69E-A50A7B593253}"/>
              </a:ext>
            </a:extLst>
          </p:cNvPr>
          <p:cNvGrpSpPr/>
          <p:nvPr/>
        </p:nvGrpSpPr>
        <p:grpSpPr>
          <a:xfrm>
            <a:off x="696472" y="4232641"/>
            <a:ext cx="1420700" cy="893966"/>
            <a:chOff x="5728181" y="1253145"/>
            <a:chExt cx="1546707" cy="973255"/>
          </a:xfrm>
        </p:grpSpPr>
        <p:sp>
          <p:nvSpPr>
            <p:cNvPr id="10" name="Oval 9">
              <a:extLst>
                <a:ext uri="{FF2B5EF4-FFF2-40B4-BE49-F238E27FC236}">
                  <a16:creationId xmlns:a16="http://schemas.microsoft.com/office/drawing/2014/main" id="{0B9D4083-11D3-78F7-A3DC-D37D75EBDAF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2E1130E5-A9C7-C496-1B4F-494ED2BC3A7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15" name="Google Shape;145;p2">
            <a:extLst>
              <a:ext uri="{FF2B5EF4-FFF2-40B4-BE49-F238E27FC236}">
                <a16:creationId xmlns:a16="http://schemas.microsoft.com/office/drawing/2014/main" id="{FC5F50EC-52E9-8FDA-4690-764923FFB737}"/>
              </a:ext>
            </a:extLst>
          </p:cNvPr>
          <p:cNvSpPr txBox="1">
            <a:spLocks/>
          </p:cNvSpPr>
          <p:nvPr/>
        </p:nvSpPr>
        <p:spPr>
          <a:xfrm>
            <a:off x="23561" y="1038050"/>
            <a:ext cx="987347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with anxiety, we hope this module can help you:</a:t>
            </a:r>
          </a:p>
        </p:txBody>
      </p:sp>
    </p:spTree>
    <p:extLst>
      <p:ext uri="{BB962C8B-B14F-4D97-AF65-F5344CB8AC3E}">
        <p14:creationId xmlns:p14="http://schemas.microsoft.com/office/powerpoint/2010/main" val="285542509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3997</TotalTime>
  <Words>3540</Words>
  <Application>Microsoft Macintosh PowerPoint</Application>
  <PresentationFormat>Widescreen</PresentationFormat>
  <Paragraphs>254</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249</cp:revision>
  <cp:lastPrinted>2025-06-17T19:28:46Z</cp:lastPrinted>
  <dcterms:created xsi:type="dcterms:W3CDTF">2020-10-14T13:32:04Z</dcterms:created>
  <dcterms:modified xsi:type="dcterms:W3CDTF">2025-06-25T10:26:45Z</dcterms:modified>
</cp:coreProperties>
</file>